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75" r:id="rId6"/>
    <p:sldId id="259" r:id="rId7"/>
    <p:sldId id="272" r:id="rId8"/>
    <p:sldId id="260" r:id="rId9"/>
    <p:sldId id="261" r:id="rId10"/>
    <p:sldId id="262" r:id="rId11"/>
    <p:sldId id="263" r:id="rId12"/>
    <p:sldId id="264" r:id="rId13"/>
    <p:sldId id="267" r:id="rId14"/>
    <p:sldId id="265" r:id="rId15"/>
    <p:sldId id="266" r:id="rId16"/>
    <p:sldId id="268" r:id="rId17"/>
    <p:sldId id="270" r:id="rId18"/>
    <p:sldId id="271" r:id="rId19"/>
    <p:sldId id="269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Futura XBlk TL" panose="020B0A03020204020204" pitchFamily="34" charset="0"/>
      <p:bold r:id="rId27"/>
    </p:embeddedFont>
  </p:embeddedFontLst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50" d="100"/>
          <a:sy n="50" d="100"/>
        </p:scale>
        <p:origin x="1752" y="7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A0BAF-5E0E-44B0-A8FB-0E9EC3737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8281E-537F-4448-9F26-2250BF7F8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BCD5D-6AFA-4F63-8FD2-7C5C34B19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527-8165-45C0-B504-8D7797166A3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00A8D-AF27-4623-9CAF-F944B8478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32026-5787-4897-9BDF-E4362120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1311-5494-409C-9859-FFC4D45BD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2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6DD2-4A1C-44D3-9D95-A684232ED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0DAF1C-5508-45A6-8CED-092313B50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CD07F-48E1-4DC5-8F5D-2DED26678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527-8165-45C0-B504-8D7797166A3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F37C-7217-45F6-9CD7-26D0423AF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D7765-EF77-47BA-B40D-D8781EC87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1311-5494-409C-9859-FFC4D45BD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0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7D6F66-93F6-4E22-8664-6BF822E904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69073-3A6C-4316-89F6-9A830D2FA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73EAC-3572-4871-9655-66D8AECE5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527-8165-45C0-B504-8D7797166A3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1C26E-496D-4DEA-AB8C-5E7129B0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55B55-4A4D-4F6B-B3FA-81F17F58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1311-5494-409C-9859-FFC4D45BD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4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5A0CA-5F75-4CE5-B7EA-1161C6100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527-8165-45C0-B504-8D7797166A3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B07A5-B380-4FA5-85A6-7B31078FD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9BFE7-3A51-4E4D-AB70-0C584D5D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1311-5494-409C-9859-FFC4D45BDC8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6556F0-B3A6-4FDB-8A99-1B69B8E1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02588" cy="1325563"/>
          </a:xfrm>
        </p:spPr>
        <p:txBody>
          <a:bodyPr/>
          <a:lstStyle>
            <a:lvl1pPr>
              <a:defRPr>
                <a:solidFill>
                  <a:srgbClr val="02415D"/>
                </a:solidFill>
                <a:latin typeface="Futura XBlk TL" panose="020B0A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5A6DB-5B48-419F-9760-B61BDE57B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2415D"/>
                </a:solidFill>
              </a:defRPr>
            </a:lvl1pPr>
            <a:lvl2pPr>
              <a:defRPr>
                <a:solidFill>
                  <a:srgbClr val="02415D"/>
                </a:solidFill>
              </a:defRPr>
            </a:lvl2pPr>
            <a:lvl3pPr>
              <a:defRPr>
                <a:solidFill>
                  <a:srgbClr val="02415D"/>
                </a:solidFill>
              </a:defRPr>
            </a:lvl3pPr>
            <a:lvl4pPr>
              <a:defRPr>
                <a:solidFill>
                  <a:srgbClr val="02415D"/>
                </a:solidFill>
              </a:defRPr>
            </a:lvl4pPr>
            <a:lvl5pPr>
              <a:defRPr>
                <a:solidFill>
                  <a:srgbClr val="02415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32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9FF2F-82B7-4400-8AA5-E97CF862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970" y="1709739"/>
            <a:ext cx="8283389" cy="200164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rgbClr val="02415D"/>
                </a:solidFill>
                <a:latin typeface="Futura XBlk TL" panose="020B0A03020204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5B682-49E9-4689-ACAA-3998F6685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970" y="3711388"/>
            <a:ext cx="8283389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7BC14-4A2A-4A93-AC8E-40E1EABEC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527-8165-45C0-B504-8D7797166A3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34471-9A4F-4EB9-BCCE-C83AF3B9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1E308-FCA1-47CA-9DA3-8D97C8A4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1311-5494-409C-9859-FFC4D45BD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EAA24-FA24-40D6-A6A2-2AEB7485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rgbClr val="02415D"/>
                </a:solidFill>
                <a:latin typeface="Futura XBlk TL" panose="020B0A03020204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72DFD-BCD3-40DB-89EE-479CD628D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>
                <a:solidFill>
                  <a:srgbClr val="02415D"/>
                </a:solidFill>
              </a:defRPr>
            </a:lvl1pPr>
            <a:lvl2pPr>
              <a:defRPr lang="en-US" smtClean="0">
                <a:solidFill>
                  <a:srgbClr val="02415D"/>
                </a:solidFill>
              </a:defRPr>
            </a:lvl2pPr>
            <a:lvl3pPr>
              <a:defRPr lang="en-US" smtClean="0">
                <a:solidFill>
                  <a:srgbClr val="02415D"/>
                </a:solidFill>
              </a:defRPr>
            </a:lvl3pPr>
            <a:lvl4pPr>
              <a:defRPr lang="en-US" smtClean="0">
                <a:solidFill>
                  <a:srgbClr val="02415D"/>
                </a:solidFill>
              </a:defRPr>
            </a:lvl4pPr>
            <a:lvl5pPr>
              <a:defRPr lang="en-US">
                <a:solidFill>
                  <a:srgbClr val="02415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B968E-0B74-4E05-9BD1-9A063DC4A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>
                <a:solidFill>
                  <a:srgbClr val="02415D"/>
                </a:solidFill>
              </a:defRPr>
            </a:lvl1pPr>
            <a:lvl2pPr>
              <a:defRPr lang="en-US" smtClean="0">
                <a:solidFill>
                  <a:srgbClr val="02415D"/>
                </a:solidFill>
              </a:defRPr>
            </a:lvl2pPr>
            <a:lvl3pPr>
              <a:defRPr lang="en-US" smtClean="0">
                <a:solidFill>
                  <a:srgbClr val="02415D"/>
                </a:solidFill>
              </a:defRPr>
            </a:lvl3pPr>
            <a:lvl4pPr>
              <a:defRPr lang="en-US" smtClean="0">
                <a:solidFill>
                  <a:srgbClr val="02415D"/>
                </a:solidFill>
              </a:defRPr>
            </a:lvl4pPr>
            <a:lvl5pPr>
              <a:defRPr lang="en-US">
                <a:solidFill>
                  <a:srgbClr val="02415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B8DA0-61E7-45B7-8386-E9DFF3971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527-8165-45C0-B504-8D7797166A3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BD69F-B96C-4712-96E9-262CEFF65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9EC6F-0032-456F-A6F4-54C65622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1311-5494-409C-9859-FFC4D45BD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418A7-48EF-4697-89CF-7C11F04D9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FAEED-12F3-4961-9ACB-FB73D67E8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CC950-DF93-4DCA-9382-36FB6C73A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15FAE-46D7-4DD3-A967-7CD6F8C96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89C88-66B7-4BF5-AB23-E2D951B70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C23FB2-3601-4470-B5A1-861A963FE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527-8165-45C0-B504-8D7797166A3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9D8ABC-70E3-436D-AE8B-B3DAF692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138857-140D-492D-A852-6649843B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1311-5494-409C-9859-FFC4D45BD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0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C765B-10A6-495F-B3A6-6DF63DD1B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C3F4C-9791-4ADA-A3CE-BAA71D03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527-8165-45C0-B504-8D7797166A3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F9B52-E47E-4F92-9CD6-59B808A8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001193-2542-4846-BCC4-CC04FC3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1311-5494-409C-9859-FFC4D45BD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124BB-7625-461F-A6A0-EF101E22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527-8165-45C0-B504-8D7797166A3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5069DA-4162-400F-B1D5-E52D470F1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F02BF-F27E-4A73-AD86-9D93C4C8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1311-5494-409C-9859-FFC4D45BD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7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BDE7-7F8C-45AC-B29B-0DCC9DD4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09F72-4A43-4EF2-8A01-155D130E3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24C68-AD6A-4BD4-9DF8-09A2C7FCB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BC91E-BE2E-4FD8-851E-E98F89417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527-8165-45C0-B504-8D7797166A3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017B0-CEBD-4BBE-834F-CAF9E238C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90E8C-DAB7-4B0C-BEC4-7F2F9ED9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1311-5494-409C-9859-FFC4D45BD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9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8B08E-BF6D-4751-A449-72BF41748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rgbClr val="02415D"/>
                </a:solidFill>
                <a:latin typeface="Futura XBlk TL" panose="020B0A03020204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96BA1C-3E58-4077-96C8-7985E217B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98369-E3C4-4387-976E-852DC595F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>
                <a:solidFill>
                  <a:srgbClr val="02415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54571-9014-4123-ACEB-F2FB408D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527-8165-45C0-B504-8D7797166A3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A22C3-5185-4C68-A253-340A4EF36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10214-B47D-4735-ABE9-E67E18D2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01311-5494-409C-9859-FFC4D45BD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6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FCFEB-F810-4669-9E01-AC9A44ECC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DA527-8165-45C0-B504-8D7797166A3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7BC7D-F897-48EB-A3B2-EFF525454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A184B-89AC-4C0D-B6DC-F1F22A199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01311-5494-409C-9859-FFC4D45BDC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9386A3-3D7E-4D64-8E90-0E36B04DB20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637577" y="4629091"/>
            <a:ext cx="1559420" cy="2228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3549D8-8993-484A-8D67-0B94F445E2E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404656"/>
            <a:ext cx="1390650" cy="12668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873D06C-5A7D-43A9-BD74-6435A668490A}"/>
              </a:ext>
            </a:extLst>
          </p:cNvPr>
          <p:cNvGrpSpPr/>
          <p:nvPr userDrawn="1"/>
        </p:nvGrpSpPr>
        <p:grpSpPr>
          <a:xfrm>
            <a:off x="-1" y="-1"/>
            <a:ext cx="7215083" cy="5437444"/>
            <a:chOff x="-1" y="-1"/>
            <a:chExt cx="7215083" cy="543744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8957D1-623A-4EF4-A2F9-C8C3F9B14D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-1" y="-1"/>
              <a:ext cx="7143938" cy="430269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FD0482-CB5C-45DF-A5E1-B805DD2E1B8A}"/>
                </a:ext>
              </a:extLst>
            </p:cNvPr>
            <p:cNvSpPr/>
            <p:nvPr userDrawn="1"/>
          </p:nvSpPr>
          <p:spPr>
            <a:xfrm rot="18836263">
              <a:off x="596850" y="825608"/>
              <a:ext cx="2613953" cy="1762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B07D76-80A9-4B0B-9DD8-92624BF20292}"/>
                </a:ext>
              </a:extLst>
            </p:cNvPr>
            <p:cNvSpPr/>
            <p:nvPr userDrawn="1"/>
          </p:nvSpPr>
          <p:spPr>
            <a:xfrm rot="18836263">
              <a:off x="1062366" y="2181892"/>
              <a:ext cx="3744753" cy="2766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9F908B-23AE-497D-B3AE-20C0B82FF765}"/>
                </a:ext>
              </a:extLst>
            </p:cNvPr>
            <p:cNvSpPr/>
            <p:nvPr userDrawn="1"/>
          </p:nvSpPr>
          <p:spPr>
            <a:xfrm>
              <a:off x="2624653" y="681037"/>
              <a:ext cx="4590429" cy="26455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4BF25E-A5AE-47E0-80B0-A2EF63F78629}"/>
                </a:ext>
              </a:extLst>
            </p:cNvPr>
            <p:cNvSpPr/>
            <p:nvPr userDrawn="1"/>
          </p:nvSpPr>
          <p:spPr>
            <a:xfrm>
              <a:off x="834218" y="2473477"/>
              <a:ext cx="2211542" cy="1325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6324CA-3211-4D15-84A1-39A6645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20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DB9F9-C3C5-4046-8C0A-D82E399BC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087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E7DD8B-A9D4-48CD-A217-0548D8C0B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7143938" cy="4302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7DAC88-553D-45C7-929A-562645276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577" y="4629091"/>
            <a:ext cx="1559420" cy="22289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58E799-FC71-472C-BCB8-5DE2E5C4A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404656"/>
            <a:ext cx="1390650" cy="1266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7C3C87-F1F7-4686-9480-625CF9E63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469" y="3037455"/>
            <a:ext cx="9914405" cy="2387600"/>
          </a:xfrm>
        </p:spPr>
        <p:txBody>
          <a:bodyPr/>
          <a:lstStyle/>
          <a:p>
            <a:pPr algn="l"/>
            <a:r>
              <a:rPr lang="lv-LV" sz="4800" dirty="0">
                <a:solidFill>
                  <a:srgbClr val="02415D"/>
                </a:solidFill>
                <a:latin typeface="Futura XBlk TL" panose="020B0A03020204020204" pitchFamily="34" charset="0"/>
              </a:rPr>
              <a:t>Modernās valodas tehnoloģijas latviešu valodā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32F0F-8AF2-4C7B-96B2-1CB205B40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470" y="5425055"/>
            <a:ext cx="9144000" cy="955109"/>
          </a:xfrm>
        </p:spPr>
        <p:txBody>
          <a:bodyPr/>
          <a:lstStyle/>
          <a:p>
            <a:pPr algn="l"/>
            <a:r>
              <a:rPr lang="lv-LV" dirty="0">
                <a:solidFill>
                  <a:srgbClr val="811332"/>
                </a:solidFill>
              </a:rPr>
              <a:t>Raivis Skadiņš, Tildes pētniecības un izstrādes direktors</a:t>
            </a:r>
          </a:p>
          <a:p>
            <a:pPr algn="l"/>
            <a:r>
              <a:rPr lang="lv-LV" dirty="0">
                <a:solidFill>
                  <a:srgbClr val="811332"/>
                </a:solidFill>
              </a:rPr>
              <a:t>4.11.2022.</a:t>
            </a:r>
          </a:p>
        </p:txBody>
      </p:sp>
    </p:spTree>
    <p:extLst>
      <p:ext uri="{BB962C8B-B14F-4D97-AF65-F5344CB8AC3E}">
        <p14:creationId xmlns:p14="http://schemas.microsoft.com/office/powerpoint/2010/main" val="3357633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BDE67-FBC3-4C4B-A154-98760408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Tehnoloģiju vide mainās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D1137-273B-4C8F-9519-BF75A360E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>
                <a:solidFill>
                  <a:srgbClr val="C00000"/>
                </a:solidFill>
              </a:rPr>
              <a:t>Tehnoloģijai jāmainās līdzi</a:t>
            </a:r>
          </a:p>
          <a:p>
            <a:endParaRPr lang="lv-LV" dirty="0"/>
          </a:p>
          <a:p>
            <a:r>
              <a:rPr lang="lv-LV" dirty="0"/>
              <a:t>Darbs un mācības tiešsaistē (</a:t>
            </a:r>
            <a:r>
              <a:rPr lang="lv-LV" dirty="0" err="1"/>
              <a:t>Teams</a:t>
            </a:r>
            <a:r>
              <a:rPr lang="lv-LV" dirty="0"/>
              <a:t>, </a:t>
            </a:r>
            <a:r>
              <a:rPr lang="lv-LV" dirty="0" err="1"/>
              <a:t>Zoom</a:t>
            </a:r>
            <a:r>
              <a:rPr lang="lv-LV" dirty="0"/>
              <a:t> u.c.)</a:t>
            </a:r>
          </a:p>
          <a:p>
            <a:r>
              <a:rPr lang="lv-LV" dirty="0"/>
              <a:t>Mākoņskaitļošana, aizvien vairāk informācijas glabājas mākonī nevis lokālos datoros, piekļūstam no dažādām ierīcēm</a:t>
            </a:r>
          </a:p>
          <a:p>
            <a:r>
              <a:rPr lang="lv-LV" dirty="0"/>
              <a:t>Mobilās ierīces aizstāj datorus</a:t>
            </a:r>
          </a:p>
          <a:p>
            <a:r>
              <a:rPr lang="lv-LV" dirty="0"/>
              <a:t>Video bez skaņas</a:t>
            </a:r>
          </a:p>
          <a:p>
            <a:r>
              <a:rPr lang="lv-LV" dirty="0"/>
              <a:t>Dabīgās valodas interfeisi (balss, </a:t>
            </a:r>
            <a:r>
              <a:rPr lang="lv-LV" i="1" dirty="0"/>
              <a:t>čats</a:t>
            </a:r>
            <a:r>
              <a:rPr lang="lv-LV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041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C53C-1FED-4337-9E38-CA26ED13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Sapulču asistents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BAFCF-324A-4080-B8CB-E79AB8203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>
                <a:solidFill>
                  <a:srgbClr val="C00000"/>
                </a:solidFill>
              </a:rPr>
              <a:t>Stāsts no dzīves...</a:t>
            </a:r>
          </a:p>
          <a:p>
            <a:endParaRPr lang="lv-LV" dirty="0"/>
          </a:p>
          <a:p>
            <a:r>
              <a:rPr lang="lv-LV" dirty="0"/>
              <a:t>Projekta gaitā nomainījās visas sākotnēji apzinātās prasības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2050" name="Picture 2" descr="The Importance Of Management Meeting Agendas (Before, During, &amp; After)">
            <a:extLst>
              <a:ext uri="{FF2B5EF4-FFF2-40B4-BE49-F238E27FC236}">
                <a16:creationId xmlns:a16="http://schemas.microsoft.com/office/drawing/2014/main" id="{3EE1136B-7E54-4AF8-BC86-B9EF5D07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64042"/>
            <a:ext cx="4648200" cy="309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76C907-55D5-4954-B5FF-EAB556DC1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708" y="3764043"/>
            <a:ext cx="5479929" cy="309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35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A0D1C-60AB-487D-A9DF-3A17D1103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Sapulču asistents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13B2C6-2158-473A-ABB9-75BC70278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42596"/>
            <a:ext cx="8229600" cy="51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79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88946-E293-42E6-AF51-69E26F3A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Integrācija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B3C3B-AA41-4018-851F-90D7DB65E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lv-LV" dirty="0">
                <a:solidFill>
                  <a:srgbClr val="C00000"/>
                </a:solidFill>
              </a:rPr>
              <a:t>Senos laikos viss bija vienkārši </a:t>
            </a:r>
            <a:r>
              <a:rPr lang="lv-LV" i="1" dirty="0">
                <a:solidFill>
                  <a:srgbClr val="C00000"/>
                </a:solidFill>
              </a:rPr>
              <a:t>Microsoft Windows &amp; Word</a:t>
            </a:r>
          </a:p>
          <a:p>
            <a:endParaRPr lang="lv-LV" dirty="0"/>
          </a:p>
          <a:p>
            <a:r>
              <a:rPr lang="lv-LV" dirty="0"/>
              <a:t>Teksta sagatavošana dažādās vides</a:t>
            </a:r>
          </a:p>
          <a:p>
            <a:r>
              <a:rPr lang="lv-LV" dirty="0"/>
              <a:t>Dažādi tulkotāju darba rīki (CAT) – SDL Trados, </a:t>
            </a:r>
            <a:r>
              <a:rPr lang="lv-LV" dirty="0" err="1"/>
              <a:t>Memsource</a:t>
            </a:r>
            <a:r>
              <a:rPr lang="lv-LV" dirty="0"/>
              <a:t>, </a:t>
            </a:r>
            <a:r>
              <a:rPr lang="lv-LV" dirty="0" err="1"/>
              <a:t>memoQ</a:t>
            </a:r>
            <a:r>
              <a:rPr lang="lv-LV" dirty="0"/>
              <a:t>, </a:t>
            </a:r>
            <a:r>
              <a:rPr lang="lv-LV" dirty="0" err="1"/>
              <a:t>MateCAT</a:t>
            </a:r>
            <a:r>
              <a:rPr lang="lv-LV" dirty="0"/>
              <a:t>, Translate5 u.c.</a:t>
            </a:r>
          </a:p>
          <a:p>
            <a:endParaRPr lang="lv-LV" dirty="0"/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AutoShape 2" descr="Captura de pantalla del Software de traducción asistida, SDL Trados Studio.">
            <a:extLst>
              <a:ext uri="{FF2B5EF4-FFF2-40B4-BE49-F238E27FC236}">
                <a16:creationId xmlns:a16="http://schemas.microsoft.com/office/drawing/2014/main" id="{5AC77198-22B6-4995-AA0E-02DA5B00A8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D80CC8-0120-4E6B-A271-16235DE70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26212">
            <a:off x="607157" y="4842610"/>
            <a:ext cx="4077183" cy="1981542"/>
          </a:xfrm>
          <a:prstGeom prst="rect">
            <a:avLst/>
          </a:prstGeom>
        </p:spPr>
      </p:pic>
      <p:pic>
        <p:nvPicPr>
          <p:cNvPr id="3076" name="Picture 4" descr="Header Image">
            <a:extLst>
              <a:ext uri="{FF2B5EF4-FFF2-40B4-BE49-F238E27FC236}">
                <a16:creationId xmlns:a16="http://schemas.microsoft.com/office/drawing/2014/main" id="{B2AEC90E-528A-4E39-94C3-B00246C9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2165">
            <a:off x="3727055" y="4271748"/>
            <a:ext cx="4217206" cy="210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guides.matecat.com/hubfs/image-446.png">
            <a:extLst>
              <a:ext uri="{FF2B5EF4-FFF2-40B4-BE49-F238E27FC236}">
                <a16:creationId xmlns:a16="http://schemas.microsoft.com/office/drawing/2014/main" id="{9DB094A7-78B1-4F00-8D1F-3690ABDB7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4792">
            <a:off x="7612698" y="5027709"/>
            <a:ext cx="5722299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028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1CCA-2C8B-4078-B155-8AF9EEE5D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Viens izmērs neder visiem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B6B41-B672-4795-901C-1957BEB55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805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>
                <a:solidFill>
                  <a:srgbClr val="C00000"/>
                </a:solidFill>
              </a:rPr>
              <a:t>Lietojumam pielāgoti risinājumi</a:t>
            </a:r>
          </a:p>
          <a:p>
            <a:endParaRPr lang="lv-LV" dirty="0"/>
          </a:p>
          <a:p>
            <a:r>
              <a:rPr lang="lv-LV" dirty="0"/>
              <a:t>Tiesām, medicīnai, medijiem pielāgotas runas atpazīšanas sistēmas</a:t>
            </a:r>
          </a:p>
          <a:p>
            <a:r>
              <a:rPr lang="lv-LV" dirty="0"/>
              <a:t>Pielāgotas mašīntulkošanas sistēmas</a:t>
            </a:r>
          </a:p>
          <a:p>
            <a:r>
              <a:rPr lang="lv-LV" dirty="0"/>
              <a:t>Klientam īpaši pielāgota balss runas sintezatorā</a:t>
            </a:r>
          </a:p>
          <a:p>
            <a:endParaRPr lang="lv-LV" dirty="0"/>
          </a:p>
          <a:p>
            <a:r>
              <a:rPr lang="lv-LV" dirty="0"/>
              <a:t>Virtuālie asistenti vispār ir tikai pielāgoti</a:t>
            </a:r>
          </a:p>
          <a:p>
            <a:endParaRPr lang="lv-LV" dirty="0"/>
          </a:p>
          <a:p>
            <a:endParaRPr lang="lv-LV" dirty="0"/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A92F7-6461-48DE-BEC3-8FE4C5FB7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885" y="1946870"/>
            <a:ext cx="2521607" cy="491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21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86A3D-27D2-4653-9BF6-DEF87BA3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Tehnoloģijas, kas mācās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58109-F637-4809-ACDA-663FBF1BC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95805" cy="4351338"/>
          </a:xfrm>
        </p:spPr>
        <p:txBody>
          <a:bodyPr/>
          <a:lstStyle/>
          <a:p>
            <a:pPr marL="0" indent="0">
              <a:buNone/>
            </a:pPr>
            <a:r>
              <a:rPr lang="lv-LV" dirty="0">
                <a:solidFill>
                  <a:srgbClr val="C00000"/>
                </a:solidFill>
              </a:rPr>
              <a:t>Tehnoloģija top </a:t>
            </a:r>
            <a:r>
              <a:rPr lang="lv-LV" i="1" dirty="0">
                <a:solidFill>
                  <a:srgbClr val="C00000"/>
                </a:solidFill>
              </a:rPr>
              <a:t>gudrāka,</a:t>
            </a:r>
            <a:r>
              <a:rPr lang="lv-LV" dirty="0">
                <a:solidFill>
                  <a:srgbClr val="C00000"/>
                </a:solidFill>
              </a:rPr>
              <a:t> to lietojot</a:t>
            </a:r>
          </a:p>
          <a:p>
            <a:pPr marL="0" indent="0">
              <a:buNone/>
            </a:pPr>
            <a:endParaRPr lang="lv-LV" dirty="0"/>
          </a:p>
          <a:p>
            <a:r>
              <a:rPr lang="lv-LV" dirty="0"/>
              <a:t>Mašīntulkošana, kas mācās no redaktora labojumiem un ievēro norādīto terminoloģiju</a:t>
            </a:r>
          </a:p>
          <a:p>
            <a:r>
              <a:rPr lang="lv-LV" dirty="0"/>
              <a:t>Runas atpazinējs, kam var iemācīt specifiskus vārdus</a:t>
            </a:r>
          </a:p>
          <a:p>
            <a:r>
              <a:rPr lang="lv-LV" dirty="0"/>
              <a:t>Virtuālais asistents, kas mācās no sarunām ar lietotājiem</a:t>
            </a:r>
          </a:p>
          <a:p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4314F-758E-4DFB-B007-F54A8B534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4005" y="2103664"/>
            <a:ext cx="4257995" cy="265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16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0F913-BAE1-4D36-8733-C9DC5001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Tehnoloģiju paaudzes mainās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3A2C9-DE3D-4B99-AC6B-BA5F463AE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Likumi &amp; vārdnīcas </a:t>
            </a:r>
            <a:r>
              <a:rPr lang="lv-LV" dirty="0">
                <a:sym typeface="Wingdings" panose="05000000000000000000" pitchFamily="2" charset="2"/>
              </a:rPr>
              <a:t> statistiskās metodes  neironu tīkli  lielie valodas modeļi   vēl lielāki un daudzvalodīgi modeļi  ...</a:t>
            </a:r>
          </a:p>
          <a:p>
            <a:endParaRPr lang="lv-LV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lv-LV" dirty="0">
                <a:solidFill>
                  <a:srgbClr val="C00000"/>
                </a:solidFill>
                <a:sym typeface="Wingdings" panose="05000000000000000000" pitchFamily="2" charset="2"/>
              </a:rPr>
              <a:t>Katra nākamā tehnoloģiju paaudze uzlabo kvalitāti</a:t>
            </a:r>
          </a:p>
          <a:p>
            <a:endParaRPr lang="lv-LV" dirty="0">
              <a:sym typeface="Wingdings" panose="05000000000000000000" pitchFamily="2" charset="2"/>
            </a:endParaRPr>
          </a:p>
          <a:p>
            <a:r>
              <a:rPr lang="lv-LV" dirty="0">
                <a:sym typeface="Wingdings" panose="05000000000000000000" pitchFamily="2" charset="2"/>
              </a:rPr>
              <a:t>Runas sintezators: robotiska balss  dabīga balss</a:t>
            </a:r>
          </a:p>
          <a:p>
            <a:r>
              <a:rPr lang="lv-LV" dirty="0">
                <a:sym typeface="Wingdings" panose="05000000000000000000" pitchFamily="2" charset="2"/>
              </a:rPr>
              <a:t>Mašīntulkošanas kvalitāte ir ļoti uzlabojusies</a:t>
            </a:r>
          </a:p>
          <a:p>
            <a:r>
              <a:rPr lang="lv-LV" dirty="0">
                <a:sym typeface="Wingdings" panose="05000000000000000000" pitchFamily="2" charset="2"/>
              </a:rPr>
              <a:t>...</a:t>
            </a:r>
          </a:p>
          <a:p>
            <a:endParaRPr lang="lv-LV" dirty="0">
              <a:sym typeface="Wingdings" panose="05000000000000000000" pitchFamily="2" charset="2"/>
            </a:endParaRPr>
          </a:p>
          <a:p>
            <a:endParaRPr lang="lv-LV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lv-LV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96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58CF-77D0-4BFD-9288-C7B1419C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Attīstības priekšnosacījumi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BAD03-18D8-45E1-A302-DCE024D80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>
                <a:solidFill>
                  <a:srgbClr val="C00000"/>
                </a:solidFill>
              </a:rPr>
              <a:t>Šodienas mākslīgā intelekta tehnoloģijas – ko iemācīsi, to arī darīs!</a:t>
            </a:r>
          </a:p>
          <a:p>
            <a:pPr marL="0" indent="0">
              <a:buNone/>
            </a:pPr>
            <a:r>
              <a:rPr lang="lv-LV" dirty="0"/>
              <a:t>Tulkošana, teksta saprašana, runas tehnoloģijas u.c.</a:t>
            </a:r>
            <a:endParaRPr lang="en-US" dirty="0"/>
          </a:p>
          <a:p>
            <a:endParaRPr lang="lv-LV" dirty="0"/>
          </a:p>
          <a:p>
            <a:endParaRPr lang="lv-LV" dirty="0"/>
          </a:p>
          <a:p>
            <a:r>
              <a:rPr lang="lv-LV" dirty="0"/>
              <a:t>Mašīnmācīšanās &amp; mākslīgo neironu tīklu tehnoloģijas</a:t>
            </a:r>
          </a:p>
          <a:p>
            <a:r>
              <a:rPr lang="lv-LV" dirty="0"/>
              <a:t>Pieejamas skaitļošanas jaudas</a:t>
            </a:r>
          </a:p>
          <a:p>
            <a:r>
              <a:rPr lang="lv-LV" dirty="0"/>
              <a:t>Pieejami apmācībai nepieciešamie dati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23000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58CF-77D0-4BFD-9288-C7B1419C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Attīstības priekšnosacījumi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BAD03-18D8-45E1-A302-DCE024D80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73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v-LV" dirty="0">
                <a:solidFill>
                  <a:srgbClr val="C00000"/>
                </a:solidFill>
              </a:rPr>
              <a:t>Rītdienas mākslīgā intelekta tehnoloģijas</a:t>
            </a:r>
          </a:p>
          <a:p>
            <a:r>
              <a:rPr lang="lv-LV" dirty="0"/>
              <a:t>Lieli daudzvalodīgi modeļi</a:t>
            </a:r>
          </a:p>
          <a:p>
            <a:r>
              <a:rPr lang="lv-LV" dirty="0"/>
              <a:t>Ko pielāgo dažādiem uzdevumiem</a:t>
            </a:r>
          </a:p>
          <a:p>
            <a:pPr lvl="1"/>
            <a:r>
              <a:rPr lang="lv-LV" dirty="0"/>
              <a:t>Teksta saprašana, jautājumu atbildēšana, teksta kopsavilkumi, teksta ģenerēšana, attēlu ģenerēšana un daudzi citi</a:t>
            </a:r>
          </a:p>
          <a:p>
            <a:endParaRPr lang="lv-LV" dirty="0"/>
          </a:p>
          <a:p>
            <a:r>
              <a:rPr lang="lv-LV" dirty="0"/>
              <a:t>Šiem modeļiem </a:t>
            </a:r>
            <a:r>
              <a:rPr lang="lv-LV" i="1" dirty="0"/>
              <a:t>it kā </a:t>
            </a:r>
            <a:r>
              <a:rPr lang="lv-LV" dirty="0"/>
              <a:t>piemīt latentas </a:t>
            </a:r>
            <a:r>
              <a:rPr lang="lv-LV" i="1" dirty="0"/>
              <a:t>zināšanas</a:t>
            </a:r>
            <a:r>
              <a:rPr lang="lv-LV" dirty="0"/>
              <a:t> par to, kas tiem nekad nav mācīts, </a:t>
            </a:r>
            <a:r>
              <a:rPr lang="lv-LV" i="1" dirty="0"/>
              <a:t>veselais saprāts</a:t>
            </a:r>
          </a:p>
          <a:p>
            <a:endParaRPr lang="lv-LV" dirty="0"/>
          </a:p>
          <a:p>
            <a:r>
              <a:rPr lang="lv-LV" dirty="0"/>
              <a:t>Izaicinājumi</a:t>
            </a:r>
          </a:p>
          <a:p>
            <a:pPr lvl="1"/>
            <a:r>
              <a:rPr lang="lv-LV" dirty="0"/>
              <a:t>Tas vairs nav pieejams visiem</a:t>
            </a:r>
          </a:p>
          <a:p>
            <a:pPr lvl="1"/>
            <a:r>
              <a:rPr lang="lv-LV" dirty="0"/>
              <a:t>Datu trūkums, skaitļošanas jaudas</a:t>
            </a:r>
          </a:p>
          <a:p>
            <a:pPr lvl="1"/>
            <a:r>
              <a:rPr lang="lv-LV" dirty="0"/>
              <a:t>Mākslīgais intelekts kļūst par lielo IT kompāniju cīņas lauku</a:t>
            </a:r>
          </a:p>
          <a:p>
            <a:pPr lvl="1"/>
            <a:r>
              <a:rPr lang="lv-LV" dirty="0"/>
              <a:t>Aizvien biežāk saskaramies ar dažādie ētikas jautājumiem</a:t>
            </a:r>
          </a:p>
        </p:txBody>
      </p:sp>
    </p:spTree>
    <p:extLst>
      <p:ext uri="{BB962C8B-B14F-4D97-AF65-F5344CB8AC3E}">
        <p14:creationId xmlns:p14="http://schemas.microsoft.com/office/powerpoint/2010/main" val="3855476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31BF-C875-47D0-A656-5B18C439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Kā tas attiecas uz mani?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B6BC9-D837-46AF-AF89-38F158BB0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>
                <a:solidFill>
                  <a:srgbClr val="C00000"/>
                </a:solidFill>
              </a:rPr>
              <a:t>Modernas valodas tehnoloģijas latviešu valodai ir pieejamas šodien</a:t>
            </a:r>
          </a:p>
          <a:p>
            <a:endParaRPr lang="lv-LV" dirty="0"/>
          </a:p>
          <a:p>
            <a:r>
              <a:rPr lang="lv-LV" dirty="0"/>
              <a:t>Tās var pielāgot dažādiem lietojumiem un integrēt dažādos procesos, lai tās būtu piemērotākas, kvalitatīvākas un ērtāk lietojamas</a:t>
            </a:r>
          </a:p>
          <a:p>
            <a:endParaRPr lang="lv-LV" dirty="0"/>
          </a:p>
          <a:p>
            <a:r>
              <a:rPr lang="lv-LV" dirty="0"/>
              <a:t>Dari ko darīdams – nepazaudē datus!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1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7E310-7A56-446F-BB0C-39D77EE6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Kur esam šobrīd?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E91EA-3446-4102-9CBA-7BB747581D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lv-LV" dirty="0"/>
              <a:t>Pareizrakstības pārbaude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dirty="0"/>
              <a:t>Gramatikas pārbaude</a:t>
            </a:r>
          </a:p>
          <a:p>
            <a:pPr>
              <a:buFont typeface="Wingdings" panose="05000000000000000000" pitchFamily="2" charset="2"/>
              <a:buChar char="ü"/>
            </a:pPr>
            <a:endParaRPr lang="lv-LV" dirty="0"/>
          </a:p>
          <a:p>
            <a:pPr>
              <a:buFont typeface="Wingdings" panose="05000000000000000000" pitchFamily="2" charset="2"/>
              <a:buChar char="ü"/>
            </a:pPr>
            <a:r>
              <a:rPr lang="lv-LV" dirty="0"/>
              <a:t>Mašīntulkošana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dirty="0"/>
              <a:t>Vārdnīcas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dirty="0"/>
              <a:t>Terminu vārdnīcas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2C6575-EEF1-440B-9993-E01B38B3AB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lv-LV" dirty="0"/>
              <a:t>Runas atpazīšana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lv-LV" dirty="0"/>
              <a:t>Runas sintēze</a:t>
            </a:r>
          </a:p>
          <a:p>
            <a:pPr>
              <a:buFont typeface="Wingdings" panose="05000000000000000000" pitchFamily="2" charset="2"/>
              <a:buChar char="ü"/>
            </a:pPr>
            <a:endParaRPr lang="lv-LV" dirty="0"/>
          </a:p>
          <a:p>
            <a:pPr>
              <a:buFont typeface="Wingdings" panose="05000000000000000000" pitchFamily="2" charset="2"/>
              <a:buChar char="ü"/>
            </a:pPr>
            <a:r>
              <a:rPr lang="lv-LV" dirty="0"/>
              <a:t>Korpusi</a:t>
            </a:r>
          </a:p>
          <a:p>
            <a:pPr>
              <a:buFont typeface="Wingdings" panose="05000000000000000000" pitchFamily="2" charset="2"/>
              <a:buChar char="ü"/>
            </a:pPr>
            <a:endParaRPr lang="lv-LV" dirty="0"/>
          </a:p>
          <a:p>
            <a:pPr>
              <a:buFont typeface="Wingdings" panose="05000000000000000000" pitchFamily="2" charset="2"/>
              <a:buChar char="ü"/>
            </a:pPr>
            <a:r>
              <a:rPr lang="lv-LV" dirty="0"/>
              <a:t>Virtuālie asistenti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4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053D-6A63-4A7C-B59B-C5C37A00C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Bāzes tehnoloģijas ir pieejamas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72989D2-BBB2-4239-9FEB-F859B65EB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797" y="1785284"/>
            <a:ext cx="7850409" cy="5017720"/>
          </a:xfrm>
          <a:prstGeom prst="rect">
            <a:avLst/>
          </a:prstGeom>
        </p:spPr>
      </p:pic>
      <p:pic>
        <p:nvPicPr>
          <p:cNvPr id="4098" name="Picture 2" descr="May be an image of text">
            <a:extLst>
              <a:ext uri="{FF2B5EF4-FFF2-40B4-BE49-F238E27FC236}">
                <a16:creationId xmlns:a16="http://schemas.microsoft.com/office/drawing/2014/main" id="{53A9E9BD-AAE3-456A-B0E1-4B15787AF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0" y="159202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79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053D-6A63-4A7C-B59B-C5C37A00C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Bāzes tehnoloģijas ir pieejamas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DDCE053-68C8-4102-862F-A91FF6672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936" y="1892859"/>
            <a:ext cx="5118133" cy="44877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778296-9130-4349-BDB8-4DE8DF6B0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113" y="1892859"/>
            <a:ext cx="5118133" cy="448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57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053D-6A63-4A7C-B59B-C5C37A00C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Bāzes tehnoloģijas ir pieejamas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CE29683-3899-4DF1-92CC-5CF1BB13C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224" y="1858282"/>
            <a:ext cx="5250776" cy="43513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C1E54F-A1C7-4D93-8255-4E37C72C0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914" y="1858282"/>
            <a:ext cx="52507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9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053D-6A63-4A7C-B59B-C5C37A00C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Bāzes tehnoloģijas ir pieejamas</a:t>
            </a:r>
            <a:endParaRPr lang="en-US" dirty="0"/>
          </a:p>
        </p:txBody>
      </p:sp>
      <p:pic>
        <p:nvPicPr>
          <p:cNvPr id="6" name="Picture 4" descr="Header Image">
            <a:extLst>
              <a:ext uri="{FF2B5EF4-FFF2-40B4-BE49-F238E27FC236}">
                <a16:creationId xmlns:a16="http://schemas.microsoft.com/office/drawing/2014/main" id="{D02373C1-7023-4760-9C95-EC2AFE5B9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2165">
            <a:off x="3220241" y="1840258"/>
            <a:ext cx="4217206" cy="210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guides.matecat.com/hubfs/image-446.png">
            <a:extLst>
              <a:ext uri="{FF2B5EF4-FFF2-40B4-BE49-F238E27FC236}">
                <a16:creationId xmlns:a16="http://schemas.microsoft.com/office/drawing/2014/main" id="{2FD9AEAA-86FE-49F3-B5AE-71EE6ABA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4792">
            <a:off x="7351442" y="2404252"/>
            <a:ext cx="5722299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3EECBE-6154-47F3-A3FB-8996F7F51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07790">
            <a:off x="4955578" y="4300024"/>
            <a:ext cx="5516480" cy="3192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63E568-9BC0-43FA-93F9-C64FE8FD1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83403">
            <a:off x="77405" y="1985241"/>
            <a:ext cx="4989771" cy="28875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CFF3D9-F3A7-4216-9666-29DC835D3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6212">
            <a:off x="33376" y="4679325"/>
            <a:ext cx="4077183" cy="198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8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053D-6A63-4A7C-B59B-C5C37A00C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Bāzes tehnoloģijas ir pieejamas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82549F-A301-4126-81FE-2F296F8F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61" y="2398195"/>
            <a:ext cx="1273548" cy="12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3317F2-FD09-4CF5-A4ED-3345CD9B2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683" y="2800261"/>
            <a:ext cx="1317273" cy="12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A98BA4-6921-4A4C-93CF-37E094354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347" y="2238207"/>
            <a:ext cx="1334745" cy="12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449D93-0289-4098-9B04-31ED284FA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033" y="4057736"/>
            <a:ext cx="1346153" cy="12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3195AC-AD98-43FE-8AAD-2DB52BE95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3089" y="4670167"/>
            <a:ext cx="1309091" cy="12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D4EBEA-CE6D-4DEB-A140-61F13A6283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0232" y="4743633"/>
            <a:ext cx="1290984" cy="12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B9B4CA-D4AD-48AF-8AB7-07C7B0E192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0249" y="2914307"/>
            <a:ext cx="1270244" cy="126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9496EB-82DE-4774-B2E9-3CB34C1A5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1849" y="4381631"/>
            <a:ext cx="1391861" cy="126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7F1CCE-446D-4BF2-B9A4-CDD98F56EF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3987" y="2316921"/>
            <a:ext cx="1296520" cy="12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552B1B-9226-4F4D-8BA6-7AFABD007D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4091" y="5481922"/>
            <a:ext cx="1288315" cy="12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4068D9-7F5C-43F5-8021-EE8E499963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0190" y="3948184"/>
            <a:ext cx="1218462" cy="126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3461F1-9D0A-4BE2-B143-B0F0EC3FE0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8553" y="5481922"/>
            <a:ext cx="1411808" cy="126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440ADC-2084-4F3D-B067-60D4DA0A0E9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69444" y="1423694"/>
            <a:ext cx="1286434" cy="126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BB527B-9FBC-4292-BD05-252659277F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2213" y="2951096"/>
            <a:ext cx="1485000" cy="126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EA2568-A94B-4CE4-B555-151F9FA9F2C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54715" y="1554816"/>
            <a:ext cx="1377210" cy="126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BCBC20-9C8F-48CB-B7E9-2A5047777A5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50189" y="5481922"/>
            <a:ext cx="1274482" cy="126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7C10660-FA08-4EBC-A4A9-C6D8E60EBB8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78769" y="4381631"/>
            <a:ext cx="1290732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0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5428A-0629-4536-991D-A1A362BBA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Kurp tālāk?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25B80-F4C6-4FCA-B1DB-5C0721410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1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37087-D05B-4963-83CD-C16F0C6E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Valoda mainās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93394-D3CB-45AA-B061-D54FFE008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>
                <a:solidFill>
                  <a:srgbClr val="C00000"/>
                </a:solidFill>
              </a:rPr>
              <a:t>Tehnoloģijai jāmainās līdzi</a:t>
            </a:r>
          </a:p>
          <a:p>
            <a:endParaRPr lang="lv-LV" dirty="0"/>
          </a:p>
          <a:p>
            <a:r>
              <a:rPr lang="lv-LV" dirty="0"/>
              <a:t>Jauni vārdi, jaunas jomas</a:t>
            </a:r>
          </a:p>
          <a:p>
            <a:r>
              <a:rPr lang="lv-LV" dirty="0"/>
              <a:t>Covid-19, koronavīruss, </a:t>
            </a:r>
            <a:r>
              <a:rPr lang="lv-LV" dirty="0" err="1"/>
              <a:t>sejauts</a:t>
            </a:r>
            <a:r>
              <a:rPr lang="lv-LV" dirty="0"/>
              <a:t>, </a:t>
            </a:r>
            <a:r>
              <a:rPr lang="lv-LV" dirty="0" err="1"/>
              <a:t>sadarbspējīgs</a:t>
            </a:r>
            <a:r>
              <a:rPr lang="lv-LV" dirty="0"/>
              <a:t>, Kijiva, Harkiva, kamikadze</a:t>
            </a:r>
          </a:p>
          <a:p>
            <a:endParaRPr lang="lv-LV" dirty="0"/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09AE7-6DAE-4E8F-B2C7-162C5FF70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94570"/>
            <a:ext cx="3396343" cy="3335766"/>
          </a:xfrm>
          <a:prstGeom prst="rect">
            <a:avLst/>
          </a:prstGeom>
        </p:spPr>
      </p:pic>
      <p:pic>
        <p:nvPicPr>
          <p:cNvPr id="1026" name="Picture 2" descr="Kijiva">
            <a:extLst>
              <a:ext uri="{FF2B5EF4-FFF2-40B4-BE49-F238E27FC236}">
                <a16:creationId xmlns:a16="http://schemas.microsoft.com/office/drawing/2014/main" id="{41EC88EC-BEF6-4E4A-9004-0D225353A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61" y="4060371"/>
            <a:ext cx="4059602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949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41D6704663FD9458F4BF149505D8835" ma:contentTypeVersion="18" ma:contentTypeDescription="Izveidot jaunu dokumentu." ma:contentTypeScope="" ma:versionID="97605796d134185af53b6fd83896d4b2">
  <xsd:schema xmlns:xsd="http://www.w3.org/2001/XMLSchema" xmlns:xs="http://www.w3.org/2001/XMLSchema" xmlns:p="http://schemas.microsoft.com/office/2006/metadata/properties" xmlns:ns2="0b782f5c-ea45-4e61-a028-a28b9f9c1a05" xmlns:ns3="05fc81c9-325d-42ab-a312-d2989bc4c6c1" targetNamespace="http://schemas.microsoft.com/office/2006/metadata/properties" ma:root="true" ma:fieldsID="aeb2c17f9a99cfc9b6b40a56a05d1d30" ns2:_="" ns3:_="">
    <xsd:import namespace="0b782f5c-ea45-4e61-a028-a28b9f9c1a05"/>
    <xsd:import namespace="05fc81c9-325d-42ab-a312-d2989bc4c6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82f5c-ea45-4e61-a028-a28b9f9c1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ttēlu atzīmes" ma:readOnly="false" ma:fieldId="{5cf76f15-5ced-4ddc-b409-7134ff3c332f}" ma:taxonomyMulti="true" ma:sspId="f2b9b02f-9abf-4f74-b798-1ff310cbf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c81c9-325d-42ab-a312-d2989bc4c6c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8d4f8d-5674-4ada-909c-3de2b86c3fae}" ma:internalName="TaxCatchAll" ma:showField="CatchAllData" ma:web="05fc81c9-325d-42ab-a312-d2989bc4c6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82f5c-ea45-4e61-a028-a28b9f9c1a05">
      <Terms xmlns="http://schemas.microsoft.com/office/infopath/2007/PartnerControls"/>
    </lcf76f155ced4ddcb4097134ff3c332f>
    <TaxCatchAll xmlns="05fc81c9-325d-42ab-a312-d2989bc4c6c1" xsi:nil="true"/>
  </documentManagement>
</p:properties>
</file>

<file path=customXml/itemProps1.xml><?xml version="1.0" encoding="utf-8"?>
<ds:datastoreItem xmlns:ds="http://schemas.openxmlformats.org/officeDocument/2006/customXml" ds:itemID="{EF2E8803-977F-445F-910B-2DA70A7F3EEE}"/>
</file>

<file path=customXml/itemProps2.xml><?xml version="1.0" encoding="utf-8"?>
<ds:datastoreItem xmlns:ds="http://schemas.openxmlformats.org/officeDocument/2006/customXml" ds:itemID="{DFA720F9-AE95-4BDD-A575-E0B1E70F080C}"/>
</file>

<file path=customXml/itemProps3.xml><?xml version="1.0" encoding="utf-8"?>
<ds:datastoreItem xmlns:ds="http://schemas.openxmlformats.org/officeDocument/2006/customXml" ds:itemID="{701CA352-4E59-47B0-9355-655D7813B7EC}"/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445</Words>
  <Application>Microsoft Office PowerPoint</Application>
  <PresentationFormat>Widescreen</PresentationFormat>
  <Paragraphs>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 Light</vt:lpstr>
      <vt:lpstr>Wingdings</vt:lpstr>
      <vt:lpstr>Futura XBlk TL</vt:lpstr>
      <vt:lpstr>Arial</vt:lpstr>
      <vt:lpstr>Calibri</vt:lpstr>
      <vt:lpstr>Office Theme</vt:lpstr>
      <vt:lpstr>Modernās valodas tehnoloģijas latviešu valodā</vt:lpstr>
      <vt:lpstr>Kur esam šobrīd?</vt:lpstr>
      <vt:lpstr>Bāzes tehnoloģijas ir pieejamas</vt:lpstr>
      <vt:lpstr>Bāzes tehnoloģijas ir pieejamas</vt:lpstr>
      <vt:lpstr>Bāzes tehnoloģijas ir pieejamas</vt:lpstr>
      <vt:lpstr>Bāzes tehnoloģijas ir pieejamas</vt:lpstr>
      <vt:lpstr>Bāzes tehnoloģijas ir pieejamas</vt:lpstr>
      <vt:lpstr>Kurp tālāk?</vt:lpstr>
      <vt:lpstr>Valoda mainās</vt:lpstr>
      <vt:lpstr>Tehnoloģiju vide mainās</vt:lpstr>
      <vt:lpstr>Sapulču asistents</vt:lpstr>
      <vt:lpstr>Sapulču asistents</vt:lpstr>
      <vt:lpstr>Integrācija</vt:lpstr>
      <vt:lpstr>Viens izmērs neder visiem</vt:lpstr>
      <vt:lpstr>Tehnoloģijas, kas mācās</vt:lpstr>
      <vt:lpstr>Tehnoloģiju paaudzes mainās</vt:lpstr>
      <vt:lpstr>Attīstības priekšnosacījumi</vt:lpstr>
      <vt:lpstr>Attīstības priekšnosacījumi</vt:lpstr>
      <vt:lpstr>Kā tas attiecas uz mani?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Modernās valodas tehnoloģijas latviešu valodā</dc:title>
  <dc:creator>Raivis Skadiņš</dc:creator>
  <cp:lastModifiedBy>Raivis Skadiņš</cp:lastModifiedBy>
  <cp:revision>28</cp:revision>
  <dcterms:created xsi:type="dcterms:W3CDTF">2022-11-01T16:09:57Z</dcterms:created>
  <dcterms:modified xsi:type="dcterms:W3CDTF">2022-11-02T15:58:50Z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0x010100541D6704663FD9458F4BF149505D8835</vt:lpwstr>
  </property>
</Properties>
</file>