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8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  <p:sldMasterId id="2147483677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7"/>
    <p:restoredTop sz="94625"/>
  </p:normalViewPr>
  <p:slideViewPr>
    <p:cSldViewPr snapToGrid="0">
      <p:cViewPr varScale="1">
        <p:scale>
          <a:sx n="192" d="100"/>
          <a:sy n="192" d="100"/>
        </p:scale>
        <p:origin x="80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7a6f103f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7a6f103f1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7a1bb7414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7a1bb7414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7a1bb7414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7a1bb7414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75d0a283f0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g175d0a283f0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lv"/>
              <a:t>LV WN izveidi ilgstoši atlikām, lai gan bija iestrādes. Problēma – kādu leksisko resursu ņemt par pamatu + leksiskā un korpusu infrastruktūra.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lv"/>
              <a:t>Somu pieeja – notulkot, mūsu pieeja – integrēt.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lv"/>
              <a:t>DEMO</a:t>
            </a:r>
            <a:endParaRPr/>
          </a:p>
        </p:txBody>
      </p:sp>
      <p:sp>
        <p:nvSpPr>
          <p:cNvPr id="296" name="Google Shape;296;g175d0a283f0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7a6f103f1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g17a6f103f1c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 dirty="0">
                <a:solidFill>
                  <a:srgbClr val="A7BE2A"/>
                </a:solidFill>
              </a:rPr>
              <a:t>•</a:t>
            </a:r>
            <a:r>
              <a:rPr lang="lv" sz="1200" dirty="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Dabiskās valodas apstrāde (NLP) (piem. noskaņojuma analīze);</a:t>
            </a:r>
            <a:endParaRPr sz="1200" dirty="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 dirty="0">
                <a:solidFill>
                  <a:srgbClr val="A7BE2A"/>
                </a:solidFill>
              </a:rPr>
              <a:t>•</a:t>
            </a:r>
            <a:r>
              <a:rPr lang="lv" sz="1200" dirty="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Vārdu nozīmju nošķiršana (automātiska);</a:t>
            </a:r>
            <a:endParaRPr sz="1200" dirty="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 dirty="0">
                <a:solidFill>
                  <a:srgbClr val="A7BE2A"/>
                </a:solidFill>
              </a:rPr>
              <a:t>•</a:t>
            </a:r>
            <a:r>
              <a:rPr lang="lv" sz="1200" dirty="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Teksta nozīmes analīze (semantic parsing);</a:t>
            </a:r>
            <a:endParaRPr sz="1200" dirty="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 dirty="0">
                <a:solidFill>
                  <a:srgbClr val="A7BE2A"/>
                </a:solidFill>
              </a:rPr>
              <a:t>•</a:t>
            </a:r>
            <a:r>
              <a:rPr lang="lv" sz="1200" dirty="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Abstraktu nozīmju atveide;</a:t>
            </a:r>
            <a:endParaRPr sz="1200" dirty="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 dirty="0">
                <a:solidFill>
                  <a:srgbClr val="A7BE2A"/>
                </a:solidFill>
              </a:rPr>
              <a:t>•</a:t>
            </a:r>
            <a:r>
              <a:rPr lang="lv" sz="1200" dirty="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Mašīntulkošana;</a:t>
            </a:r>
            <a:endParaRPr sz="1200" dirty="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 dirty="0">
                <a:solidFill>
                  <a:srgbClr val="A7BE2A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lv" sz="1200" dirty="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Teksta anotēšana.</a:t>
            </a:r>
            <a:endParaRPr sz="1200" dirty="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7" name="Google Shape;307;g17a6f103f1c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7a1bb7414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17a1bb74149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>
                <a:solidFill>
                  <a:srgbClr val="A7BE2A"/>
                </a:solidFill>
              </a:rPr>
              <a:t>•</a:t>
            </a:r>
            <a:r>
              <a:rPr lang="lv" sz="120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Dabiskās valodas apstrāde (NLP) (piem. noskaņojuma analīze);</a:t>
            </a:r>
            <a:endParaRPr sz="120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>
                <a:solidFill>
                  <a:srgbClr val="A7BE2A"/>
                </a:solidFill>
              </a:rPr>
              <a:t>•</a:t>
            </a:r>
            <a:r>
              <a:rPr lang="lv" sz="120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Vārdu nozīmju nošķiršana (automātiska);</a:t>
            </a:r>
            <a:endParaRPr sz="120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>
                <a:solidFill>
                  <a:srgbClr val="A7BE2A"/>
                </a:solidFill>
              </a:rPr>
              <a:t>•</a:t>
            </a:r>
            <a:r>
              <a:rPr lang="lv" sz="120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Teksta nozīmes analīze (semantic parsing);</a:t>
            </a:r>
            <a:endParaRPr sz="120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>
                <a:solidFill>
                  <a:srgbClr val="A7BE2A"/>
                </a:solidFill>
              </a:rPr>
              <a:t>•</a:t>
            </a:r>
            <a:r>
              <a:rPr lang="lv" sz="120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Abstraktu nozīmju atveide;</a:t>
            </a:r>
            <a:endParaRPr sz="120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>
                <a:solidFill>
                  <a:srgbClr val="A7BE2A"/>
                </a:solidFill>
              </a:rPr>
              <a:t>•</a:t>
            </a:r>
            <a:r>
              <a:rPr lang="lv" sz="120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Mašīntulkošana;</a:t>
            </a:r>
            <a:endParaRPr sz="120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>
                <a:solidFill>
                  <a:srgbClr val="A7BE2A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lv" sz="120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Teksta anotēšana.</a:t>
            </a:r>
            <a:endParaRPr sz="120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17a1bb74149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7a6f103f1c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g17a6f103f1c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>
                <a:solidFill>
                  <a:srgbClr val="A7BE2A"/>
                </a:solidFill>
              </a:rPr>
              <a:t>•</a:t>
            </a:r>
            <a:r>
              <a:rPr lang="lv" sz="120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Dabiskās valodas apstrāde (NLP) (piem. noskaņojuma analīze);</a:t>
            </a:r>
            <a:endParaRPr sz="120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>
                <a:solidFill>
                  <a:srgbClr val="A7BE2A"/>
                </a:solidFill>
              </a:rPr>
              <a:t>•</a:t>
            </a:r>
            <a:r>
              <a:rPr lang="lv" sz="120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Vārdu nozīmju nošķiršana (automātiska);</a:t>
            </a:r>
            <a:endParaRPr sz="120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>
                <a:solidFill>
                  <a:srgbClr val="A7BE2A"/>
                </a:solidFill>
              </a:rPr>
              <a:t>•</a:t>
            </a:r>
            <a:r>
              <a:rPr lang="lv" sz="120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Teksta nozīmes analīze (semantic parsing);</a:t>
            </a:r>
            <a:endParaRPr sz="120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>
                <a:solidFill>
                  <a:srgbClr val="A7BE2A"/>
                </a:solidFill>
              </a:rPr>
              <a:t>•</a:t>
            </a:r>
            <a:r>
              <a:rPr lang="lv" sz="120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Abstraktu nozīmju atveide;</a:t>
            </a:r>
            <a:endParaRPr sz="120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>
                <a:solidFill>
                  <a:srgbClr val="A7BE2A"/>
                </a:solidFill>
              </a:rPr>
              <a:t>•</a:t>
            </a:r>
            <a:r>
              <a:rPr lang="lv" sz="120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Mašīntulkošana;</a:t>
            </a:r>
            <a:endParaRPr sz="120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200">
                <a:solidFill>
                  <a:srgbClr val="A7BE2A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lv" sz="1200">
                <a:solidFill>
                  <a:srgbClr val="1D2636"/>
                </a:solidFill>
                <a:latin typeface="Calibri"/>
                <a:ea typeface="Calibri"/>
                <a:cs typeface="Calibri"/>
                <a:sym typeface="Calibri"/>
              </a:rPr>
              <a:t>Teksta anotēšana.</a:t>
            </a:r>
            <a:endParaRPr sz="120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17a6f103f1c_1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7a6f103f1c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g17a6f103f1c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7a6f103f1c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g17a6f103f1c_1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g17a6f103f1c_1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7692949b5d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7692949b5d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7692949b5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7692949b5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7692949b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7692949b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7a6f103f1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7a6f103f1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endParaRPr lang="en-LV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7a6f103f1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7a6f103f1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75d0a283f0_0_2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g175d0a283f0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7a6f103f1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7a6f103f1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7a6f103f1c_2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7a6f103f1c_2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5_Title Slide">
  <p:cSld name="55_Title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80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>
            <a:spLocks noGrp="1"/>
          </p:cNvSpPr>
          <p:nvPr>
            <p:ph type="pic" idx="2"/>
          </p:nvPr>
        </p:nvSpPr>
        <p:spPr>
          <a:xfrm>
            <a:off x="5173988" y="916663"/>
            <a:ext cx="1582200" cy="2784000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99000">
                <a:srgbClr val="000000">
                  <a:alpha val="20000"/>
                </a:srgbClr>
              </a:gs>
              <a:gs pos="100000">
                <a:srgbClr val="000000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491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6_Custom Layout">
  <p:cSld name="66_Custom Layou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0"/>
          <p:cNvPicPr preferRelativeResize="0"/>
          <p:nvPr/>
        </p:nvPicPr>
        <p:blipFill rotWithShape="1">
          <a:blip r:embed="rId2">
            <a:alphaModFix/>
          </a:blip>
          <a:srcRect l="37272"/>
          <a:stretch/>
        </p:blipFill>
        <p:spPr>
          <a:xfrm>
            <a:off x="0" y="267344"/>
            <a:ext cx="4572000" cy="4522691"/>
          </a:xfrm>
          <a:custGeom>
            <a:avLst/>
            <a:gdLst/>
            <a:ahLst/>
            <a:cxnLst/>
            <a:rect l="l" t="t" r="r" b="b"/>
            <a:pathLst>
              <a:path w="6096000" h="6030254" extrusionOk="0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8" name="Google Shape;88;p20"/>
          <p:cNvSpPr>
            <a:spLocks noGrp="1"/>
          </p:cNvSpPr>
          <p:nvPr>
            <p:ph type="pic" idx="2"/>
          </p:nvPr>
        </p:nvSpPr>
        <p:spPr>
          <a:xfrm>
            <a:off x="0" y="371476"/>
            <a:ext cx="4017300" cy="3998700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99000">
                <a:srgbClr val="000000">
                  <a:alpha val="20000"/>
                </a:srgbClr>
              </a:gs>
              <a:gs pos="100000">
                <a:srgbClr val="000000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>
            <a:off x="5326380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Landscape">
  <p:cSld name="Picture Landscap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ldNum" idx="12"/>
          </p:nvPr>
        </p:nvSpPr>
        <p:spPr>
          <a:xfrm>
            <a:off x="6457950" y="4929890"/>
            <a:ext cx="20574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ftr" idx="11"/>
          </p:nvPr>
        </p:nvSpPr>
        <p:spPr>
          <a:xfrm>
            <a:off x="628650" y="4929890"/>
            <a:ext cx="54864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2808" y="0"/>
            <a:ext cx="1368650" cy="145073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2"/>
          <p:cNvSpPr txBox="1">
            <a:spLocks noGrp="1"/>
          </p:cNvSpPr>
          <p:nvPr>
            <p:ph type="title"/>
          </p:nvPr>
        </p:nvSpPr>
        <p:spPr>
          <a:xfrm>
            <a:off x="2590800" y="285750"/>
            <a:ext cx="60960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800" b="1"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body" idx="1"/>
          </p:nvPr>
        </p:nvSpPr>
        <p:spPr>
          <a:xfrm>
            <a:off x="2590800" y="1314451"/>
            <a:ext cx="6096000" cy="3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body" idx="2"/>
          </p:nvPr>
        </p:nvSpPr>
        <p:spPr>
          <a:xfrm>
            <a:off x="2590800" y="4743450"/>
            <a:ext cx="1981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3"/>
          </p:nvPr>
        </p:nvSpPr>
        <p:spPr>
          <a:xfrm>
            <a:off x="4876800" y="4743450"/>
            <a:ext cx="365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sldNum" idx="12"/>
          </p:nvPr>
        </p:nvSpPr>
        <p:spPr>
          <a:xfrm>
            <a:off x="8534400" y="4743450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2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>
            <a:spLocks noGrp="1"/>
          </p:cNvSpPr>
          <p:nvPr>
            <p:ph type="pic" idx="2"/>
          </p:nvPr>
        </p:nvSpPr>
        <p:spPr>
          <a:xfrm>
            <a:off x="0" y="0"/>
            <a:ext cx="4834200" cy="4700700"/>
          </a:xfrm>
          <a:prstGeom prst="rect">
            <a:avLst/>
          </a:prstGeom>
          <a:solidFill>
            <a:srgbClr val="DBDADA"/>
          </a:solidFill>
          <a:ln>
            <a:noFill/>
          </a:ln>
        </p:spPr>
      </p:sp>
      <p:sp>
        <p:nvSpPr>
          <p:cNvPr id="145" name="Google Shape;145;p29"/>
          <p:cNvSpPr txBox="1">
            <a:spLocks noGrp="1"/>
          </p:cNvSpPr>
          <p:nvPr>
            <p:ph type="body" idx="1"/>
          </p:nvPr>
        </p:nvSpPr>
        <p:spPr>
          <a:xfrm>
            <a:off x="3555883" y="1466850"/>
            <a:ext cx="190590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3300" b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tezaurs.lv/" TargetMode="External"/><Relationship Id="rId3" Type="http://schemas.openxmlformats.org/officeDocument/2006/relationships/image" Target="../media/image42.png"/><Relationship Id="rId7" Type="http://schemas.openxmlformats.org/officeDocument/2006/relationships/hyperlink" Target="http://www.lrec-conf.org/proceedings/lrec2016/pdf/1095_Paper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ordnet.ailab.lv/" TargetMode="External"/><Relationship Id="rId5" Type="http://schemas.openxmlformats.org/officeDocument/2006/relationships/hyperlink" Target="https://wordnet.ailab.lv/data/documents/2021/eLex_2021_13_pp232-246.pdf" TargetMode="Externa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net.ailab.lv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jp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hyperlink" Target="http://ailab.lv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nlp.ailab.lv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korpuss.lv/search" TargetMode="Externa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>
            <a:spLocks noGrp="1"/>
          </p:cNvSpPr>
          <p:nvPr>
            <p:ph type="ctrTitle"/>
          </p:nvPr>
        </p:nvSpPr>
        <p:spPr>
          <a:xfrm>
            <a:off x="333897" y="1572993"/>
            <a:ext cx="8520600" cy="16717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4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Nacionālā korpusu kolekcija un tās izmantošanas iespējas</a:t>
            </a:r>
            <a:endParaRPr sz="4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31"/>
          <p:cNvSpPr txBox="1">
            <a:spLocks noGrp="1"/>
          </p:cNvSpPr>
          <p:nvPr>
            <p:ph type="subTitle" idx="1"/>
          </p:nvPr>
        </p:nvSpPr>
        <p:spPr>
          <a:xfrm>
            <a:off x="5998450" y="3435187"/>
            <a:ext cx="2403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Baiba Saulīte</a:t>
            </a:r>
            <a:endParaRPr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Ilze Auziņa</a:t>
            </a:r>
            <a:endParaRPr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8530" y="317346"/>
            <a:ext cx="3340352" cy="49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4425" y="-802800"/>
            <a:ext cx="825317" cy="80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1"/>
          <p:cNvSpPr txBox="1">
            <a:spLocks noGrp="1"/>
          </p:cNvSpPr>
          <p:nvPr>
            <p:ph type="subTitle" idx="1"/>
          </p:nvPr>
        </p:nvSpPr>
        <p:spPr>
          <a:xfrm>
            <a:off x="352052" y="4418194"/>
            <a:ext cx="8502445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lv" sz="1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Latviešu valoda Eiropas Savienībā – valodas tehnoloģijas publiskajā pārvaldē un sabiedrībā</a:t>
            </a:r>
            <a:endParaRPr sz="1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2022. gada 4. novembris</a:t>
            </a:r>
            <a:endParaRPr sz="1400" dirty="0">
              <a:solidFill>
                <a:srgbClr val="002060"/>
              </a:solidFill>
            </a:endParaRPr>
          </a:p>
        </p:txBody>
      </p:sp>
      <p:pic>
        <p:nvPicPr>
          <p:cNvPr id="159" name="Google Shape;15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190407"/>
            <a:ext cx="2025845" cy="13146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atemātikas un informātikas institūts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ailab.lv/static/img/MI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82" y="-669927"/>
            <a:ext cx="525118" cy="53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75" y="826550"/>
            <a:ext cx="6802673" cy="415864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0"/>
          <p:cNvSpPr txBox="1">
            <a:spLocks noGrp="1"/>
          </p:cNvSpPr>
          <p:nvPr>
            <p:ph type="title" idx="4294967295"/>
          </p:nvPr>
        </p:nvSpPr>
        <p:spPr>
          <a:xfrm>
            <a:off x="311700" y="25385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Tēzaurs.lv</a:t>
            </a:r>
            <a:endParaRPr sz="3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2525" y="754875"/>
            <a:ext cx="3653175" cy="1952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5" name="Google Shape;26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7850" y="2817000"/>
            <a:ext cx="3647851" cy="831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6" name="Google Shape;266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0825" y="3757275"/>
            <a:ext cx="3624876" cy="1172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7" name="Google Shape;267;p40"/>
          <p:cNvSpPr/>
          <p:nvPr/>
        </p:nvSpPr>
        <p:spPr>
          <a:xfrm>
            <a:off x="3059987" y="1460204"/>
            <a:ext cx="588000" cy="167545"/>
          </a:xfrm>
          <a:prstGeom prst="roundRect">
            <a:avLst>
              <a:gd name="adj" fmla="val 16667"/>
            </a:avLst>
          </a:prstGeom>
          <a:noFill/>
          <a:ln w="15875" cap="flat" cmpd="sng">
            <a:solidFill>
              <a:srgbClr val="A7BE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268" name="Google Shape;268;p40"/>
          <p:cNvSpPr/>
          <p:nvPr/>
        </p:nvSpPr>
        <p:spPr>
          <a:xfrm>
            <a:off x="1556850" y="4001326"/>
            <a:ext cx="1046100" cy="226800"/>
          </a:xfrm>
          <a:prstGeom prst="roundRect">
            <a:avLst>
              <a:gd name="adj" fmla="val 16667"/>
            </a:avLst>
          </a:prstGeom>
          <a:noFill/>
          <a:ln w="15875" cap="flat" cmpd="sng">
            <a:solidFill>
              <a:srgbClr val="A7BE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269" name="Google Shape;269;p40"/>
          <p:cNvSpPr/>
          <p:nvPr/>
        </p:nvSpPr>
        <p:spPr>
          <a:xfrm>
            <a:off x="1556925" y="4479150"/>
            <a:ext cx="1046025" cy="226800"/>
          </a:xfrm>
          <a:prstGeom prst="roundRect">
            <a:avLst>
              <a:gd name="adj" fmla="val 16667"/>
            </a:avLst>
          </a:prstGeom>
          <a:noFill/>
          <a:ln w="15875" cap="flat" cmpd="sng">
            <a:solidFill>
              <a:srgbClr val="A7BE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11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1"/>
          <p:cNvSpPr txBox="1">
            <a:spLocks noGrp="1"/>
          </p:cNvSpPr>
          <p:nvPr>
            <p:ph type="title"/>
          </p:nvPr>
        </p:nvSpPr>
        <p:spPr>
          <a:xfrm>
            <a:off x="311700" y="253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3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Tēzaurs.lv</a:t>
            </a:r>
            <a:endParaRPr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41"/>
          <p:cNvSpPr txBox="1"/>
          <p:nvPr/>
        </p:nvSpPr>
        <p:spPr>
          <a:xfrm>
            <a:off x="7124700" y="484175"/>
            <a:ext cx="201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9" y="826550"/>
            <a:ext cx="5785112" cy="4163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" name="Google Shape;27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1457" y="1872779"/>
            <a:ext cx="2850600" cy="23307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79" name="Google Shape;279;p41"/>
          <p:cNvSpPr/>
          <p:nvPr/>
        </p:nvSpPr>
        <p:spPr>
          <a:xfrm>
            <a:off x="3089773" y="4753641"/>
            <a:ext cx="588000" cy="149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A7BE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>
            <a:spLocks noGrp="1"/>
          </p:cNvSpPr>
          <p:nvPr>
            <p:ph type="title"/>
          </p:nvPr>
        </p:nvSpPr>
        <p:spPr>
          <a:xfrm>
            <a:off x="311700" y="22549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3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Tēzaurs.lv +</a:t>
            </a:r>
            <a:endParaRPr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4300" y="5449475"/>
            <a:ext cx="2850600" cy="23307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0" name="Google Shape;29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2231" y="5572125"/>
            <a:ext cx="1571625" cy="8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2"/>
          <p:cNvSpPr txBox="1"/>
          <p:nvPr/>
        </p:nvSpPr>
        <p:spPr>
          <a:xfrm>
            <a:off x="5839229" y="777050"/>
            <a:ext cx="3219711" cy="165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Semantiskās saites</a:t>
            </a:r>
            <a:endParaRPr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6850" lvl="0" indent="-285750">
              <a:lnSpc>
                <a:spcPct val="98181"/>
              </a:lnSpc>
              <a:spcBef>
                <a:spcPts val="400"/>
              </a:spcBef>
              <a:buClr>
                <a:schemeClr val="dk1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Sinonīmija (tīkla pamatvienība –sinonīmu kopa)</a:t>
            </a:r>
            <a:endParaRPr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6850" lvl="0" indent="-285750" algn="l" rtl="0">
              <a:lnSpc>
                <a:spcPct val="98181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Hiponīmija</a:t>
            </a:r>
            <a:endParaRPr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6850" lvl="0" indent="-285750" algn="l" rtl="0">
              <a:lnSpc>
                <a:spcPct val="98181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Meronīmija</a:t>
            </a:r>
            <a:endParaRPr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6850" lvl="0" indent="-285750" algn="l" rtl="0">
              <a:lnSpc>
                <a:spcPct val="98181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Antonīmija</a:t>
            </a:r>
            <a:endParaRPr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42"/>
          <p:cNvSpPr txBox="1"/>
          <p:nvPr/>
        </p:nvSpPr>
        <p:spPr>
          <a:xfrm>
            <a:off x="5885704" y="4101399"/>
            <a:ext cx="3000000" cy="44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8181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lv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Sastatīšana ar Prinstonas </a:t>
            </a:r>
            <a:r>
              <a:rPr lang="lv" i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WordNet</a:t>
            </a:r>
            <a:endParaRPr i="1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777050"/>
            <a:ext cx="5283815" cy="4366450"/>
          </a:xfrm>
          <a:prstGeom prst="rect">
            <a:avLst/>
          </a:prstGeom>
        </p:spPr>
      </p:pic>
      <p:pic>
        <p:nvPicPr>
          <p:cNvPr id="289" name="Google Shape;289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7219" y="1949099"/>
            <a:ext cx="820800" cy="16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89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8232" y="4598434"/>
            <a:ext cx="752475" cy="16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5049" y="994585"/>
            <a:ext cx="3593007" cy="3517183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3"/>
          <p:cNvSpPr txBox="1">
            <a:spLocks noGrp="1"/>
          </p:cNvSpPr>
          <p:nvPr>
            <p:ph type="title"/>
          </p:nvPr>
        </p:nvSpPr>
        <p:spPr>
          <a:xfrm>
            <a:off x="628650" y="89891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lv" sz="3000" dirty="0">
                <a:solidFill>
                  <a:srgbClr val="002060"/>
                </a:solidFill>
              </a:rPr>
              <a:t>Latviešu valodas semantiskais tīkls </a:t>
            </a:r>
            <a:endParaRPr sz="3000" dirty="0"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lv" sz="3000" i="1" dirty="0">
                <a:solidFill>
                  <a:srgbClr val="002060"/>
                </a:solidFill>
              </a:rPr>
              <a:t>Latvian WordNet</a:t>
            </a:r>
            <a:endParaRPr sz="3000" i="1" dirty="0">
              <a:solidFill>
                <a:srgbClr val="002060"/>
              </a:solidFill>
            </a:endParaRPr>
          </a:p>
        </p:txBody>
      </p:sp>
      <p:pic>
        <p:nvPicPr>
          <p:cNvPr id="300" name="Google Shape;30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650" y="1009686"/>
            <a:ext cx="3296525" cy="3349689"/>
          </a:xfrm>
          <a:prstGeom prst="rect">
            <a:avLst/>
          </a:prstGeom>
          <a:noFill/>
          <a:ln>
            <a:noFill/>
          </a:ln>
          <a:effectLst>
            <a:outerShdw blurRad="10160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1" name="Google Shape;301;p43"/>
          <p:cNvSpPr txBox="1"/>
          <p:nvPr/>
        </p:nvSpPr>
        <p:spPr>
          <a:xfrm>
            <a:off x="4949448" y="4549121"/>
            <a:ext cx="3664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9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Lokmane, I., Rituma, L., Stāde, M., Klints, A. </a:t>
            </a:r>
            <a:r>
              <a:rPr lang="lv" sz="900" u="sng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Latvian WordNet and Word Sense Disambiguation: Challenges and Findings</a:t>
            </a:r>
            <a:r>
              <a:rPr lang="lv" sz="9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 Proceedings of the 7th International Conference on Electronic Lexicography (eLex), 2021; </a:t>
            </a:r>
            <a:r>
              <a:rPr lang="lv" sz="900" u="sng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https://wordnet.ailab.lv</a:t>
            </a:r>
            <a:endParaRPr sz="9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3"/>
          <p:cNvSpPr txBox="1"/>
          <p:nvPr/>
        </p:nvSpPr>
        <p:spPr>
          <a:xfrm>
            <a:off x="463599" y="4549125"/>
            <a:ext cx="3695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9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Spektors, A., Auziņa, I., Darģis, R., Grūzītis, N., Paikens, P., Pretkalniņa, L., Rituma, L., Saulīte, B. </a:t>
            </a:r>
            <a:r>
              <a:rPr lang="lv" sz="900" u="sng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Tēzaurs.lv: the largest open lexical database for Latvian</a:t>
            </a:r>
            <a:r>
              <a:rPr lang="lv" sz="9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 Proceedings of the 10th International Conference on Language Resources and Evaluation (LREC), 2016; </a:t>
            </a:r>
            <a:r>
              <a:rPr lang="lv" sz="900" u="sng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https://tezaurs.lv</a:t>
            </a:r>
            <a:r>
              <a:rPr lang="lv" sz="9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9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4"/>
          <p:cNvSpPr txBox="1">
            <a:spLocks noGrp="1"/>
          </p:cNvSpPr>
          <p:nvPr>
            <p:ph type="title"/>
          </p:nvPr>
        </p:nvSpPr>
        <p:spPr>
          <a:xfrm>
            <a:off x="468325" y="15401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lv" sz="3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Latviešu valodas semantiskais tīkls </a:t>
            </a:r>
            <a:endParaRPr sz="3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lv" sz="3000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Latvian</a:t>
            </a:r>
            <a:r>
              <a:rPr lang="lv" sz="3000" i="1" dirty="0">
                <a:solidFill>
                  <a:srgbClr val="002060"/>
                </a:solidFill>
              </a:rPr>
              <a:t> </a:t>
            </a:r>
            <a:r>
              <a:rPr lang="lv" sz="3000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WordNet</a:t>
            </a:r>
            <a:endParaRPr sz="3000" i="1" dirty="0">
              <a:solidFill>
                <a:srgbClr val="002060"/>
              </a:solidFill>
            </a:endParaRPr>
          </a:p>
        </p:txBody>
      </p:sp>
      <p:sp>
        <p:nvSpPr>
          <p:cNvPr id="311" name="Google Shape;311;p44"/>
          <p:cNvSpPr txBox="1"/>
          <p:nvPr/>
        </p:nvSpPr>
        <p:spPr>
          <a:xfrm>
            <a:off x="361950" y="1457325"/>
            <a:ext cx="8153400" cy="96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6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https://wordnet.ailab.lv/</a:t>
            </a:r>
            <a:endParaRPr sz="16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Apjomīgs, lek</a:t>
            </a:r>
            <a:r>
              <a:rPr lang="lv-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iski semantisks resurss, kurā apkopota strukturēta informācija par </a:t>
            </a:r>
            <a:r>
              <a:rPr lang="lv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lietvārda</a:t>
            </a: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v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darbības vārda</a:t>
            </a: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v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īpašības vārda </a:t>
            </a: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un </a:t>
            </a:r>
            <a:r>
              <a:rPr lang="lv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apstākļa vārda </a:t>
            </a:r>
            <a:r>
              <a:rPr lang="lv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nozīmēm</a:t>
            </a: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un to savstarpējām attieksmēm.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1950" y="5324775"/>
            <a:ext cx="6491575" cy="286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4975" y="2229150"/>
            <a:ext cx="5131156" cy="2733374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4"/>
          <p:cNvSpPr txBox="1"/>
          <p:nvPr/>
        </p:nvSpPr>
        <p:spPr>
          <a:xfrm>
            <a:off x="219075" y="2652325"/>
            <a:ext cx="5295900" cy="2084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lvl="0" indent="-285750" algn="l" rtl="0">
              <a:spcBef>
                <a:spcPts val="0"/>
              </a:spcBef>
              <a:spcAft>
                <a:spcPts val="600"/>
              </a:spcAft>
              <a:buClr>
                <a:srgbClr val="1D2636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Latviešu valodas leksiskajā tīklā ir 6278 vārdi (lietvārdi, īpašības vārdi, darbības vārdi un apstākļa vārdi) un 9180 to nozīmes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5450" lvl="0" indent="-285750" algn="l" rtl="0">
              <a:spcBef>
                <a:spcPts val="0"/>
              </a:spcBef>
              <a:spcAft>
                <a:spcPts val="600"/>
              </a:spcAft>
              <a:buClr>
                <a:srgbClr val="1D2636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Vārdi ir apvienoti 5331 sinonīmu kopā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5450" lvl="0" indent="-285750" algn="l" rtl="0">
              <a:spcBef>
                <a:spcPts val="0"/>
              </a:spcBef>
              <a:spcAft>
                <a:spcPts val="600"/>
              </a:spcAft>
              <a:buClr>
                <a:srgbClr val="1D2636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Starp vārdiem ir norādītas 3560 semantiskās saites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5450" lvl="0" indent="-285750" algn="l" rtl="0">
              <a:spcBef>
                <a:spcPts val="0"/>
              </a:spcBef>
              <a:spcAft>
                <a:spcPts val="600"/>
              </a:spcAft>
              <a:buClr>
                <a:srgbClr val="1D2636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Vārdi atlasīti, ņemot vērā “Līdzsvarotā mūsdienu latviešu valodas tekstu korpusa” (LVK2018) vārdu biežumu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dirty="0">
              <a:solidFill>
                <a:srgbClr val="1D26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79825" y="368175"/>
            <a:ext cx="739300" cy="7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495300" y="135391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lv" sz="3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Latviešu valodas semantiskais tīkls </a:t>
            </a:r>
            <a:endParaRPr sz="3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lv" sz="3000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Latvian</a:t>
            </a:r>
            <a:r>
              <a:rPr lang="lv" sz="3000" i="1" dirty="0">
                <a:solidFill>
                  <a:srgbClr val="002060"/>
                </a:solidFill>
              </a:rPr>
              <a:t> </a:t>
            </a:r>
            <a:r>
              <a:rPr lang="lv" sz="3000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WordNet</a:t>
            </a:r>
            <a:endParaRPr sz="3000" i="1" dirty="0">
              <a:solidFill>
                <a:srgbClr val="002060"/>
              </a:solidFill>
            </a:endParaRPr>
          </a:p>
        </p:txBody>
      </p:sp>
      <p:sp>
        <p:nvSpPr>
          <p:cNvPr id="323" name="Google Shape;323;p45"/>
          <p:cNvSpPr txBox="1"/>
          <p:nvPr/>
        </p:nvSpPr>
        <p:spPr>
          <a:xfrm>
            <a:off x="568625" y="1243713"/>
            <a:ext cx="81534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Kāpēc </a:t>
            </a:r>
            <a:r>
              <a:rPr lang="lv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WordNet</a:t>
            </a:r>
            <a:r>
              <a:rPr lang="lv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ir noderīgs resurss?</a:t>
            </a:r>
            <a:endParaRPr sz="28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5"/>
          <p:cNvSpPr txBox="1"/>
          <p:nvPr/>
        </p:nvSpPr>
        <p:spPr>
          <a:xfrm>
            <a:off x="3181824" y="3147550"/>
            <a:ext cx="5962175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Pilnīgota un papildināta vārdnīca: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78249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2636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skaidrojošā vārdnīca – nošķir un izskaidro nozīmes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78249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2636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sinonīmu vārdnīca – norāda līdzīgus un saistītus vārdus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78249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2636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tulkojošā vārdnīca ar piesaisti citām valodām 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Resurss valodas apguvējiem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Palīgs tulkošanā – tulkojumi “nozīmes līmenī” ir kvalitatīvāki</a:t>
            </a:r>
          </a:p>
        </p:txBody>
      </p:sp>
      <p:sp>
        <p:nvSpPr>
          <p:cNvPr id="326" name="Google Shape;326;p45"/>
          <p:cNvSpPr txBox="1"/>
          <p:nvPr/>
        </p:nvSpPr>
        <p:spPr>
          <a:xfrm>
            <a:off x="406700" y="1643925"/>
            <a:ext cx="5230500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Dabiskās valodas apstrāde (NLP) (piem.</a:t>
            </a:r>
            <a:r>
              <a:rPr lang="lv-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noskaņojuma analīze)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Vārdu nozīmju nošķiršana (automātiska)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Teksta nozīmes analīze (</a:t>
            </a:r>
            <a:r>
              <a:rPr lang="lv" i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semantic parsing</a:t>
            </a: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Abstraktu nozīmju atveide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Mašīntulkošana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54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 charset="0"/>
              <a:buChar char="•"/>
            </a:pPr>
            <a:r>
              <a:rPr lang="lv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Teksta marķēšana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45"/>
          <p:cNvSpPr txBox="1"/>
          <p:nvPr/>
        </p:nvSpPr>
        <p:spPr>
          <a:xfrm>
            <a:off x="5707350" y="2260525"/>
            <a:ext cx="2483400" cy="432396"/>
          </a:xfrm>
          <a:prstGeom prst="rect">
            <a:avLst/>
          </a:prstGeom>
          <a:noFill/>
          <a:ln w="9525" cap="flat" cmpd="sng">
            <a:solidFill>
              <a:srgbClr val="A7BE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lv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Valodu tehnoloģiju izstrādei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328" name="Google Shape;328;p45"/>
          <p:cNvSpPr/>
          <p:nvPr/>
        </p:nvSpPr>
        <p:spPr>
          <a:xfrm>
            <a:off x="5029950" y="2373775"/>
            <a:ext cx="677400" cy="1737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A7BE2A"/>
          </a:solidFill>
          <a:ln w="9525" cap="flat" cmpd="sng">
            <a:solidFill>
              <a:srgbClr val="A7BE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5"/>
          <p:cNvSpPr/>
          <p:nvPr/>
        </p:nvSpPr>
        <p:spPr>
          <a:xfrm rot="10800000">
            <a:off x="2168575" y="4057250"/>
            <a:ext cx="677400" cy="1737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A7BE2A"/>
          </a:solidFill>
          <a:ln w="9525" cap="flat" cmpd="sng">
            <a:solidFill>
              <a:srgbClr val="A7BE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5"/>
          <p:cNvSpPr txBox="1"/>
          <p:nvPr/>
        </p:nvSpPr>
        <p:spPr>
          <a:xfrm>
            <a:off x="495300" y="3944000"/>
            <a:ext cx="1668000" cy="400079"/>
          </a:xfrm>
          <a:prstGeom prst="rect">
            <a:avLst/>
          </a:prstGeom>
          <a:noFill/>
          <a:ln w="9525" cap="flat" cmpd="sng">
            <a:solidFill>
              <a:srgbClr val="A7BE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lv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Ikvienam lietotājam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2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9825" y="368175"/>
            <a:ext cx="739300" cy="71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225" y="276999"/>
            <a:ext cx="6171131" cy="32904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9" name="Google Shape;33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7425" y="1940950"/>
            <a:ext cx="5168426" cy="3000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7"/>
          <p:cNvSpPr txBox="1">
            <a:spLocks noGrp="1"/>
          </p:cNvSpPr>
          <p:nvPr>
            <p:ph type="title"/>
          </p:nvPr>
        </p:nvSpPr>
        <p:spPr>
          <a:xfrm>
            <a:off x="704575" y="40882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lv" sz="30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Projekti</a:t>
            </a:r>
            <a:r>
              <a:rPr lang="lv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sym typeface="Roboto Medium"/>
              </a:rPr>
              <a:t> </a:t>
            </a:r>
            <a:endParaRPr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  <a:sym typeface="Roboto Medium"/>
            </a:endParaRPr>
          </a:p>
        </p:txBody>
      </p:sp>
      <p:pic>
        <p:nvPicPr>
          <p:cNvPr id="345" name="Google Shape;345;p47" descr="https://tezaurs.lv/img/funding/vpp_dh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595" y="1392442"/>
            <a:ext cx="1405094" cy="58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7" descr="https://tezaurs.lv/img/funding/lzp_flpp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3372" y="1323181"/>
            <a:ext cx="1581430" cy="5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7" descr="https://tezaurs.lv/img/funding/vpp_lv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0622" y="1273061"/>
            <a:ext cx="2064771" cy="69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7" descr="https://tezaurs.lv/img/funding/eraf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9935" y="3181482"/>
            <a:ext cx="2314447" cy="478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3726" y="4610117"/>
            <a:ext cx="1312723" cy="312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9936" y="4438844"/>
            <a:ext cx="1081617" cy="43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48153" y="3919229"/>
            <a:ext cx="1388533" cy="462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86799" y="4239843"/>
            <a:ext cx="952500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00929" y="2556656"/>
            <a:ext cx="1312116" cy="1057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52617" y="4179874"/>
            <a:ext cx="866579" cy="40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52620" y="4657943"/>
            <a:ext cx="1167136" cy="21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920995" y="4129158"/>
            <a:ext cx="863753" cy="745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10339" y="2613973"/>
            <a:ext cx="1678256" cy="104891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7"/>
          <p:cNvSpPr/>
          <p:nvPr/>
        </p:nvSpPr>
        <p:spPr>
          <a:xfrm>
            <a:off x="704576" y="2069252"/>
            <a:ext cx="192390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v" sz="1000" b="0" i="0" u="none" strike="noStrike" cap="none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Nr. VPP-IZM-DH-2020/1-0001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v" sz="1000" b="0" i="0" u="none" strike="noStrike" cap="none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Nr. VPP-Letonika-2021/1-0006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7"/>
          <p:cNvSpPr/>
          <p:nvPr/>
        </p:nvSpPr>
        <p:spPr>
          <a:xfrm>
            <a:off x="2765027" y="2023051"/>
            <a:ext cx="187710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v" sz="1000" b="0" i="0" u="none" strike="noStrike" cap="none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Nr. lzp-2018/1-0527 (2018-2021)</a:t>
            </a:r>
            <a:endParaRPr sz="1000" b="0" i="0" u="none" strike="noStrike" cap="none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v" sz="1000" b="0" i="0" u="none" strike="noStrike" cap="none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Nr. lzp-2019/1-0464 (2020–2022)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47"/>
          <p:cNvSpPr/>
          <p:nvPr/>
        </p:nvSpPr>
        <p:spPr>
          <a:xfrm>
            <a:off x="5493286" y="2053712"/>
            <a:ext cx="22317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v" sz="1000" b="0" i="0" u="none" strike="noStrike" cap="none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Nr. VPP-IZM-2018/2-0002 (2018–2021)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4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386526" y="31699200"/>
            <a:ext cx="1746330" cy="609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7" descr="Logo, company name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29002" y="2796375"/>
            <a:ext cx="2169619" cy="63918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9448" y="4523152"/>
            <a:ext cx="552975" cy="37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8"/>
          <p:cNvSpPr txBox="1"/>
          <p:nvPr/>
        </p:nvSpPr>
        <p:spPr>
          <a:xfrm>
            <a:off x="5952423" y="3956139"/>
            <a:ext cx="30000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Ieskaties:</a:t>
            </a:r>
            <a:r>
              <a:rPr lang="lv" sz="2000" dirty="0">
                <a:solidFill>
                  <a:srgbClr val="00206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lv" sz="2000" u="sng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http://ailab.lv</a:t>
            </a:r>
            <a:endParaRPr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8"/>
          <p:cNvSpPr txBox="1"/>
          <p:nvPr/>
        </p:nvSpPr>
        <p:spPr>
          <a:xfrm>
            <a:off x="5919598" y="4322839"/>
            <a:ext cx="5047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lv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Seko mums: @AiLab.lv</a:t>
            </a:r>
            <a:endParaRPr sz="2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525" y="3322289"/>
            <a:ext cx="2402999" cy="15162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5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6398" y="3849484"/>
            <a:ext cx="611900" cy="62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AiLab.lv</a:t>
            </a:r>
            <a:endParaRPr sz="3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dirty="0">
                <a:latin typeface="Calibri" panose="020F0502020204030204" pitchFamily="34" charset="0"/>
                <a:cs typeface="Calibri" panose="020F0502020204030204" pitchFamily="34" charset="0"/>
              </a:rPr>
              <a:t>LU MII Mākslīgā intelekta laboratorijas galvenie pētījumu </a:t>
            </a:r>
            <a:r>
              <a:rPr lang="lv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virzieni</a:t>
            </a:r>
            <a:r>
              <a:rPr lang="lv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lv" dirty="0">
                <a:latin typeface="Calibri" panose="020F0502020204030204" pitchFamily="34" charset="0"/>
                <a:cs typeface="Calibri" panose="020F0502020204030204" pitchFamily="34" charset="0"/>
              </a:rPr>
              <a:t>Dabiskās valodas apstrāde (</a:t>
            </a:r>
            <a:r>
              <a:rPr lang="lv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NLP</a:t>
            </a:r>
            <a:r>
              <a:rPr lang="lv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lv" dirty="0">
                <a:latin typeface="Calibri" panose="020F0502020204030204" pitchFamily="34" charset="0"/>
                <a:cs typeface="Calibri" panose="020F0502020204030204" pitchFamily="34" charset="0"/>
              </a:rPr>
              <a:t>runas </a:t>
            </a:r>
            <a:r>
              <a:rPr lang="lv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atpazīšana</a:t>
            </a:r>
            <a:r>
              <a:rPr lang="lv" dirty="0"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lv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sintēze</a:t>
            </a:r>
            <a:endParaRPr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v" dirty="0">
                <a:latin typeface="Calibri" panose="020F0502020204030204" pitchFamily="34" charset="0"/>
                <a:cs typeface="Calibri" panose="020F0502020204030204" pitchFamily="34" charset="0"/>
              </a:rPr>
              <a:t>sintaktiskā un semantiskā </a:t>
            </a:r>
            <a:r>
              <a:rPr lang="lv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analīze</a:t>
            </a:r>
            <a:endParaRPr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v" dirty="0">
                <a:latin typeface="Calibri" panose="020F0502020204030204" pitchFamily="34" charset="0"/>
                <a:cs typeface="Calibri" panose="020F0502020204030204" pitchFamily="34" charset="0"/>
              </a:rPr>
              <a:t>tekstrade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lv" dirty="0">
                <a:latin typeface="Calibri" panose="020F0502020204030204" pitchFamily="34" charset="0"/>
                <a:cs typeface="Calibri" panose="020F0502020204030204" pitchFamily="34" charset="0"/>
              </a:rPr>
              <a:t>Mašīnmācīšanās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lv" dirty="0">
                <a:latin typeface="Calibri" panose="020F0502020204030204" pitchFamily="34" charset="0"/>
                <a:cs typeface="Calibri" panose="020F0502020204030204" pitchFamily="34" charset="0"/>
              </a:rPr>
              <a:t>Valodas resursu izveide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lv" dirty="0">
                <a:latin typeface="Calibri" panose="020F0502020204030204" pitchFamily="34" charset="0"/>
                <a:cs typeface="Calibri" panose="020F0502020204030204" pitchFamily="34" charset="0"/>
              </a:rPr>
              <a:t>mašīnlasāmas </a:t>
            </a:r>
            <a:r>
              <a:rPr lang="lv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vārdnīcas</a:t>
            </a:r>
            <a:endParaRPr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lv" dirty="0">
                <a:latin typeface="Calibri" panose="020F0502020204030204" pitchFamily="34" charset="0"/>
                <a:cs typeface="Calibri" panose="020F0502020204030204" pitchFamily="34" charset="0"/>
              </a:rPr>
              <a:t>teksta un runas </a:t>
            </a:r>
            <a:r>
              <a:rPr lang="lv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korpusi</a:t>
            </a:r>
            <a:endParaRPr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6" name="Google Shape;1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8625" y="1565500"/>
            <a:ext cx="4403676" cy="307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38" y="1076274"/>
            <a:ext cx="4819610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000" dirty="0">
                <a:solidFill>
                  <a:srgbClr val="002060"/>
                </a:solidFill>
              </a:rPr>
              <a:t>Tēzaurs.lv</a:t>
            </a:r>
            <a:endParaRPr sz="3000" dirty="0">
              <a:solidFill>
                <a:srgbClr val="002060"/>
              </a:solidFill>
            </a:endParaRPr>
          </a:p>
        </p:txBody>
      </p:sp>
      <p:pic>
        <p:nvPicPr>
          <p:cNvPr id="174" name="Google Shape;17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3667" y="1152487"/>
            <a:ext cx="1638625" cy="167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3673" y="3041950"/>
            <a:ext cx="1638625" cy="167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338" y="1304877"/>
            <a:ext cx="4819599" cy="3416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33"/>
          <p:cNvGrpSpPr/>
          <p:nvPr/>
        </p:nvGrpSpPr>
        <p:grpSpPr>
          <a:xfrm>
            <a:off x="5057350" y="1870950"/>
            <a:ext cx="2403350" cy="2403325"/>
            <a:chOff x="5057350" y="1642350"/>
            <a:chExt cx="2403350" cy="2403325"/>
          </a:xfrm>
        </p:grpSpPr>
        <p:pic>
          <p:nvPicPr>
            <p:cNvPr id="178" name="Google Shape;178;p3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057350" y="1642350"/>
              <a:ext cx="2403350" cy="2403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33"/>
            <p:cNvSpPr txBox="1"/>
            <p:nvPr/>
          </p:nvSpPr>
          <p:spPr>
            <a:xfrm>
              <a:off x="5742000" y="2002450"/>
              <a:ext cx="10815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" sz="700" b="1">
                  <a:solidFill>
                    <a:schemeClr val="accent1"/>
                  </a:solidFill>
                </a:rPr>
                <a:t>Publiskā saskarne</a:t>
              </a:r>
              <a:endParaRPr sz="700" b="1">
                <a:solidFill>
                  <a:schemeClr val="accent1"/>
                </a:solidFill>
              </a:endParaRPr>
            </a:p>
          </p:txBody>
        </p:sp>
        <p:sp>
          <p:nvSpPr>
            <p:cNvPr id="180" name="Google Shape;180;p33"/>
            <p:cNvSpPr txBox="1"/>
            <p:nvPr/>
          </p:nvSpPr>
          <p:spPr>
            <a:xfrm>
              <a:off x="5760000" y="2268000"/>
              <a:ext cx="1116000" cy="102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4000" tIns="91425" rIns="54000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" sz="700" b="1">
                  <a:solidFill>
                    <a:schemeClr val="lt1"/>
                  </a:solidFill>
                </a:rPr>
                <a:t>Rediģēšanas saskarne</a:t>
              </a:r>
              <a:endParaRPr sz="7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300"/>
                </a:spcBef>
                <a:spcAft>
                  <a:spcPts val="0"/>
                </a:spcAft>
                <a:buNone/>
              </a:pPr>
              <a:r>
                <a:rPr lang="lv" sz="700" b="1">
                  <a:solidFill>
                    <a:schemeClr val="lt1"/>
                  </a:solidFill>
                </a:rPr>
                <a:t>Datu modelis</a:t>
              </a:r>
              <a:endParaRPr sz="7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300"/>
                </a:spcBef>
                <a:spcAft>
                  <a:spcPts val="0"/>
                </a:spcAft>
                <a:buNone/>
              </a:pPr>
              <a:r>
                <a:rPr lang="lv" sz="700" b="1">
                  <a:solidFill>
                    <a:schemeClr val="lt1"/>
                  </a:solidFill>
                </a:rPr>
                <a:t>Datubāze</a:t>
              </a:r>
              <a:endParaRPr sz="7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300"/>
                </a:spcBef>
                <a:spcAft>
                  <a:spcPts val="0"/>
                </a:spcAft>
                <a:buNone/>
              </a:pPr>
              <a:r>
                <a:rPr lang="lv" sz="700" b="1">
                  <a:solidFill>
                    <a:schemeClr val="lt1"/>
                  </a:solidFill>
                </a:rPr>
                <a:t>Atvērtie dati</a:t>
              </a:r>
              <a:endParaRPr sz="7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300"/>
                </a:spcBef>
                <a:spcAft>
                  <a:spcPts val="0"/>
                </a:spcAft>
                <a:buNone/>
              </a:pPr>
              <a:r>
                <a:rPr lang="lv" sz="700" b="1">
                  <a:solidFill>
                    <a:schemeClr val="lt1"/>
                  </a:solidFill>
                </a:rPr>
                <a:t>Meklēšana</a:t>
              </a:r>
              <a:endParaRPr sz="7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300"/>
                </a:spcBef>
                <a:spcAft>
                  <a:spcPts val="300"/>
                </a:spcAft>
                <a:buNone/>
              </a:pPr>
              <a:r>
                <a:rPr lang="lv" sz="700" b="1">
                  <a:solidFill>
                    <a:schemeClr val="lt1"/>
                  </a:solidFill>
                </a:rPr>
                <a:t>API</a:t>
              </a:r>
              <a:endParaRPr sz="700" b="1">
                <a:solidFill>
                  <a:schemeClr val="lt1"/>
                </a:solidFill>
              </a:endParaRPr>
            </a:p>
          </p:txBody>
        </p:sp>
      </p:grpSp>
      <p:pic>
        <p:nvPicPr>
          <p:cNvPr id="181" name="Google Shape;181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311388">
            <a:off x="6098497" y="330551"/>
            <a:ext cx="758301" cy="104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452585">
            <a:off x="6986558" y="260308"/>
            <a:ext cx="848582" cy="6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476412">
            <a:off x="7995551" y="343552"/>
            <a:ext cx="833148" cy="50699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3"/>
          <p:cNvSpPr/>
          <p:nvPr/>
        </p:nvSpPr>
        <p:spPr>
          <a:xfrm>
            <a:off x="0" y="-957693"/>
            <a:ext cx="9144000" cy="9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A7BE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2000" y="1533479"/>
            <a:ext cx="4823998" cy="341390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50" y="1100900"/>
            <a:ext cx="3204230" cy="3472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34"/>
          <p:cNvGrpSpPr/>
          <p:nvPr/>
        </p:nvGrpSpPr>
        <p:grpSpPr>
          <a:xfrm>
            <a:off x="3312000" y="196901"/>
            <a:ext cx="1599670" cy="1313177"/>
            <a:chOff x="5057350" y="1642350"/>
            <a:chExt cx="2403350" cy="2403325"/>
          </a:xfrm>
        </p:grpSpPr>
        <p:pic>
          <p:nvPicPr>
            <p:cNvPr id="192" name="Google Shape;192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57350" y="1642350"/>
              <a:ext cx="2403350" cy="2403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p34"/>
            <p:cNvSpPr txBox="1"/>
            <p:nvPr/>
          </p:nvSpPr>
          <p:spPr>
            <a:xfrm>
              <a:off x="5742000" y="1743189"/>
              <a:ext cx="1081500" cy="67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" sz="600" b="1">
                  <a:solidFill>
                    <a:schemeClr val="accent1"/>
                  </a:solidFill>
                </a:rPr>
                <a:t>Vienotā meklēšana</a:t>
              </a:r>
              <a:endParaRPr sz="600" b="1">
                <a:solidFill>
                  <a:schemeClr val="accent1"/>
                </a:solidFill>
              </a:endParaRPr>
            </a:p>
          </p:txBody>
        </p:sp>
        <p:sp>
          <p:nvSpPr>
            <p:cNvPr id="194" name="Google Shape;194;p34"/>
            <p:cNvSpPr txBox="1"/>
            <p:nvPr/>
          </p:nvSpPr>
          <p:spPr>
            <a:xfrm>
              <a:off x="5760000" y="2215170"/>
              <a:ext cx="1116000" cy="7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4000" tIns="91425" rIns="54000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" sz="600" b="1">
                  <a:solidFill>
                    <a:schemeClr val="lt1"/>
                  </a:solidFill>
                </a:rPr>
                <a:t>Dalītie mezgli</a:t>
              </a:r>
              <a:endParaRPr sz="6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300"/>
                </a:spcBef>
                <a:spcAft>
                  <a:spcPts val="300"/>
                </a:spcAft>
                <a:buNone/>
              </a:pPr>
              <a:r>
                <a:rPr lang="lv" sz="600" b="1">
                  <a:solidFill>
                    <a:schemeClr val="lt1"/>
                  </a:solidFill>
                </a:rPr>
                <a:t>NLP-PIPE</a:t>
              </a:r>
              <a:endParaRPr sz="600" b="1">
                <a:solidFill>
                  <a:schemeClr val="lt1"/>
                </a:solidFill>
              </a:endParaRPr>
            </a:p>
          </p:txBody>
        </p:sp>
      </p:grpSp>
      <p:pic>
        <p:nvPicPr>
          <p:cNvPr id="195" name="Google Shape;19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2175" y="1849800"/>
            <a:ext cx="3796874" cy="1439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2175" y="319800"/>
            <a:ext cx="3796874" cy="143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000" dirty="0">
                <a:solidFill>
                  <a:srgbClr val="002060"/>
                </a:solidFill>
              </a:rPr>
              <a:t>Korpuss.lv</a:t>
            </a:r>
            <a:endParaRPr sz="3000" dirty="0">
              <a:solidFill>
                <a:srgbClr val="002060"/>
              </a:solidFill>
            </a:endParaRPr>
          </a:p>
        </p:txBody>
      </p:sp>
      <p:pic>
        <p:nvPicPr>
          <p:cNvPr id="198" name="Google Shape;19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2178" y="3379800"/>
            <a:ext cx="3796870" cy="143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4"/>
          <p:cNvSpPr txBox="1"/>
          <p:nvPr/>
        </p:nvSpPr>
        <p:spPr>
          <a:xfrm>
            <a:off x="357400" y="4474200"/>
            <a:ext cx="27069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000" rIns="0" bIns="540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100" dirty="0">
                <a:solidFill>
                  <a:schemeClr val="accent1"/>
                </a:solidFill>
              </a:rPr>
              <a:t>20+</a:t>
            </a:r>
            <a:r>
              <a:rPr lang="lv" sz="1100" dirty="0">
                <a:solidFill>
                  <a:schemeClr val="dk1"/>
                </a:solidFill>
              </a:rPr>
              <a:t> </a:t>
            </a:r>
            <a:r>
              <a:rPr lang="lv" sz="1100" dirty="0">
                <a:solidFill>
                  <a:schemeClr val="dk2"/>
                </a:solidFill>
              </a:rPr>
              <a:t>korpusi, </a:t>
            </a:r>
            <a:r>
              <a:rPr lang="lv" sz="1100" dirty="0">
                <a:solidFill>
                  <a:schemeClr val="accent1"/>
                </a:solidFill>
              </a:rPr>
              <a:t>10+</a:t>
            </a:r>
            <a:r>
              <a:rPr lang="lv" sz="1100" dirty="0">
                <a:solidFill>
                  <a:schemeClr val="dk1"/>
                </a:solidFill>
              </a:rPr>
              <a:t> </a:t>
            </a:r>
            <a:r>
              <a:rPr lang="lv" sz="1100" dirty="0">
                <a:solidFill>
                  <a:schemeClr val="dk2"/>
                </a:solidFill>
              </a:rPr>
              <a:t>izstrādātāji,</a:t>
            </a:r>
            <a:r>
              <a:rPr lang="lv" sz="1100" dirty="0">
                <a:solidFill>
                  <a:schemeClr val="dk1"/>
                </a:solidFill>
              </a:rPr>
              <a:t> </a:t>
            </a:r>
            <a:r>
              <a:rPr lang="lv" sz="1100" dirty="0">
                <a:solidFill>
                  <a:schemeClr val="accent1"/>
                </a:solidFill>
              </a:rPr>
              <a:t>3+</a:t>
            </a:r>
            <a:r>
              <a:rPr lang="lv" sz="1100" dirty="0">
                <a:solidFill>
                  <a:schemeClr val="dk1"/>
                </a:solidFill>
              </a:rPr>
              <a:t> </a:t>
            </a:r>
            <a:r>
              <a:rPr lang="lv" sz="1100" dirty="0">
                <a:solidFill>
                  <a:schemeClr val="dk2"/>
                </a:solidFill>
              </a:rPr>
              <a:t>mezgli</a:t>
            </a:r>
            <a:endParaRPr sz="1100" dirty="0">
              <a:solidFill>
                <a:schemeClr val="dk2"/>
              </a:solidFill>
            </a:endParaRPr>
          </a:p>
        </p:txBody>
      </p:sp>
      <p:cxnSp>
        <p:nvCxnSpPr>
          <p:cNvPr id="200" name="Google Shape;200;p34"/>
          <p:cNvCxnSpPr>
            <a:stCxn id="201" idx="3"/>
          </p:cNvCxnSpPr>
          <p:nvPr/>
        </p:nvCxnSpPr>
        <p:spPr>
          <a:xfrm rot="10800000" flipH="1">
            <a:off x="3194775" y="1041250"/>
            <a:ext cx="2019300" cy="1311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2" name="Google Shape;202;p34"/>
          <p:cNvCxnSpPr>
            <a:endCxn id="203" idx="3"/>
          </p:cNvCxnSpPr>
          <p:nvPr/>
        </p:nvCxnSpPr>
        <p:spPr>
          <a:xfrm>
            <a:off x="3194700" y="2609850"/>
            <a:ext cx="2024400" cy="35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4" name="Google Shape;204;p34"/>
          <p:cNvCxnSpPr>
            <a:cxnSpLocks/>
            <a:endCxn id="205" idx="3"/>
          </p:cNvCxnSpPr>
          <p:nvPr/>
        </p:nvCxnSpPr>
        <p:spPr>
          <a:xfrm>
            <a:off x="3194850" y="3423900"/>
            <a:ext cx="1972800" cy="815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3" name="Google Shape;203;p34"/>
          <p:cNvSpPr txBox="1"/>
          <p:nvPr/>
        </p:nvSpPr>
        <p:spPr>
          <a:xfrm rot="59885">
            <a:off x="3324756" y="2374460"/>
            <a:ext cx="1894487" cy="50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91425" rIns="18000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800" b="1" dirty="0">
                <a:solidFill>
                  <a:schemeClr val="dk2"/>
                </a:solidFill>
              </a:rPr>
              <a:t>Izst</a:t>
            </a:r>
            <a:r>
              <a:rPr lang="lv" sz="800" b="1" dirty="0">
                <a:solidFill>
                  <a:schemeClr val="bg2"/>
                </a:solidFill>
              </a:rPr>
              <a:t>rād</a:t>
            </a:r>
            <a:r>
              <a:rPr lang="lv" sz="800" b="1" dirty="0">
                <a:solidFill>
                  <a:schemeClr val="dk2"/>
                </a:solidFill>
              </a:rPr>
              <a:t>ātāji</a:t>
            </a:r>
            <a:r>
              <a:rPr lang="lv" sz="800" dirty="0">
                <a:solidFill>
                  <a:schemeClr val="dk2"/>
                </a:solidFill>
              </a:rPr>
              <a:t>: </a:t>
            </a:r>
            <a:r>
              <a:rPr lang="lv" sz="800" dirty="0">
                <a:solidFill>
                  <a:schemeClr val="accent1"/>
                </a:solidFill>
              </a:rPr>
              <a:t>LU LaVI</a:t>
            </a:r>
            <a:r>
              <a:rPr lang="lv" sz="800" dirty="0">
                <a:solidFill>
                  <a:schemeClr val="dk2"/>
                </a:solidFill>
              </a:rPr>
              <a:t>, LU MII, LU HZF</a:t>
            </a:r>
            <a:endParaRPr sz="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lv" sz="800" b="1" dirty="0">
                <a:solidFill>
                  <a:schemeClr val="dk2"/>
                </a:solidFill>
              </a:rPr>
              <a:t>Mezgls</a:t>
            </a:r>
            <a:r>
              <a:rPr lang="lv" sz="800" dirty="0">
                <a:solidFill>
                  <a:schemeClr val="dk2"/>
                </a:solidFill>
              </a:rPr>
              <a:t>: nosketch.</a:t>
            </a:r>
            <a:r>
              <a:rPr lang="lv" sz="800" dirty="0">
                <a:solidFill>
                  <a:schemeClr val="accent1"/>
                </a:solidFill>
              </a:rPr>
              <a:t>korpuss.lv</a:t>
            </a:r>
            <a:endParaRPr sz="800" dirty="0">
              <a:solidFill>
                <a:schemeClr val="accent1"/>
              </a:solidFill>
            </a:endParaRPr>
          </a:p>
        </p:txBody>
      </p:sp>
      <p:sp>
        <p:nvSpPr>
          <p:cNvPr id="205" name="Google Shape;205;p34"/>
          <p:cNvSpPr txBox="1"/>
          <p:nvPr/>
        </p:nvSpPr>
        <p:spPr>
          <a:xfrm rot="1349737">
            <a:off x="3345379" y="3623318"/>
            <a:ext cx="1894343" cy="50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91425" rIns="18000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800" b="1" dirty="0">
                <a:solidFill>
                  <a:schemeClr val="dk2"/>
                </a:solidFill>
              </a:rPr>
              <a:t>Izstrādātāji</a:t>
            </a:r>
            <a:r>
              <a:rPr lang="lv" sz="800" dirty="0">
                <a:solidFill>
                  <a:schemeClr val="dk2"/>
                </a:solidFill>
              </a:rPr>
              <a:t>: </a:t>
            </a:r>
            <a:r>
              <a:rPr lang="lv" sz="800" dirty="0">
                <a:solidFill>
                  <a:schemeClr val="accent1"/>
                </a:solidFill>
              </a:rPr>
              <a:t>RTA</a:t>
            </a:r>
            <a:r>
              <a:rPr lang="lv" sz="800" dirty="0">
                <a:solidFill>
                  <a:schemeClr val="dk2"/>
                </a:solidFill>
              </a:rPr>
              <a:t>, LU MII</a:t>
            </a:r>
            <a:endParaRPr sz="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lv" sz="800" b="1" dirty="0">
                <a:solidFill>
                  <a:schemeClr val="dk2"/>
                </a:solidFill>
              </a:rPr>
              <a:t>Mezgls</a:t>
            </a:r>
            <a:r>
              <a:rPr lang="lv" sz="800" dirty="0">
                <a:solidFill>
                  <a:schemeClr val="dk2"/>
                </a:solidFill>
              </a:rPr>
              <a:t>: nosketch.</a:t>
            </a:r>
            <a:r>
              <a:rPr lang="lv" sz="800" dirty="0">
                <a:solidFill>
                  <a:schemeClr val="accent1"/>
                </a:solidFill>
              </a:rPr>
              <a:t>korpuss.lv</a:t>
            </a:r>
            <a:endParaRPr sz="800" dirty="0">
              <a:solidFill>
                <a:schemeClr val="accent1"/>
              </a:solidFill>
            </a:endParaRPr>
          </a:p>
        </p:txBody>
      </p:sp>
      <p:sp>
        <p:nvSpPr>
          <p:cNvPr id="206" name="Google Shape;206;p34"/>
          <p:cNvSpPr txBox="1"/>
          <p:nvPr/>
        </p:nvSpPr>
        <p:spPr>
          <a:xfrm rot="-2011741">
            <a:off x="3231040" y="1445774"/>
            <a:ext cx="1894420" cy="508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91425" rIns="18000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800" b="1" dirty="0">
                <a:solidFill>
                  <a:schemeClr val="dk2"/>
                </a:solidFill>
              </a:rPr>
              <a:t>Izstrādātājs</a:t>
            </a:r>
            <a:r>
              <a:rPr lang="lv" sz="800" dirty="0">
                <a:solidFill>
                  <a:schemeClr val="dk2"/>
                </a:solidFill>
              </a:rPr>
              <a:t>: </a:t>
            </a:r>
            <a:r>
              <a:rPr lang="lv" sz="800" dirty="0">
                <a:solidFill>
                  <a:schemeClr val="accent1"/>
                </a:solidFill>
              </a:rPr>
              <a:t>LU LFMI</a:t>
            </a:r>
            <a:endParaRPr sz="800" dirty="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lv" sz="800" b="1" dirty="0">
                <a:solidFill>
                  <a:schemeClr val="dk2"/>
                </a:solidFill>
              </a:rPr>
              <a:t>Mezgls</a:t>
            </a:r>
            <a:r>
              <a:rPr lang="lv" sz="800" dirty="0">
                <a:solidFill>
                  <a:schemeClr val="dk2"/>
                </a:solidFill>
              </a:rPr>
              <a:t>: nosketch.</a:t>
            </a:r>
            <a:r>
              <a:rPr lang="lv" sz="800" dirty="0">
                <a:solidFill>
                  <a:schemeClr val="accent1"/>
                </a:solidFill>
              </a:rPr>
              <a:t>lnb.lv</a:t>
            </a:r>
            <a:endParaRPr sz="800" dirty="0">
              <a:solidFill>
                <a:schemeClr val="accent1"/>
              </a:solidFill>
            </a:endParaRPr>
          </a:p>
        </p:txBody>
      </p:sp>
      <p:sp>
        <p:nvSpPr>
          <p:cNvPr id="19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/>
        </p:nvSpPr>
        <p:spPr>
          <a:xfrm>
            <a:off x="7124700" y="484175"/>
            <a:ext cx="201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96" y="200475"/>
            <a:ext cx="5738637" cy="49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1150" y="1378226"/>
            <a:ext cx="4430067" cy="34040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6" name="Google Shape;216;p35"/>
          <p:cNvSpPr txBox="1"/>
          <p:nvPr/>
        </p:nvSpPr>
        <p:spPr>
          <a:xfrm>
            <a:off x="990148" y="1553423"/>
            <a:ext cx="1938600" cy="721944"/>
          </a:xfrm>
          <a:prstGeom prst="rect">
            <a:avLst/>
          </a:prstGeom>
          <a:noFill/>
          <a:ln w="12700" cap="flat" cmpd="sng">
            <a:solidFill>
              <a:srgbClr val="A7BE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b="1"/>
          </a:p>
        </p:txBody>
      </p:sp>
      <p:pic>
        <p:nvPicPr>
          <p:cNvPr id="217" name="Google Shape;21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8058" y="200475"/>
            <a:ext cx="986950" cy="967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85575"/>
            <a:ext cx="8679900" cy="62726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3" name="Google Shape;223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Korpusu iedalījums</a:t>
            </a:r>
            <a:endParaRPr sz="3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6"/>
          <p:cNvSpPr txBox="1"/>
          <p:nvPr/>
        </p:nvSpPr>
        <p:spPr>
          <a:xfrm>
            <a:off x="7124700" y="484175"/>
            <a:ext cx="201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body" idx="1"/>
          </p:nvPr>
        </p:nvSpPr>
        <p:spPr>
          <a:xfrm>
            <a:off x="405899" y="2639225"/>
            <a:ext cx="4442547" cy="22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500" dirty="0">
                <a:solidFill>
                  <a:srgbClr val="595959"/>
                </a:solidFill>
                <a:latin typeface="+mn-lt"/>
                <a:cs typeface="Calibri"/>
                <a:sym typeface="Calibri"/>
              </a:rPr>
              <a:t>Pēc valodas </a:t>
            </a:r>
            <a:r>
              <a:rPr lang="lv" sz="1500" b="1" dirty="0">
                <a:solidFill>
                  <a:srgbClr val="2F1DAB"/>
                </a:solidFill>
                <a:latin typeface="+mn-lt"/>
                <a:ea typeface="Calibri"/>
                <a:cs typeface="Calibri"/>
                <a:sym typeface="Calibri"/>
              </a:rPr>
              <a:t>realizācijas</a:t>
            </a:r>
            <a:r>
              <a:rPr lang="lv" sz="1500" dirty="0">
                <a:solidFill>
                  <a:srgbClr val="2F1DAB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lv" sz="1500" dirty="0">
                <a:solidFill>
                  <a:srgbClr val="595959"/>
                </a:solidFill>
                <a:latin typeface="+mn-lt"/>
                <a:cs typeface="Calibri"/>
                <a:sym typeface="Calibri"/>
              </a:rPr>
              <a:t>formas</a:t>
            </a:r>
            <a:endParaRPr sz="1500" dirty="0">
              <a:solidFill>
                <a:srgbClr val="595959"/>
              </a:solidFill>
              <a:latin typeface="+mn-lt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lv" sz="1500" dirty="0">
                <a:solidFill>
                  <a:srgbClr val="595959"/>
                </a:solidFill>
                <a:latin typeface="+mn-lt"/>
                <a:cs typeface="Calibri"/>
                <a:sym typeface="Calibri"/>
              </a:rPr>
              <a:t>Pēc datu </a:t>
            </a:r>
            <a:r>
              <a:rPr lang="lv" b="1" dirty="0">
                <a:solidFill>
                  <a:srgbClr val="A7BE2A"/>
                </a:solidFill>
                <a:latin typeface="+mn-lt"/>
                <a:ea typeface="Calibri"/>
                <a:cs typeface="Calibri"/>
                <a:sym typeface="Calibri"/>
              </a:rPr>
              <a:t>atlases</a:t>
            </a:r>
            <a:r>
              <a:rPr lang="lv" dirty="0">
                <a:solidFill>
                  <a:srgbClr val="A7BE2A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lv" sz="1500" dirty="0">
                <a:solidFill>
                  <a:srgbClr val="595959"/>
                </a:solidFill>
                <a:latin typeface="+mn-lt"/>
                <a:cs typeface="Calibri"/>
                <a:sym typeface="Calibri"/>
              </a:rPr>
              <a:t>principiem</a:t>
            </a:r>
            <a:endParaRPr sz="1500" dirty="0">
              <a:solidFill>
                <a:srgbClr val="595959"/>
              </a:solidFill>
              <a:latin typeface="+mn-lt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lv" sz="1500" dirty="0">
                <a:solidFill>
                  <a:srgbClr val="595959"/>
                </a:solidFill>
                <a:latin typeface="+mn-lt"/>
                <a:cs typeface="Calibri"/>
                <a:sym typeface="Calibri"/>
              </a:rPr>
              <a:t>Pēc datu </a:t>
            </a:r>
            <a:r>
              <a:rPr lang="lv" sz="1500" b="1" dirty="0">
                <a:solidFill>
                  <a:srgbClr val="9C349C"/>
                </a:solidFill>
                <a:latin typeface="+mn-lt"/>
                <a:ea typeface="Calibri"/>
                <a:cs typeface="Calibri"/>
                <a:sym typeface="Calibri"/>
              </a:rPr>
              <a:t>raksturojuma</a:t>
            </a:r>
            <a:endParaRPr sz="1500" dirty="0">
              <a:solidFill>
                <a:srgbClr val="9C349C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300" dirty="0">
                <a:solidFill>
                  <a:srgbClr val="9C349C"/>
                </a:solidFill>
                <a:latin typeface="+mn-lt"/>
                <a:ea typeface="Calibri"/>
                <a:cs typeface="Calibri"/>
                <a:sym typeface="Calibri"/>
              </a:rPr>
              <a:t>vispārīgs </a:t>
            </a:r>
            <a:r>
              <a:rPr lang="lv" sz="1300" i="1" dirty="0">
                <a:solidFill>
                  <a:srgbClr val="595959"/>
                </a:solidFill>
                <a:latin typeface="+mn-lt"/>
                <a:cs typeface="Calibri"/>
                <a:sym typeface="Calibri"/>
              </a:rPr>
              <a:t>vs</a:t>
            </a:r>
            <a:r>
              <a:rPr lang="lv" sz="1300" dirty="0">
                <a:solidFill>
                  <a:srgbClr val="9C349C"/>
                </a:solidFill>
                <a:latin typeface="+mn-lt"/>
                <a:ea typeface="Calibri"/>
                <a:cs typeface="Calibri"/>
                <a:sym typeface="Calibri"/>
              </a:rPr>
              <a:t> specializēts</a:t>
            </a:r>
            <a:endParaRPr sz="1300" dirty="0">
              <a:solidFill>
                <a:srgbClr val="9C349C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300" dirty="0">
                <a:solidFill>
                  <a:srgbClr val="9C349C"/>
                </a:solidFill>
                <a:latin typeface="+mn-lt"/>
                <a:ea typeface="Calibri"/>
                <a:cs typeface="Calibri"/>
                <a:sym typeface="Calibri"/>
              </a:rPr>
              <a:t>specializēts:apguvēju, specializēts:literārs; specializēts:parlamentārs; specializēts:diahronisks</a:t>
            </a:r>
            <a:endParaRPr sz="1300" dirty="0">
              <a:solidFill>
                <a:srgbClr val="595959"/>
              </a:solidFill>
              <a:latin typeface="+mn-lt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1200"/>
              </a:spcAft>
              <a:buNone/>
            </a:pPr>
            <a:r>
              <a:rPr lang="lv" sz="1500" dirty="0">
                <a:solidFill>
                  <a:srgbClr val="595959"/>
                </a:solidFill>
                <a:latin typeface="+mn-lt"/>
                <a:cs typeface="Calibri"/>
                <a:sym typeface="Calibri"/>
              </a:rPr>
              <a:t>Pēc (lingvistiskā) </a:t>
            </a:r>
            <a:r>
              <a:rPr lang="lv" b="1" dirty="0">
                <a:solidFill>
                  <a:srgbClr val="39A18A"/>
                </a:solidFill>
                <a:latin typeface="+mn-lt"/>
                <a:ea typeface="Calibri"/>
                <a:cs typeface="Calibri"/>
                <a:sym typeface="Calibri"/>
              </a:rPr>
              <a:t>marķējuma</a:t>
            </a:r>
            <a:endParaRPr b="1" dirty="0">
              <a:solidFill>
                <a:srgbClr val="39A18A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4889" y="2024876"/>
            <a:ext cx="3759811" cy="15549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8" name="Google Shape;22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1794" y="3327675"/>
            <a:ext cx="3740506" cy="15549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7"/>
          <p:cNvSpPr txBox="1"/>
          <p:nvPr/>
        </p:nvSpPr>
        <p:spPr>
          <a:xfrm>
            <a:off x="7328265" y="4601857"/>
            <a:ext cx="1469100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http://nlp.ailab.lv</a:t>
            </a:r>
            <a:r>
              <a:rPr lang="lv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 </a:t>
            </a:r>
            <a:endParaRPr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34" name="Google Shape;23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30" y="304742"/>
            <a:ext cx="5942851" cy="502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6449" y="1229342"/>
            <a:ext cx="3383770" cy="3368577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36" name="Google Shape;236;p37"/>
          <p:cNvCxnSpPr/>
          <p:nvPr/>
        </p:nvCxnSpPr>
        <p:spPr>
          <a:xfrm rot="10800000" flipH="1">
            <a:off x="3822605" y="2378668"/>
            <a:ext cx="1498800" cy="8727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7" name="Google Shape;237;p37"/>
          <p:cNvSpPr txBox="1"/>
          <p:nvPr/>
        </p:nvSpPr>
        <p:spPr>
          <a:xfrm>
            <a:off x="5757786" y="342290"/>
            <a:ext cx="3115500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Rīkkopu izmanto: Korpuss.lv, Latvijas Nacionālā bibliotēka, ziņu aģentūra LETA, studenti u.</a:t>
            </a:r>
            <a:r>
              <a:rPr lang="lv-LV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lv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c.</a:t>
            </a:r>
            <a:endParaRPr sz="16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>
            <a:spLocks noGrp="1"/>
          </p:cNvSpPr>
          <p:nvPr>
            <p:ph type="title"/>
          </p:nvPr>
        </p:nvSpPr>
        <p:spPr>
          <a:xfrm>
            <a:off x="311700" y="253850"/>
            <a:ext cx="8520600" cy="6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Gramatiskais marķējums</a:t>
            </a:r>
            <a:endParaRPr sz="3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749" y="1143332"/>
            <a:ext cx="6278502" cy="2973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6" name="Google Shape;24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2242" y="1002116"/>
            <a:ext cx="3125201" cy="69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7" name="Google Shape;247;p38"/>
          <p:cNvSpPr txBox="1"/>
          <p:nvPr/>
        </p:nvSpPr>
        <p:spPr>
          <a:xfrm>
            <a:off x="3394913" y="1163880"/>
            <a:ext cx="1517328" cy="234152"/>
          </a:xfrm>
          <a:prstGeom prst="rect">
            <a:avLst/>
          </a:prstGeom>
          <a:noFill/>
          <a:ln w="15875" cap="flat" cmpd="sng">
            <a:solidFill>
              <a:srgbClr val="A7BE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b="1"/>
          </a:p>
        </p:txBody>
      </p:sp>
      <p:sp>
        <p:nvSpPr>
          <p:cNvPr id="7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217C09-8E51-B1EB-90DC-0B152ED679CD}"/>
              </a:ext>
            </a:extLst>
          </p:cNvPr>
          <p:cNvSpPr txBox="1"/>
          <p:nvPr/>
        </p:nvSpPr>
        <p:spPr>
          <a:xfrm>
            <a:off x="311700" y="4420467"/>
            <a:ext cx="55230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CQL </a:t>
            </a:r>
            <a:r>
              <a:rPr lang="en-GB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vaicājums</a:t>
            </a:r>
            <a:r>
              <a:rPr lang="en-GB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[tag="</a:t>
            </a:r>
            <a:r>
              <a:rPr lang="en-GB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vm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.*"] [word="</a:t>
            </a:r>
            <a:r>
              <a:rPr lang="en-GB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valsts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"] [word="</a:t>
            </a:r>
            <a:r>
              <a:rPr lang="en-GB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valoda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"]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"/>
          <p:cNvSpPr txBox="1">
            <a:spLocks noGrp="1"/>
          </p:cNvSpPr>
          <p:nvPr>
            <p:ph type="title"/>
          </p:nvPr>
        </p:nvSpPr>
        <p:spPr>
          <a:xfrm>
            <a:off x="311700" y="253850"/>
            <a:ext cx="8520600" cy="6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Meklēšana 24 korpusos vienlaikus</a:t>
            </a:r>
            <a:endParaRPr sz="3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82233"/>
            <a:ext cx="8520600" cy="118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0800" y="253850"/>
            <a:ext cx="901500" cy="8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98516" y="2804603"/>
            <a:ext cx="1844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2060"/>
                </a:solidFill>
                <a:latin typeface="Calibri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Meklēšana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8" name="Google Shape;167;p32"/>
          <p:cNvSpPr/>
          <p:nvPr/>
        </p:nvSpPr>
        <p:spPr>
          <a:xfrm>
            <a:off x="0" y="-32125"/>
            <a:ext cx="9144000" cy="948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541D6704663FD9458F4BF149505D8835" ma:contentTypeVersion="18" ma:contentTypeDescription="Izveidot jaunu dokumentu." ma:contentTypeScope="" ma:versionID="97605796d134185af53b6fd83896d4b2">
  <xsd:schema xmlns:xsd="http://www.w3.org/2001/XMLSchema" xmlns:xs="http://www.w3.org/2001/XMLSchema" xmlns:p="http://schemas.microsoft.com/office/2006/metadata/properties" xmlns:ns2="0b782f5c-ea45-4e61-a028-a28b9f9c1a05" xmlns:ns3="05fc81c9-325d-42ab-a312-d2989bc4c6c1" targetNamespace="http://schemas.microsoft.com/office/2006/metadata/properties" ma:root="true" ma:fieldsID="aeb2c17f9a99cfc9b6b40a56a05d1d30" ns2:_="" ns3:_="">
    <xsd:import namespace="0b782f5c-ea45-4e61-a028-a28b9f9c1a05"/>
    <xsd:import namespace="05fc81c9-325d-42ab-a312-d2989bc4c6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82f5c-ea45-4e61-a028-a28b9f9c1a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ttēlu atzīmes" ma:readOnly="false" ma:fieldId="{5cf76f15-5ced-4ddc-b409-7134ff3c332f}" ma:taxonomyMulti="true" ma:sspId="f2b9b02f-9abf-4f74-b798-1ff310cbf2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fc81c9-325d-42ab-a312-d2989bc4c6c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Koplietots 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Koplietots ar: detalizēt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98d4f8d-5674-4ada-909c-3de2b86c3fae}" ma:internalName="TaxCatchAll" ma:showField="CatchAllData" ma:web="05fc81c9-325d-42ab-a312-d2989bc4c6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782f5c-ea45-4e61-a028-a28b9f9c1a05">
      <Terms xmlns="http://schemas.microsoft.com/office/infopath/2007/PartnerControls"/>
    </lcf76f155ced4ddcb4097134ff3c332f>
    <TaxCatchAll xmlns="05fc81c9-325d-42ab-a312-d2989bc4c6c1" xsi:nil="true"/>
  </documentManagement>
</p:properties>
</file>

<file path=customXml/itemProps1.xml><?xml version="1.0" encoding="utf-8"?>
<ds:datastoreItem xmlns:ds="http://schemas.openxmlformats.org/officeDocument/2006/customXml" ds:itemID="{EBDF3275-4D9E-49E2-9B06-862AE5B6F244}"/>
</file>

<file path=customXml/itemProps2.xml><?xml version="1.0" encoding="utf-8"?>
<ds:datastoreItem xmlns:ds="http://schemas.openxmlformats.org/officeDocument/2006/customXml" ds:itemID="{62CB8CFA-1DF4-45A5-8AC5-8DD3C4E5DE35}"/>
</file>

<file path=customXml/itemProps3.xml><?xml version="1.0" encoding="utf-8"?>
<ds:datastoreItem xmlns:ds="http://schemas.openxmlformats.org/officeDocument/2006/customXml" ds:itemID="{2CB76721-60AF-440E-B326-3A943FCD0D30}"/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758</Words>
  <Application>Microsoft Macintosh PowerPoint</Application>
  <PresentationFormat>On-screen Show (16:9)</PresentationFormat>
  <Paragraphs>121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Open Sans</vt:lpstr>
      <vt:lpstr>Times New Roman</vt:lpstr>
      <vt:lpstr>Verdana</vt:lpstr>
      <vt:lpstr>Simple Light</vt:lpstr>
      <vt:lpstr>Office Theme</vt:lpstr>
      <vt:lpstr>Nacionālā korpusu kolekcija un tās izmantošanas iespējas</vt:lpstr>
      <vt:lpstr>AiLab.lv</vt:lpstr>
      <vt:lpstr>Tēzaurs.lv</vt:lpstr>
      <vt:lpstr>Korpuss.lv</vt:lpstr>
      <vt:lpstr>PowerPoint Presentation</vt:lpstr>
      <vt:lpstr>Korpusu iedalījums</vt:lpstr>
      <vt:lpstr>PowerPoint Presentation</vt:lpstr>
      <vt:lpstr>Gramatiskais marķējums</vt:lpstr>
      <vt:lpstr>Meklēšana 24 korpusos vienlaikus</vt:lpstr>
      <vt:lpstr>Tēzaurs.lv</vt:lpstr>
      <vt:lpstr>Tēzaurs.lv</vt:lpstr>
      <vt:lpstr>Tēzaurs.lv +</vt:lpstr>
      <vt:lpstr>Latviešu valodas semantiskais tīkls  Latvian WordNet</vt:lpstr>
      <vt:lpstr>Latviešu valodas semantiskais tīkls  Latvian WordNet</vt:lpstr>
      <vt:lpstr>Latviešu valodas semantiskais tīkls  Latvian WordNet</vt:lpstr>
      <vt:lpstr>PowerPoint Presentation</vt:lpstr>
      <vt:lpstr>Projekti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Nacionālā korpusu kolekcija un tās izmantošanas iespējas</dc:title>
  <cp:lastModifiedBy>Baiba Valkovska</cp:lastModifiedBy>
  <cp:revision>9</cp:revision>
  <dcterms:modified xsi:type="dcterms:W3CDTF">2022-11-03T13:05:44Z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0x010100541D6704663FD9458F4BF149505D8835</vt:lpwstr>
  </property>
</Properties>
</file>