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61" r:id="rId2"/>
    <p:sldId id="262" r:id="rId3"/>
    <p:sldId id="263" r:id="rId4"/>
    <p:sldId id="264" r:id="rId5"/>
    <p:sldId id="265" r:id="rId6"/>
    <p:sldId id="266" r:id="rId7"/>
    <p:sldId id="267" r:id="rId8"/>
    <p:sldId id="268" r:id="rId9"/>
    <p:sldId id="269" r:id="rId10"/>
    <p:sldId id="270" r:id="rId11"/>
    <p:sldId id="275" r:id="rId12"/>
    <p:sldId id="271" r:id="rId13"/>
    <p:sldId id="272" r:id="rId14"/>
    <p:sldId id="273" r:id="rId15"/>
    <p:sldId id="274" r:id="rId16"/>
    <p:sldId id="276" r:id="rId17"/>
    <p:sldId id="279" r:id="rId18"/>
    <p:sldId id="282" r:id="rId19"/>
    <p:sldId id="280" r:id="rId20"/>
    <p:sldId id="281" r:id="rId21"/>
    <p:sldId id="284" r:id="rId22"/>
    <p:sldId id="289" r:id="rId23"/>
    <p:sldId id="288" r:id="rId24"/>
    <p:sldId id="287" r:id="rId25"/>
    <p:sldId id="290" r:id="rId26"/>
    <p:sldId id="291" r:id="rId27"/>
    <p:sldId id="292" r:id="rId28"/>
    <p:sldId id="293" r:id="rId29"/>
    <p:sldId id="294" r:id="rId30"/>
    <p:sldId id="295" r:id="rId31"/>
    <p:sldId id="296" r:id="rId32"/>
    <p:sldId id="297" r:id="rId33"/>
    <p:sldId id="298" r:id="rId34"/>
    <p:sldId id="299" r:id="rId35"/>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21DA"/>
    <a:srgbClr val="64E8F6"/>
    <a:srgbClr val="830774"/>
    <a:srgbClr val="2D5EC1"/>
    <a:srgbClr val="0F5494"/>
    <a:srgbClr val="FFD624"/>
    <a:srgbClr val="3166CF"/>
    <a:srgbClr val="3E6FD2"/>
    <a:srgbClr val="BDDE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14"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dirty="0"/>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dirty="0"/>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indent="0" algn="ctr" defTabSz="457200" fontAlgn="auto">
              <a:spcBef>
                <a:spcPts val="0"/>
              </a:spcBef>
              <a:spcAft>
                <a:spcPts val="0"/>
              </a:spcAft>
              <a:defRPr/>
            </a:pPr>
            <a:endParaRPr lang="en-US" sz="1800" b="0" dirty="0">
              <a:solidFill>
                <a:schemeClr val="lt1"/>
              </a:solidFill>
              <a:latin typeface="+mn-lt"/>
            </a:endParaRPr>
          </a:p>
        </p:txBody>
      </p:sp>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8000" y="295200"/>
            <a:ext cx="1583550" cy="1101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8000" y="295200"/>
            <a:ext cx="1415751" cy="990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language-tools.ec.europa.e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ebgate.ec.europa.eu/etranslation/public/welcome.html" TargetMode="External"/><Relationship Id="rId2" Type="http://schemas.openxmlformats.org/officeDocument/2006/relationships/hyperlink" Target="https://language-tools.ec.europa.e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641600"/>
            <a:ext cx="7992888" cy="2088232"/>
          </a:xfrm>
        </p:spPr>
        <p:txBody>
          <a:bodyPr/>
          <a:lstStyle/>
          <a:p>
            <a:pPr algn="ctr"/>
            <a:r>
              <a:rPr lang="lv-LV" sz="2800" dirty="0" smtClean="0"/>
              <a:t>VALODAS TEHNOLOĢIJAS UN RĪKI EK TULKOŠANAS ĢENERĀLDIREKTORĀTA IKDIENĀ UN TO PLAŠĀKA PIELIETOJUMA POTENCIĀLS</a:t>
            </a:r>
            <a:endParaRPr lang="lv-LV" sz="2800" dirty="0"/>
          </a:p>
        </p:txBody>
      </p:sp>
      <p:sp>
        <p:nvSpPr>
          <p:cNvPr id="3" name="Content Placeholder 2"/>
          <p:cNvSpPr>
            <a:spLocks noGrp="1"/>
          </p:cNvSpPr>
          <p:nvPr>
            <p:ph idx="1"/>
          </p:nvPr>
        </p:nvSpPr>
        <p:spPr>
          <a:xfrm>
            <a:off x="2267744" y="4653136"/>
            <a:ext cx="6552728" cy="1728192"/>
          </a:xfrm>
        </p:spPr>
        <p:txBody>
          <a:bodyPr/>
          <a:lstStyle/>
          <a:p>
            <a:pPr algn="r"/>
            <a:r>
              <a:rPr lang="lv-LV" sz="1800" dirty="0" smtClean="0"/>
              <a:t>Ivita Jakovļeva</a:t>
            </a:r>
          </a:p>
          <a:p>
            <a:pPr algn="r"/>
            <a:r>
              <a:rPr lang="lv-LV" sz="1800" dirty="0" smtClean="0"/>
              <a:t>Eiropas Komisijas Tulkošanas ģenerāldirektorāta Latviešu valodas departamenta</a:t>
            </a:r>
          </a:p>
          <a:p>
            <a:pPr algn="r"/>
            <a:r>
              <a:rPr lang="lv-LV" sz="1800" dirty="0" smtClean="0"/>
              <a:t>valodas tehnoloģiju koordinatore</a:t>
            </a:r>
            <a:br>
              <a:rPr lang="lv-LV" sz="1800" dirty="0" smtClean="0"/>
            </a:br>
            <a:r>
              <a:rPr lang="lv-LV" sz="1800" dirty="0" smtClean="0"/>
              <a:t>04.11.2022.</a:t>
            </a:r>
            <a:endParaRPr lang="lv-LV"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117948"/>
            <a:ext cx="8640959" cy="949428"/>
          </a:xfrm>
        </p:spPr>
        <p:txBody>
          <a:bodyPr/>
          <a:lstStyle/>
          <a:p>
            <a:pPr algn="ctr"/>
            <a:r>
              <a:rPr lang="lv-LV" sz="2000" dirty="0" smtClean="0"/>
              <a:t>Tulkotāju palīgi </a:t>
            </a:r>
            <a:r>
              <a:rPr lang="lv-LV" sz="2000" dirty="0" smtClean="0"/>
              <a:t>tulkošanas laikā (3)</a:t>
            </a:r>
            <a:endParaRPr lang="lv-LV" sz="2800" dirty="0"/>
          </a:p>
        </p:txBody>
      </p:sp>
      <p:sp>
        <p:nvSpPr>
          <p:cNvPr id="3" name="Content Placeholder 2"/>
          <p:cNvSpPr>
            <a:spLocks noGrp="1"/>
          </p:cNvSpPr>
          <p:nvPr>
            <p:ph idx="1"/>
          </p:nvPr>
        </p:nvSpPr>
        <p:spPr>
          <a:xfrm>
            <a:off x="457199" y="2061369"/>
            <a:ext cx="8229600" cy="4281860"/>
          </a:xfrm>
        </p:spPr>
        <p:txBody>
          <a:bodyPr/>
          <a:lstStyle/>
          <a:p>
            <a:pPr marL="0" indent="0">
              <a:buNone/>
            </a:pPr>
            <a:r>
              <a:rPr lang="lv-LV" sz="1600" b="1" i="1" dirty="0" smtClean="0"/>
              <a:t>DocFinder</a:t>
            </a:r>
            <a:endParaRPr lang="en-GB" sz="1800" dirty="0"/>
          </a:p>
        </p:txBody>
      </p:sp>
      <p:pic>
        <p:nvPicPr>
          <p:cNvPr id="9" name="Picture 8"/>
          <p:cNvPicPr>
            <a:picLocks noChangeAspect="1"/>
          </p:cNvPicPr>
          <p:nvPr/>
        </p:nvPicPr>
        <p:blipFill>
          <a:blip r:embed="rId2"/>
          <a:stretch>
            <a:fillRect/>
          </a:stretch>
        </p:blipFill>
        <p:spPr>
          <a:xfrm>
            <a:off x="539552" y="2814130"/>
            <a:ext cx="8147247" cy="3010181"/>
          </a:xfrm>
          <a:prstGeom prst="rect">
            <a:avLst/>
          </a:prstGeom>
        </p:spPr>
      </p:pic>
    </p:spTree>
    <p:extLst>
      <p:ext uri="{BB962C8B-B14F-4D97-AF65-F5344CB8AC3E}">
        <p14:creationId xmlns:p14="http://schemas.microsoft.com/office/powerpoint/2010/main" val="805791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080111"/>
            <a:ext cx="8640959" cy="949428"/>
          </a:xfrm>
        </p:spPr>
        <p:txBody>
          <a:bodyPr/>
          <a:lstStyle/>
          <a:p>
            <a:pPr algn="ctr"/>
            <a:r>
              <a:rPr lang="lv-LV" sz="2000" dirty="0" smtClean="0"/>
              <a:t>Tulkotāju palīgi </a:t>
            </a:r>
            <a:r>
              <a:rPr lang="lv-LV" sz="2000" dirty="0" smtClean="0"/>
              <a:t>tulkošanas laikā (4)</a:t>
            </a:r>
            <a:endParaRPr lang="lv-LV" sz="2800" dirty="0"/>
          </a:p>
        </p:txBody>
      </p:sp>
      <p:sp>
        <p:nvSpPr>
          <p:cNvPr id="3" name="Content Placeholder 2"/>
          <p:cNvSpPr>
            <a:spLocks noGrp="1"/>
          </p:cNvSpPr>
          <p:nvPr>
            <p:ph idx="1"/>
          </p:nvPr>
        </p:nvSpPr>
        <p:spPr>
          <a:xfrm>
            <a:off x="457199" y="2061369"/>
            <a:ext cx="8229600" cy="4281860"/>
          </a:xfrm>
        </p:spPr>
        <p:txBody>
          <a:bodyPr/>
          <a:lstStyle/>
          <a:p>
            <a:pPr marL="0" indent="0">
              <a:buNone/>
            </a:pPr>
            <a:r>
              <a:rPr lang="lv-LV" sz="1800" dirty="0" smtClean="0"/>
              <a:t>Iespēja redzēt tulkojumu citās valodās:</a:t>
            </a:r>
            <a:endParaRPr lang="en-GB" sz="1800" dirty="0"/>
          </a:p>
        </p:txBody>
      </p:sp>
      <p:pic>
        <p:nvPicPr>
          <p:cNvPr id="4" name="Picture 3"/>
          <p:cNvPicPr>
            <a:picLocks noChangeAspect="1"/>
          </p:cNvPicPr>
          <p:nvPr/>
        </p:nvPicPr>
        <p:blipFill>
          <a:blip r:embed="rId2"/>
          <a:stretch>
            <a:fillRect/>
          </a:stretch>
        </p:blipFill>
        <p:spPr>
          <a:xfrm>
            <a:off x="1331640" y="2708920"/>
            <a:ext cx="6445151" cy="1402159"/>
          </a:xfrm>
          <a:prstGeom prst="rect">
            <a:avLst/>
          </a:prstGeom>
        </p:spPr>
      </p:pic>
      <p:pic>
        <p:nvPicPr>
          <p:cNvPr id="7" name="Picture 6"/>
          <p:cNvPicPr>
            <a:picLocks noChangeAspect="1"/>
          </p:cNvPicPr>
          <p:nvPr/>
        </p:nvPicPr>
        <p:blipFill>
          <a:blip r:embed="rId3"/>
          <a:stretch>
            <a:fillRect/>
          </a:stretch>
        </p:blipFill>
        <p:spPr>
          <a:xfrm>
            <a:off x="739924" y="5013176"/>
            <a:ext cx="7946875" cy="880023"/>
          </a:xfrm>
          <a:prstGeom prst="rect">
            <a:avLst/>
          </a:prstGeom>
        </p:spPr>
      </p:pic>
      <p:sp>
        <p:nvSpPr>
          <p:cNvPr id="11" name="Rectangle 10"/>
          <p:cNvSpPr/>
          <p:nvPr/>
        </p:nvSpPr>
        <p:spPr>
          <a:xfrm>
            <a:off x="4355976" y="3861048"/>
            <a:ext cx="1656184" cy="216024"/>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Tree>
    <p:extLst>
      <p:ext uri="{BB962C8B-B14F-4D97-AF65-F5344CB8AC3E}">
        <p14:creationId xmlns:p14="http://schemas.microsoft.com/office/powerpoint/2010/main" val="2037476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117948"/>
            <a:ext cx="8640959" cy="949428"/>
          </a:xfrm>
        </p:spPr>
        <p:txBody>
          <a:bodyPr/>
          <a:lstStyle/>
          <a:p>
            <a:pPr algn="ctr"/>
            <a:r>
              <a:rPr lang="lv-LV" sz="2000" dirty="0" smtClean="0"/>
              <a:t>Kvalitātes kontroles rīki (tulkošanas laikā un pēc tam) (1)</a:t>
            </a:r>
            <a:endParaRPr lang="lv-LV" sz="2800" dirty="0"/>
          </a:p>
        </p:txBody>
      </p:sp>
      <p:sp>
        <p:nvSpPr>
          <p:cNvPr id="3" name="Content Placeholder 2"/>
          <p:cNvSpPr>
            <a:spLocks noGrp="1"/>
          </p:cNvSpPr>
          <p:nvPr>
            <p:ph idx="1"/>
          </p:nvPr>
        </p:nvSpPr>
        <p:spPr>
          <a:xfrm>
            <a:off x="457199" y="2061369"/>
            <a:ext cx="8229600" cy="4281860"/>
          </a:xfrm>
        </p:spPr>
        <p:txBody>
          <a:bodyPr/>
          <a:lstStyle/>
          <a:p>
            <a:pPr marL="0" indent="0">
              <a:buNone/>
            </a:pPr>
            <a:r>
              <a:rPr lang="lv-LV" sz="1600" b="1" i="1" dirty="0" smtClean="0"/>
              <a:t>Regural</a:t>
            </a:r>
            <a:r>
              <a:rPr lang="lv-LV" sz="1600" b="1" i="1" dirty="0" smtClean="0"/>
              <a:t> </a:t>
            </a:r>
            <a:r>
              <a:rPr lang="lv-LV" sz="1600" b="1" i="1" dirty="0" smtClean="0"/>
              <a:t>Expressions</a:t>
            </a:r>
            <a:r>
              <a:rPr lang="lv-LV" sz="1600" b="1" i="1" dirty="0" smtClean="0"/>
              <a:t> </a:t>
            </a:r>
            <a:r>
              <a:rPr lang="lv-LV" sz="1600" b="1" dirty="0" smtClean="0"/>
              <a:t>jeb </a:t>
            </a:r>
            <a:r>
              <a:rPr lang="lv-LV" sz="1600" b="1" i="1" dirty="0" smtClean="0"/>
              <a:t>RegEx</a:t>
            </a:r>
            <a:r>
              <a:rPr lang="lv-LV" sz="1600" b="1" dirty="0"/>
              <a:t> </a:t>
            </a:r>
            <a:r>
              <a:rPr lang="lv-LV" sz="1600" b="1" dirty="0" smtClean="0"/>
              <a:t>(</a:t>
            </a:r>
            <a:r>
              <a:rPr lang="lv-LV" sz="1600" b="1" i="1" dirty="0" smtClean="0"/>
              <a:t>QA</a:t>
            </a:r>
            <a:r>
              <a:rPr lang="lv-LV" sz="1600" b="1" i="1" dirty="0" smtClean="0"/>
              <a:t> </a:t>
            </a:r>
            <a:r>
              <a:rPr lang="lv-LV" sz="1600" b="1" i="1" dirty="0" smtClean="0"/>
              <a:t>Checker</a:t>
            </a:r>
            <a:r>
              <a:rPr lang="lv-LV" sz="1600" b="1" i="1" dirty="0" smtClean="0"/>
              <a:t> 3.0</a:t>
            </a:r>
            <a:r>
              <a:rPr lang="lv-LV" sz="1600" b="1" dirty="0" smtClean="0"/>
              <a:t>) + </a:t>
            </a:r>
            <a:r>
              <a:rPr lang="lv-LV" sz="1600" b="1" i="1" dirty="0" smtClean="0"/>
              <a:t>TatraTerm</a:t>
            </a:r>
            <a:endParaRPr lang="lv-LV" sz="1600" b="1" i="1" dirty="0" smtClean="0"/>
          </a:p>
          <a:p>
            <a:pPr marL="0" indent="0">
              <a:buNone/>
            </a:pPr>
            <a:endParaRPr lang="en-GB" sz="1800" dirty="0"/>
          </a:p>
        </p:txBody>
      </p:sp>
      <p:grpSp>
        <p:nvGrpSpPr>
          <p:cNvPr id="6" name="Group 5"/>
          <p:cNvGrpSpPr/>
          <p:nvPr/>
        </p:nvGrpSpPr>
        <p:grpSpPr>
          <a:xfrm>
            <a:off x="839023" y="2500028"/>
            <a:ext cx="7465949" cy="3410549"/>
            <a:chOff x="839023" y="2500028"/>
            <a:chExt cx="7465949" cy="3410549"/>
          </a:xfrm>
        </p:grpSpPr>
        <p:pic>
          <p:nvPicPr>
            <p:cNvPr id="4" name="Picture 3"/>
            <p:cNvPicPr>
              <a:picLocks noChangeAspect="1"/>
            </p:cNvPicPr>
            <p:nvPr/>
          </p:nvPicPr>
          <p:blipFill>
            <a:blip r:embed="rId2"/>
            <a:stretch>
              <a:fillRect/>
            </a:stretch>
          </p:blipFill>
          <p:spPr>
            <a:xfrm>
              <a:off x="839023" y="2500028"/>
              <a:ext cx="7465949" cy="3410549"/>
            </a:xfrm>
            <a:prstGeom prst="rect">
              <a:avLst/>
            </a:prstGeom>
          </p:spPr>
        </p:pic>
        <p:sp>
          <p:nvSpPr>
            <p:cNvPr id="5" name="Rectangle 4"/>
            <p:cNvSpPr/>
            <p:nvPr/>
          </p:nvSpPr>
          <p:spPr>
            <a:xfrm>
              <a:off x="1259632" y="4149080"/>
              <a:ext cx="792088" cy="191495"/>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Tree>
    <p:extLst>
      <p:ext uri="{BB962C8B-B14F-4D97-AF65-F5344CB8AC3E}">
        <p14:creationId xmlns:p14="http://schemas.microsoft.com/office/powerpoint/2010/main" val="145572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117948"/>
            <a:ext cx="8640959" cy="949428"/>
          </a:xfrm>
        </p:spPr>
        <p:txBody>
          <a:bodyPr/>
          <a:lstStyle/>
          <a:p>
            <a:pPr algn="ctr"/>
            <a:r>
              <a:rPr lang="lv-LV" sz="2000" dirty="0" smtClean="0"/>
              <a:t>Kvalitātes kontroles rīki (tulkošanas laikā un pēc tam) (2)</a:t>
            </a:r>
            <a:endParaRPr lang="lv-LV" sz="2800" dirty="0"/>
          </a:p>
        </p:txBody>
      </p:sp>
      <p:sp>
        <p:nvSpPr>
          <p:cNvPr id="3" name="Content Placeholder 2"/>
          <p:cNvSpPr>
            <a:spLocks noGrp="1"/>
          </p:cNvSpPr>
          <p:nvPr>
            <p:ph idx="1"/>
          </p:nvPr>
        </p:nvSpPr>
        <p:spPr>
          <a:xfrm>
            <a:off x="457199" y="2061369"/>
            <a:ext cx="8229600" cy="4281860"/>
          </a:xfrm>
        </p:spPr>
        <p:txBody>
          <a:bodyPr/>
          <a:lstStyle/>
          <a:p>
            <a:pPr marL="0" indent="0">
              <a:buNone/>
            </a:pPr>
            <a:r>
              <a:rPr lang="lv-LV" sz="1600" b="1" i="1" dirty="0" smtClean="0"/>
              <a:t>Ruby</a:t>
            </a:r>
            <a:r>
              <a:rPr lang="lv-LV" sz="1600" b="1" i="1" dirty="0" smtClean="0"/>
              <a:t> </a:t>
            </a:r>
            <a:r>
              <a:rPr lang="lv-LV" sz="1600" b="1" i="1" dirty="0" smtClean="0"/>
              <a:t>Checker</a:t>
            </a:r>
            <a:r>
              <a:rPr lang="lv-LV" sz="1600" b="1" i="1" dirty="0" smtClean="0"/>
              <a:t> – </a:t>
            </a:r>
            <a:r>
              <a:rPr lang="lv-LV" sz="1600" b="1" dirty="0" smtClean="0"/>
              <a:t>rīks skaitļu un skaitļa vārdu pārbaudei</a:t>
            </a:r>
            <a:endParaRPr lang="lv-LV" sz="1600" b="1" dirty="0" smtClean="0"/>
          </a:p>
          <a:p>
            <a:pPr marL="0" indent="0">
              <a:buNone/>
            </a:pPr>
            <a:endParaRPr lang="en-GB" sz="1800" dirty="0"/>
          </a:p>
        </p:txBody>
      </p:sp>
      <p:grpSp>
        <p:nvGrpSpPr>
          <p:cNvPr id="11" name="Group 10"/>
          <p:cNvGrpSpPr/>
          <p:nvPr/>
        </p:nvGrpSpPr>
        <p:grpSpPr>
          <a:xfrm>
            <a:off x="1691680" y="2944823"/>
            <a:ext cx="4986755" cy="3004457"/>
            <a:chOff x="4253179" y="3356992"/>
            <a:chExt cx="4410691" cy="2514951"/>
          </a:xfrm>
        </p:grpSpPr>
        <p:pic>
          <p:nvPicPr>
            <p:cNvPr id="7" name="Picture 6"/>
            <p:cNvPicPr>
              <a:picLocks noChangeAspect="1"/>
            </p:cNvPicPr>
            <p:nvPr/>
          </p:nvPicPr>
          <p:blipFill>
            <a:blip r:embed="rId2"/>
            <a:stretch>
              <a:fillRect/>
            </a:stretch>
          </p:blipFill>
          <p:spPr>
            <a:xfrm>
              <a:off x="4253179" y="3356992"/>
              <a:ext cx="4410691" cy="2514951"/>
            </a:xfrm>
            <a:prstGeom prst="rect">
              <a:avLst/>
            </a:prstGeom>
          </p:spPr>
        </p:pic>
        <p:sp>
          <p:nvSpPr>
            <p:cNvPr id="8" name="Rectangle 7"/>
            <p:cNvSpPr/>
            <p:nvPr/>
          </p:nvSpPr>
          <p:spPr>
            <a:xfrm>
              <a:off x="4499992" y="4695092"/>
              <a:ext cx="1080120" cy="318084"/>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Tree>
    <p:extLst>
      <p:ext uri="{BB962C8B-B14F-4D97-AF65-F5344CB8AC3E}">
        <p14:creationId xmlns:p14="http://schemas.microsoft.com/office/powerpoint/2010/main" val="1354730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117948"/>
            <a:ext cx="8640959" cy="949428"/>
          </a:xfrm>
        </p:spPr>
        <p:txBody>
          <a:bodyPr/>
          <a:lstStyle/>
          <a:p>
            <a:pPr algn="ctr"/>
            <a:r>
              <a:rPr lang="lv-LV" sz="2000" dirty="0" smtClean="0"/>
              <a:t>Kvalitātes kontroles rīki (tulkošanas laikā un pēc tam) (3)</a:t>
            </a:r>
            <a:endParaRPr lang="lv-LV" sz="2800" dirty="0"/>
          </a:p>
        </p:txBody>
      </p:sp>
      <p:cxnSp>
        <p:nvCxnSpPr>
          <p:cNvPr id="19" name="Straight Arrow Connector 18"/>
          <p:cNvCxnSpPr/>
          <p:nvPr/>
        </p:nvCxnSpPr>
        <p:spPr bwMode="auto">
          <a:xfrm>
            <a:off x="3347864" y="2708920"/>
            <a:ext cx="1656184" cy="360040"/>
          </a:xfrm>
          <a:prstGeom prst="straightConnector1">
            <a:avLst/>
          </a:prstGeom>
          <a:noFill/>
          <a:ln w="9525" cap="flat" cmpd="sng" algn="ctr">
            <a:noFill/>
            <a:prstDash val="solid"/>
            <a:round/>
            <a:headEnd type="none" w="med" len="med"/>
            <a:tailEnd type="triangle"/>
          </a:ln>
          <a:effectLst/>
        </p:spPr>
      </p:cxnSp>
      <p:cxnSp>
        <p:nvCxnSpPr>
          <p:cNvPr id="28" name="Straight Arrow Connector 27"/>
          <p:cNvCxnSpPr>
            <a:stCxn id="13" idx="3"/>
          </p:cNvCxnSpPr>
          <p:nvPr/>
        </p:nvCxnSpPr>
        <p:spPr bwMode="auto">
          <a:xfrm>
            <a:off x="3234715" y="2717340"/>
            <a:ext cx="914400" cy="914400"/>
          </a:xfrm>
          <a:prstGeom prst="straightConnector1">
            <a:avLst/>
          </a:prstGeom>
          <a:noFill/>
          <a:ln w="9525" cap="flat" cmpd="sng" algn="ctr">
            <a:noFill/>
            <a:prstDash val="solid"/>
            <a:round/>
            <a:headEnd type="none" w="med" len="med"/>
            <a:tailEnd type="triangle"/>
          </a:ln>
          <a:effectLst/>
        </p:spPr>
      </p:cxnSp>
      <p:cxnSp>
        <p:nvCxnSpPr>
          <p:cNvPr id="42" name="Elbow Connector 41"/>
          <p:cNvCxnSpPr/>
          <p:nvPr/>
        </p:nvCxnSpPr>
        <p:spPr bwMode="auto">
          <a:xfrm>
            <a:off x="3229794" y="2821210"/>
            <a:ext cx="914400" cy="914400"/>
          </a:xfrm>
          <a:prstGeom prst="bentConnector3">
            <a:avLst/>
          </a:prstGeom>
          <a:noFill/>
          <a:ln w="9525" cap="flat" cmpd="sng" algn="ctr">
            <a:noFill/>
            <a:prstDash val="solid"/>
            <a:round/>
            <a:headEnd type="none" w="med" len="med"/>
            <a:tailEnd type="triangle"/>
          </a:ln>
          <a:effectLst/>
        </p:spPr>
      </p:cxnSp>
      <p:cxnSp>
        <p:nvCxnSpPr>
          <p:cNvPr id="48" name="Elbow Connector 47"/>
          <p:cNvCxnSpPr/>
          <p:nvPr/>
        </p:nvCxnSpPr>
        <p:spPr bwMode="auto">
          <a:xfrm>
            <a:off x="7884368" y="2322713"/>
            <a:ext cx="8682" cy="7737"/>
          </a:xfrm>
          <a:prstGeom prst="bentConnector3">
            <a:avLst/>
          </a:prstGeom>
          <a:noFill/>
          <a:ln w="9525" cap="flat" cmpd="sng" algn="ctr">
            <a:noFill/>
            <a:prstDash val="solid"/>
            <a:round/>
            <a:headEnd type="none" w="med" len="med"/>
            <a:tailEnd type="triangle"/>
          </a:ln>
          <a:effectLst/>
        </p:spPr>
      </p:cxnSp>
      <p:grpSp>
        <p:nvGrpSpPr>
          <p:cNvPr id="63" name="Group 62"/>
          <p:cNvGrpSpPr/>
          <p:nvPr/>
        </p:nvGrpSpPr>
        <p:grpSpPr>
          <a:xfrm>
            <a:off x="472465" y="2204864"/>
            <a:ext cx="8199065" cy="3817857"/>
            <a:chOff x="472465" y="2067376"/>
            <a:chExt cx="8199065" cy="3817857"/>
          </a:xfrm>
        </p:grpSpPr>
        <p:pic>
          <p:nvPicPr>
            <p:cNvPr id="10" name="Picture 9"/>
            <p:cNvPicPr>
              <a:picLocks noChangeAspect="1"/>
            </p:cNvPicPr>
            <p:nvPr/>
          </p:nvPicPr>
          <p:blipFill>
            <a:blip r:embed="rId2"/>
            <a:stretch>
              <a:fillRect/>
            </a:stretch>
          </p:blipFill>
          <p:spPr>
            <a:xfrm>
              <a:off x="1624593" y="3118423"/>
              <a:ext cx="5991785" cy="1736256"/>
            </a:xfrm>
            <a:prstGeom prst="rect">
              <a:avLst/>
            </a:prstGeom>
          </p:spPr>
        </p:pic>
        <p:pic>
          <p:nvPicPr>
            <p:cNvPr id="12" name="Picture 11"/>
            <p:cNvPicPr>
              <a:picLocks noChangeAspect="1"/>
            </p:cNvPicPr>
            <p:nvPr/>
          </p:nvPicPr>
          <p:blipFill>
            <a:blip r:embed="rId3"/>
            <a:stretch>
              <a:fillRect/>
            </a:stretch>
          </p:blipFill>
          <p:spPr>
            <a:xfrm>
              <a:off x="4432905" y="2067376"/>
              <a:ext cx="4238625" cy="304800"/>
            </a:xfrm>
            <a:prstGeom prst="rect">
              <a:avLst/>
            </a:prstGeom>
            <a:ln w="3175">
              <a:solidFill>
                <a:schemeClr val="tx1"/>
              </a:solidFill>
            </a:ln>
          </p:spPr>
        </p:pic>
        <p:pic>
          <p:nvPicPr>
            <p:cNvPr id="13" name="Picture 12"/>
            <p:cNvPicPr>
              <a:picLocks noChangeAspect="1"/>
            </p:cNvPicPr>
            <p:nvPr/>
          </p:nvPicPr>
          <p:blipFill>
            <a:blip r:embed="rId4"/>
            <a:stretch>
              <a:fillRect/>
            </a:stretch>
          </p:blipFill>
          <p:spPr>
            <a:xfrm>
              <a:off x="472465" y="2279815"/>
              <a:ext cx="2762250" cy="600075"/>
            </a:xfrm>
            <a:prstGeom prst="rect">
              <a:avLst/>
            </a:prstGeom>
            <a:ln w="3175">
              <a:solidFill>
                <a:schemeClr val="tx1"/>
              </a:solidFill>
            </a:ln>
          </p:spPr>
        </p:pic>
        <p:pic>
          <p:nvPicPr>
            <p:cNvPr id="14" name="Picture 13"/>
            <p:cNvPicPr>
              <a:picLocks noChangeAspect="1"/>
            </p:cNvPicPr>
            <p:nvPr/>
          </p:nvPicPr>
          <p:blipFill>
            <a:blip r:embed="rId5"/>
            <a:stretch>
              <a:fillRect/>
            </a:stretch>
          </p:blipFill>
          <p:spPr>
            <a:xfrm>
              <a:off x="493389" y="5542333"/>
              <a:ext cx="6991350" cy="342900"/>
            </a:xfrm>
            <a:prstGeom prst="rect">
              <a:avLst/>
            </a:prstGeom>
            <a:ln w="3175">
              <a:solidFill>
                <a:schemeClr val="tx1"/>
              </a:solidFill>
            </a:ln>
          </p:spPr>
        </p:pic>
        <p:cxnSp>
          <p:nvCxnSpPr>
            <p:cNvPr id="30" name="Straight Arrow Connector 29"/>
            <p:cNvCxnSpPr/>
            <p:nvPr/>
          </p:nvCxnSpPr>
          <p:spPr bwMode="auto">
            <a:xfrm>
              <a:off x="3233908" y="2562328"/>
              <a:ext cx="1830414" cy="518593"/>
            </a:xfrm>
            <a:prstGeom prst="bentConnector3">
              <a:avLst>
                <a:gd name="adj1" fmla="val 100650"/>
              </a:avLst>
            </a:prstGeom>
            <a:noFill/>
            <a:ln w="19050" cap="flat" cmpd="sng" algn="ctr">
              <a:solidFill>
                <a:srgbClr val="FF0000"/>
              </a:solidFill>
              <a:prstDash val="solid"/>
              <a:round/>
              <a:headEnd type="none" w="med" len="med"/>
              <a:tailEnd type="triangle"/>
            </a:ln>
            <a:effectLst/>
          </p:spPr>
        </p:cxnSp>
        <p:cxnSp>
          <p:nvCxnSpPr>
            <p:cNvPr id="50" name="Elbow Connector 49"/>
            <p:cNvCxnSpPr/>
            <p:nvPr/>
          </p:nvCxnSpPr>
          <p:spPr bwMode="auto">
            <a:xfrm rot="10800000" flipV="1">
              <a:off x="5127039" y="2399795"/>
              <a:ext cx="2834258" cy="1385278"/>
            </a:xfrm>
            <a:prstGeom prst="bentConnector3">
              <a:avLst>
                <a:gd name="adj1" fmla="val 38"/>
              </a:avLst>
            </a:prstGeom>
            <a:noFill/>
            <a:ln w="19050" cap="flat" cmpd="sng" algn="ctr">
              <a:solidFill>
                <a:srgbClr val="FF0000"/>
              </a:solidFill>
              <a:prstDash val="solid"/>
              <a:round/>
              <a:headEnd type="none" w="med" len="med"/>
              <a:tailEnd type="triangle"/>
            </a:ln>
            <a:effectLst/>
          </p:spPr>
        </p:cxnSp>
        <p:cxnSp>
          <p:nvCxnSpPr>
            <p:cNvPr id="57" name="Elbow Connector 56"/>
            <p:cNvCxnSpPr>
              <a:stCxn id="14" idx="0"/>
            </p:cNvCxnSpPr>
            <p:nvPr/>
          </p:nvCxnSpPr>
          <p:spPr bwMode="auto">
            <a:xfrm rot="5400000" flipH="1" flipV="1">
              <a:off x="3926807" y="4404818"/>
              <a:ext cx="1199772" cy="1075258"/>
            </a:xfrm>
            <a:prstGeom prst="bentConnector3">
              <a:avLst>
                <a:gd name="adj1" fmla="val 25124"/>
              </a:avLst>
            </a:prstGeom>
            <a:noFill/>
            <a:ln w="19050"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1518098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bwMode="auto">
          <a:xfrm>
            <a:off x="3347864" y="2708920"/>
            <a:ext cx="1656184" cy="360040"/>
          </a:xfrm>
          <a:prstGeom prst="straightConnector1">
            <a:avLst/>
          </a:prstGeom>
          <a:noFill/>
          <a:ln w="9525" cap="flat" cmpd="sng" algn="ctr">
            <a:noFill/>
            <a:prstDash val="solid"/>
            <a:round/>
            <a:headEnd type="none" w="med" len="med"/>
            <a:tailEnd type="triangle"/>
          </a:ln>
          <a:effectLst/>
        </p:spPr>
      </p:cxnSp>
      <p:cxnSp>
        <p:nvCxnSpPr>
          <p:cNvPr id="28" name="Straight Arrow Connector 27"/>
          <p:cNvCxnSpPr>
            <a:stCxn id="13" idx="3"/>
          </p:cNvCxnSpPr>
          <p:nvPr/>
        </p:nvCxnSpPr>
        <p:spPr bwMode="auto">
          <a:xfrm>
            <a:off x="3234715" y="2717340"/>
            <a:ext cx="914400" cy="914400"/>
          </a:xfrm>
          <a:prstGeom prst="straightConnector1">
            <a:avLst/>
          </a:prstGeom>
          <a:noFill/>
          <a:ln w="9525" cap="flat" cmpd="sng" algn="ctr">
            <a:noFill/>
            <a:prstDash val="solid"/>
            <a:round/>
            <a:headEnd type="none" w="med" len="med"/>
            <a:tailEnd type="triangle"/>
          </a:ln>
          <a:effectLst/>
        </p:spPr>
      </p:cxnSp>
      <p:cxnSp>
        <p:nvCxnSpPr>
          <p:cNvPr id="42" name="Elbow Connector 41"/>
          <p:cNvCxnSpPr/>
          <p:nvPr/>
        </p:nvCxnSpPr>
        <p:spPr bwMode="auto">
          <a:xfrm>
            <a:off x="3229794" y="2821210"/>
            <a:ext cx="914400" cy="914400"/>
          </a:xfrm>
          <a:prstGeom prst="bentConnector3">
            <a:avLst/>
          </a:prstGeom>
          <a:noFill/>
          <a:ln w="9525" cap="flat" cmpd="sng" algn="ctr">
            <a:noFill/>
            <a:prstDash val="solid"/>
            <a:round/>
            <a:headEnd type="none" w="med" len="med"/>
            <a:tailEnd type="triangle"/>
          </a:ln>
          <a:effectLst/>
        </p:spPr>
      </p:cxnSp>
      <p:cxnSp>
        <p:nvCxnSpPr>
          <p:cNvPr id="48" name="Elbow Connector 47"/>
          <p:cNvCxnSpPr/>
          <p:nvPr/>
        </p:nvCxnSpPr>
        <p:spPr bwMode="auto">
          <a:xfrm>
            <a:off x="7884368" y="2322713"/>
            <a:ext cx="8682" cy="7737"/>
          </a:xfrm>
          <a:prstGeom prst="bentConnector3">
            <a:avLst/>
          </a:prstGeom>
          <a:noFill/>
          <a:ln w="9525" cap="flat" cmpd="sng" algn="ctr">
            <a:noFill/>
            <a:prstDash val="solid"/>
            <a:round/>
            <a:headEnd type="none" w="med" len="med"/>
            <a:tailEnd type="triangle"/>
          </a:ln>
          <a:effectLst/>
        </p:spPr>
      </p:cxnSp>
      <p:pic>
        <p:nvPicPr>
          <p:cNvPr id="6" name="Picture 5"/>
          <p:cNvPicPr>
            <a:picLocks noChangeAspect="1"/>
          </p:cNvPicPr>
          <p:nvPr/>
        </p:nvPicPr>
        <p:blipFill>
          <a:blip r:embed="rId2"/>
          <a:stretch>
            <a:fillRect/>
          </a:stretch>
        </p:blipFill>
        <p:spPr>
          <a:xfrm>
            <a:off x="3797725" y="2322713"/>
            <a:ext cx="4785223" cy="3982686"/>
          </a:xfrm>
          <a:prstGeom prst="rect">
            <a:avLst/>
          </a:prstGeom>
        </p:spPr>
      </p:pic>
      <p:pic>
        <p:nvPicPr>
          <p:cNvPr id="7" name="Picture 6"/>
          <p:cNvPicPr>
            <a:picLocks noChangeAspect="1"/>
          </p:cNvPicPr>
          <p:nvPr/>
        </p:nvPicPr>
        <p:blipFill>
          <a:blip r:embed="rId3"/>
          <a:stretch>
            <a:fillRect/>
          </a:stretch>
        </p:blipFill>
        <p:spPr>
          <a:xfrm>
            <a:off x="656260" y="1260441"/>
            <a:ext cx="2857500" cy="1228725"/>
          </a:xfrm>
          <a:prstGeom prst="rect">
            <a:avLst/>
          </a:prstGeom>
        </p:spPr>
      </p:pic>
      <p:sp>
        <p:nvSpPr>
          <p:cNvPr id="8" name="TextBox 7"/>
          <p:cNvSpPr txBox="1"/>
          <p:nvPr/>
        </p:nvSpPr>
        <p:spPr>
          <a:xfrm>
            <a:off x="571279" y="3455167"/>
            <a:ext cx="3001516" cy="1323439"/>
          </a:xfrm>
          <a:prstGeom prst="rect">
            <a:avLst/>
          </a:prstGeom>
          <a:noFill/>
        </p:spPr>
        <p:txBody>
          <a:bodyPr wrap="square" rtlCol="0">
            <a:spAutoFit/>
          </a:bodyPr>
          <a:lstStyle/>
          <a:p>
            <a:r>
              <a:rPr lang="lv-LV" sz="2000" dirty="0">
                <a:solidFill>
                  <a:srgbClr val="0F5494"/>
                </a:solidFill>
                <a:latin typeface="+mj-lt"/>
                <a:ea typeface="+mj-ea"/>
                <a:cs typeface="+mj-cs"/>
              </a:rPr>
              <a:t>Rīks ārštata tulkojumu kvalitātes novērtēšanai </a:t>
            </a:r>
            <a:r>
              <a:rPr lang="en-GB" sz="2000" dirty="0">
                <a:solidFill>
                  <a:srgbClr val="0F5494"/>
                </a:solidFill>
                <a:latin typeface="+mj-lt"/>
                <a:ea typeface="+mj-ea"/>
                <a:cs typeface="+mj-cs"/>
              </a:rPr>
              <a:t>(</a:t>
            </a:r>
            <a:r>
              <a:rPr lang="en-GB" sz="2000" i="1" dirty="0">
                <a:solidFill>
                  <a:srgbClr val="0F5494"/>
                </a:solidFill>
                <a:latin typeface="+mj-lt"/>
                <a:ea typeface="+mj-ea"/>
                <a:cs typeface="+mj-cs"/>
              </a:rPr>
              <a:t>QAT</a:t>
            </a:r>
            <a:r>
              <a:rPr lang="en-GB" sz="2000" dirty="0">
                <a:solidFill>
                  <a:srgbClr val="0F5494"/>
                </a:solidFill>
                <a:latin typeface="+mj-lt"/>
                <a:ea typeface="+mj-ea"/>
                <a:cs typeface="+mj-cs"/>
              </a:rPr>
              <a:t>)</a:t>
            </a:r>
            <a:endParaRPr lang="en-GB" sz="2000" dirty="0">
              <a:solidFill>
                <a:srgbClr val="0F5494"/>
              </a:solidFill>
              <a:latin typeface="+mj-lt"/>
              <a:ea typeface="+mj-ea"/>
              <a:cs typeface="+mj-cs"/>
            </a:endParaRPr>
          </a:p>
        </p:txBody>
      </p:sp>
      <p:cxnSp>
        <p:nvCxnSpPr>
          <p:cNvPr id="11" name="Elbow Connector 10"/>
          <p:cNvCxnSpPr/>
          <p:nvPr/>
        </p:nvCxnSpPr>
        <p:spPr bwMode="auto">
          <a:xfrm>
            <a:off x="2072037" y="1778214"/>
            <a:ext cx="1609628" cy="1245748"/>
          </a:xfrm>
          <a:prstGeom prst="bentConnector3">
            <a:avLst>
              <a:gd name="adj1" fmla="val 10353"/>
            </a:avLst>
          </a:prstGeom>
          <a:noFill/>
          <a:ln w="28575" cap="flat" cmpd="sng" algn="ctr">
            <a:solidFill>
              <a:srgbClr val="FF0000"/>
            </a:solidFill>
            <a:prstDash val="solid"/>
            <a:round/>
            <a:headEnd type="none" w="med" len="med"/>
            <a:tailEnd type="triangle"/>
          </a:ln>
          <a:effectLst/>
        </p:spPr>
      </p:cxnSp>
      <p:sp>
        <p:nvSpPr>
          <p:cNvPr id="18" name="Rectangle 17"/>
          <p:cNvSpPr/>
          <p:nvPr/>
        </p:nvSpPr>
        <p:spPr>
          <a:xfrm>
            <a:off x="1043608" y="1556792"/>
            <a:ext cx="2088232" cy="932374"/>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Tree>
    <p:extLst>
      <p:ext uri="{BB962C8B-B14F-4D97-AF65-F5344CB8AC3E}">
        <p14:creationId xmlns:p14="http://schemas.microsoft.com/office/powerpoint/2010/main" val="340624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117948"/>
            <a:ext cx="8640959" cy="726876"/>
          </a:xfrm>
        </p:spPr>
        <p:txBody>
          <a:bodyPr/>
          <a:lstStyle/>
          <a:p>
            <a:pPr algn="ctr"/>
            <a:r>
              <a:rPr lang="lv-LV" sz="1800" dirty="0" smtClean="0"/>
              <a:t>Semantiskā līdzība</a:t>
            </a:r>
            <a:endParaRPr lang="lv-LV" sz="2400" dirty="0"/>
          </a:p>
        </p:txBody>
      </p:sp>
      <p:cxnSp>
        <p:nvCxnSpPr>
          <p:cNvPr id="19" name="Straight Arrow Connector 18"/>
          <p:cNvCxnSpPr/>
          <p:nvPr/>
        </p:nvCxnSpPr>
        <p:spPr bwMode="auto">
          <a:xfrm>
            <a:off x="3347864" y="2708920"/>
            <a:ext cx="1656184" cy="360040"/>
          </a:xfrm>
          <a:prstGeom prst="straightConnector1">
            <a:avLst/>
          </a:prstGeom>
          <a:noFill/>
          <a:ln w="9525" cap="flat" cmpd="sng" algn="ctr">
            <a:noFill/>
            <a:prstDash val="solid"/>
            <a:round/>
            <a:headEnd type="none" w="med" len="med"/>
            <a:tailEnd type="triangle"/>
          </a:ln>
          <a:effectLst/>
        </p:spPr>
      </p:cxnSp>
      <p:cxnSp>
        <p:nvCxnSpPr>
          <p:cNvPr id="28" name="Straight Arrow Connector 27"/>
          <p:cNvCxnSpPr>
            <a:stCxn id="13" idx="3"/>
          </p:cNvCxnSpPr>
          <p:nvPr/>
        </p:nvCxnSpPr>
        <p:spPr bwMode="auto">
          <a:xfrm>
            <a:off x="3234715" y="2717340"/>
            <a:ext cx="914400" cy="914400"/>
          </a:xfrm>
          <a:prstGeom prst="straightConnector1">
            <a:avLst/>
          </a:prstGeom>
          <a:noFill/>
          <a:ln w="9525" cap="flat" cmpd="sng" algn="ctr">
            <a:noFill/>
            <a:prstDash val="solid"/>
            <a:round/>
            <a:headEnd type="none" w="med" len="med"/>
            <a:tailEnd type="triangle"/>
          </a:ln>
          <a:effectLst/>
        </p:spPr>
      </p:cxnSp>
      <p:cxnSp>
        <p:nvCxnSpPr>
          <p:cNvPr id="42" name="Elbow Connector 41"/>
          <p:cNvCxnSpPr/>
          <p:nvPr/>
        </p:nvCxnSpPr>
        <p:spPr bwMode="auto">
          <a:xfrm>
            <a:off x="3229794" y="2821210"/>
            <a:ext cx="914400" cy="914400"/>
          </a:xfrm>
          <a:prstGeom prst="bentConnector3">
            <a:avLst/>
          </a:prstGeom>
          <a:noFill/>
          <a:ln w="9525" cap="flat" cmpd="sng" algn="ctr">
            <a:noFill/>
            <a:prstDash val="solid"/>
            <a:round/>
            <a:headEnd type="none" w="med" len="med"/>
            <a:tailEnd type="triangle"/>
          </a:ln>
          <a:effectLst/>
        </p:spPr>
      </p:cxnSp>
      <p:cxnSp>
        <p:nvCxnSpPr>
          <p:cNvPr id="48" name="Elbow Connector 47"/>
          <p:cNvCxnSpPr/>
          <p:nvPr/>
        </p:nvCxnSpPr>
        <p:spPr bwMode="auto">
          <a:xfrm>
            <a:off x="7884368" y="2322713"/>
            <a:ext cx="8682" cy="7737"/>
          </a:xfrm>
          <a:prstGeom prst="bentConnector3">
            <a:avLst/>
          </a:prstGeom>
          <a:noFill/>
          <a:ln w="9525" cap="flat" cmpd="sng" algn="ctr">
            <a:noFill/>
            <a:prstDash val="solid"/>
            <a:round/>
            <a:headEnd type="none" w="med" len="med"/>
            <a:tailEnd type="triangle"/>
          </a:ln>
          <a:effectLst/>
        </p:spPr>
      </p:cxnSp>
      <p:pic>
        <p:nvPicPr>
          <p:cNvPr id="4" name="Picture 3"/>
          <p:cNvPicPr>
            <a:picLocks noChangeAspect="1"/>
          </p:cNvPicPr>
          <p:nvPr/>
        </p:nvPicPr>
        <p:blipFill>
          <a:blip r:embed="rId2"/>
          <a:stretch>
            <a:fillRect/>
          </a:stretch>
        </p:blipFill>
        <p:spPr>
          <a:xfrm>
            <a:off x="1083186" y="1784499"/>
            <a:ext cx="6977624" cy="4533753"/>
          </a:xfrm>
          <a:prstGeom prst="rect">
            <a:avLst/>
          </a:prstGeom>
        </p:spPr>
      </p:pic>
    </p:spTree>
    <p:extLst>
      <p:ext uri="{BB962C8B-B14F-4D97-AF65-F5344CB8AC3E}">
        <p14:creationId xmlns:p14="http://schemas.microsoft.com/office/powerpoint/2010/main" val="643945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124744"/>
            <a:ext cx="8640959" cy="949428"/>
          </a:xfrm>
        </p:spPr>
        <p:txBody>
          <a:bodyPr/>
          <a:lstStyle/>
          <a:p>
            <a:pPr algn="ctr"/>
            <a:r>
              <a:rPr lang="lv-LV" sz="2000" dirty="0" smtClean="0"/>
              <a:t>EK </a:t>
            </a:r>
            <a:r>
              <a:rPr lang="lv-LV" sz="2000" dirty="0" smtClean="0"/>
              <a:t>mašīntulkotājs</a:t>
            </a:r>
            <a:r>
              <a:rPr lang="lv-LV" sz="2000" i="1" dirty="0" smtClean="0"/>
              <a:t> eTranslation</a:t>
            </a:r>
            <a:endParaRPr lang="lv-LV" sz="2800" dirty="0"/>
          </a:p>
        </p:txBody>
      </p:sp>
      <p:sp>
        <p:nvSpPr>
          <p:cNvPr id="3" name="Content Placeholder 2"/>
          <p:cNvSpPr>
            <a:spLocks noGrp="1"/>
          </p:cNvSpPr>
          <p:nvPr>
            <p:ph idx="1"/>
          </p:nvPr>
        </p:nvSpPr>
        <p:spPr>
          <a:xfrm>
            <a:off x="457199" y="1700808"/>
            <a:ext cx="8229600" cy="4642421"/>
          </a:xfrm>
        </p:spPr>
        <p:txBody>
          <a:bodyPr/>
          <a:lstStyle/>
          <a:p>
            <a:pPr marL="0" indent="0">
              <a:buNone/>
            </a:pPr>
            <a:endParaRPr lang="lv-LV" sz="1800" dirty="0" smtClean="0"/>
          </a:p>
          <a:p>
            <a:r>
              <a:rPr lang="lv-LV" sz="1800" dirty="0" smtClean="0"/>
              <a:t>Nodrošina tulkojumu visās ES oficiālajās valodās + arābu, ķīniešu, islandiešu, norvēģu, japāņu, turku, ukraiņu un krievu valodā</a:t>
            </a:r>
          </a:p>
          <a:p>
            <a:endParaRPr lang="lv-LV" sz="1800" dirty="0" smtClean="0"/>
          </a:p>
          <a:p>
            <a:r>
              <a:rPr lang="lv-LV" sz="1800" dirty="0" smtClean="0"/>
              <a:t>Formāti: </a:t>
            </a:r>
            <a:r>
              <a:rPr lang="en-GB" sz="1800" dirty="0"/>
              <a:t>txt, .doc, .docx, .odt,.ott, .rtf, .xls, .xlsx, .ods, .ots, .ppt, .pptx, .odp, .otp, .odg, .otg, .htm, .html, .xhtml, .h, .xml, .xlf, .xliff, .sdlxliff, .rdf, .tmx </a:t>
            </a:r>
            <a:r>
              <a:rPr lang="lv-LV" sz="1800" dirty="0"/>
              <a:t>un</a:t>
            </a:r>
            <a:r>
              <a:rPr lang="en-GB" sz="1800" dirty="0"/>
              <a:t> </a:t>
            </a:r>
            <a:r>
              <a:rPr lang="en-GB" sz="1800" dirty="0" smtClean="0"/>
              <a:t>pdf</a:t>
            </a:r>
            <a:endParaRPr lang="lv-LV" sz="1800" dirty="0" smtClean="0"/>
          </a:p>
          <a:p>
            <a:endParaRPr lang="lv-LV" sz="1800" dirty="0" smtClean="0"/>
          </a:p>
          <a:p>
            <a:r>
              <a:rPr lang="lv-LV" sz="1800" dirty="0" smtClean="0"/>
              <a:t>Var tulko vairākus tekstus vienlaikus vairākās valodās</a:t>
            </a:r>
          </a:p>
          <a:p>
            <a:endParaRPr lang="lv-LV" sz="1800" dirty="0" smtClean="0"/>
          </a:p>
          <a:p>
            <a:r>
              <a:rPr lang="lv-LV" sz="1800" dirty="0" smtClean="0"/>
              <a:t>Apstrādes laiks: 30 sekundes - 10 minūtes</a:t>
            </a:r>
          </a:p>
          <a:p>
            <a:endParaRPr lang="lv-LV" sz="1800" dirty="0" smtClean="0"/>
          </a:p>
          <a:p>
            <a:r>
              <a:rPr lang="lv-LV" sz="1800" dirty="0" smtClean="0"/>
              <a:t>Gatavo tulkojumu var lejupielādēt no </a:t>
            </a:r>
            <a:r>
              <a:rPr lang="lv-LV" sz="1800" i="1" dirty="0" smtClean="0"/>
              <a:t>eTranslation</a:t>
            </a:r>
            <a:r>
              <a:rPr lang="lv-LV" sz="1800" dirty="0" smtClean="0"/>
              <a:t> vietnes vai saņemt pa e-pastu</a:t>
            </a:r>
          </a:p>
          <a:p>
            <a:endParaRPr lang="en-GB" sz="1800" dirty="0"/>
          </a:p>
        </p:txBody>
      </p:sp>
    </p:spTree>
    <p:extLst>
      <p:ext uri="{BB962C8B-B14F-4D97-AF65-F5344CB8AC3E}">
        <p14:creationId xmlns:p14="http://schemas.microsoft.com/office/powerpoint/2010/main" val="2483973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080111"/>
            <a:ext cx="8640959" cy="949428"/>
          </a:xfrm>
        </p:spPr>
        <p:txBody>
          <a:bodyPr/>
          <a:lstStyle/>
          <a:p>
            <a:pPr algn="ctr"/>
            <a:r>
              <a:rPr lang="lv-LV" sz="2000" i="1" dirty="0"/>
              <a:t>eTranslation</a:t>
            </a:r>
            <a:r>
              <a:rPr lang="lv-LV" sz="2000" dirty="0"/>
              <a:t> </a:t>
            </a:r>
            <a:r>
              <a:rPr lang="lv-LV" sz="2000" dirty="0" smtClean="0"/>
              <a:t>EK Tulkošanas ģenerāldirektorātā (1)</a:t>
            </a:r>
            <a:endParaRPr lang="lv-LV" sz="2800" dirty="0"/>
          </a:p>
        </p:txBody>
      </p:sp>
      <p:sp>
        <p:nvSpPr>
          <p:cNvPr id="3" name="Content Placeholder 2"/>
          <p:cNvSpPr>
            <a:spLocks noGrp="1"/>
          </p:cNvSpPr>
          <p:nvPr>
            <p:ph idx="1"/>
          </p:nvPr>
        </p:nvSpPr>
        <p:spPr>
          <a:xfrm>
            <a:off x="457199" y="2061369"/>
            <a:ext cx="8229600" cy="4281860"/>
          </a:xfrm>
        </p:spPr>
        <p:txBody>
          <a:bodyPr/>
          <a:lstStyle/>
          <a:p>
            <a:pPr marL="0" indent="0">
              <a:buNone/>
            </a:pPr>
            <a:endParaRPr lang="lv-LV" sz="1800" dirty="0" smtClean="0"/>
          </a:p>
          <a:p>
            <a:pPr marL="0" indent="0">
              <a:buNone/>
            </a:pPr>
            <a:r>
              <a:rPr lang="lv-LV" sz="1800" dirty="0" smtClean="0"/>
              <a:t>Katram tulkojamajam dokumentam automātiski tiek sagatavots *.</a:t>
            </a:r>
            <a:r>
              <a:rPr lang="lv-LV" sz="1800" dirty="0" smtClean="0"/>
              <a:t>tmx</a:t>
            </a:r>
            <a:r>
              <a:rPr lang="lv-LV" sz="1800" dirty="0" smtClean="0"/>
              <a:t> fails, kas satur ar </a:t>
            </a:r>
            <a:r>
              <a:rPr lang="lv-LV" sz="1800" i="1" dirty="0" smtClean="0"/>
              <a:t>eTranslation</a:t>
            </a:r>
            <a:r>
              <a:rPr lang="lv-LV" sz="1800" dirty="0" smtClean="0"/>
              <a:t> iztulkotus segmentus.</a:t>
            </a:r>
          </a:p>
          <a:p>
            <a:pPr marL="0" indent="0">
              <a:buNone/>
            </a:pPr>
            <a:endParaRPr lang="lv-LV" sz="1800" dirty="0"/>
          </a:p>
          <a:p>
            <a:pPr marL="0" indent="0">
              <a:buNone/>
            </a:pPr>
            <a:endParaRPr lang="lv-LV" sz="1800" dirty="0"/>
          </a:p>
          <a:p>
            <a:pPr marL="0" indent="0">
              <a:buNone/>
            </a:pPr>
            <a:r>
              <a:rPr lang="lv-LV" sz="1800" dirty="0" smtClean="0"/>
              <a:t>EK tulkotāji ikdienā lieto </a:t>
            </a:r>
            <a:r>
              <a:rPr lang="lv-LV" sz="1800" i="1" dirty="0" smtClean="0"/>
              <a:t>eTranslation</a:t>
            </a:r>
            <a:r>
              <a:rPr lang="lv-LV" sz="1800" dirty="0" smtClean="0"/>
              <a:t> trīs veidos:</a:t>
            </a:r>
          </a:p>
          <a:p>
            <a:pPr marL="0" indent="0">
              <a:buNone/>
            </a:pPr>
            <a:endParaRPr lang="lv-LV" sz="1800" dirty="0" smtClean="0"/>
          </a:p>
          <a:p>
            <a:r>
              <a:rPr lang="lv-LV" sz="1800" dirty="0"/>
              <a:t>l</a:t>
            </a:r>
            <a:r>
              <a:rPr lang="lv-LV" sz="1800" dirty="0" smtClean="0"/>
              <a:t>ai </a:t>
            </a:r>
            <a:r>
              <a:rPr lang="lv-LV" sz="1800" dirty="0" smtClean="0"/>
              <a:t>priekštulkotu</a:t>
            </a:r>
            <a:r>
              <a:rPr lang="lv-LV" sz="1800" dirty="0" smtClean="0"/>
              <a:t> visu tekstu un pēcāk to rediģētu;</a:t>
            </a:r>
          </a:p>
          <a:p>
            <a:r>
              <a:rPr lang="lv-LV" sz="1800" dirty="0"/>
              <a:t>i</a:t>
            </a:r>
            <a:r>
              <a:rPr lang="lv-LV" sz="1800" dirty="0" smtClean="0"/>
              <a:t>zmantojot tulkojumu priekšlikumus segmentu pa segmentam;</a:t>
            </a:r>
          </a:p>
          <a:p>
            <a:r>
              <a:rPr lang="lv-LV" sz="1800" dirty="0"/>
              <a:t>k</a:t>
            </a:r>
            <a:r>
              <a:rPr lang="lv-LV" sz="1800" dirty="0" smtClean="0"/>
              <a:t>ā automātiskos ierosinājumus (</a:t>
            </a:r>
            <a:r>
              <a:rPr lang="lv-LV" sz="1800" i="1" dirty="0" smtClean="0"/>
              <a:t>AutoSuggest</a:t>
            </a:r>
            <a:r>
              <a:rPr lang="lv-LV" sz="1800" dirty="0" smtClean="0"/>
              <a:t>).</a:t>
            </a:r>
          </a:p>
          <a:p>
            <a:endParaRPr lang="en-GB" sz="1800" dirty="0"/>
          </a:p>
        </p:txBody>
      </p:sp>
    </p:spTree>
    <p:extLst>
      <p:ext uri="{BB962C8B-B14F-4D97-AF65-F5344CB8AC3E}">
        <p14:creationId xmlns:p14="http://schemas.microsoft.com/office/powerpoint/2010/main" val="3354837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080111"/>
            <a:ext cx="8640959" cy="949428"/>
          </a:xfrm>
        </p:spPr>
        <p:txBody>
          <a:bodyPr/>
          <a:lstStyle/>
          <a:p>
            <a:pPr algn="ctr"/>
            <a:r>
              <a:rPr lang="lv-LV" sz="2000" i="1" dirty="0"/>
              <a:t>eTranslation</a:t>
            </a:r>
            <a:r>
              <a:rPr lang="lv-LV" sz="2000" dirty="0"/>
              <a:t> </a:t>
            </a:r>
            <a:r>
              <a:rPr lang="lv-LV" sz="2000" dirty="0" smtClean="0"/>
              <a:t>EK Tulkošanas ģenerāldirektorātā (2)</a:t>
            </a:r>
            <a:endParaRPr lang="lv-LV" sz="2800" dirty="0"/>
          </a:p>
        </p:txBody>
      </p:sp>
      <p:pic>
        <p:nvPicPr>
          <p:cNvPr id="8" name="Content Placeholder 7"/>
          <p:cNvPicPr>
            <a:picLocks noGrp="1" noChangeAspect="1"/>
          </p:cNvPicPr>
          <p:nvPr>
            <p:ph idx="1"/>
          </p:nvPr>
        </p:nvPicPr>
        <p:blipFill>
          <a:blip r:embed="rId2"/>
          <a:stretch>
            <a:fillRect/>
          </a:stretch>
        </p:blipFill>
        <p:spPr>
          <a:xfrm>
            <a:off x="457200" y="2478582"/>
            <a:ext cx="8075613" cy="3270848"/>
          </a:xfrm>
          <a:prstGeom prst="rect">
            <a:avLst/>
          </a:prstGeom>
        </p:spPr>
      </p:pic>
      <p:sp>
        <p:nvSpPr>
          <p:cNvPr id="9" name="Rectangle 8"/>
          <p:cNvSpPr/>
          <p:nvPr/>
        </p:nvSpPr>
        <p:spPr>
          <a:xfrm>
            <a:off x="4355976" y="2348880"/>
            <a:ext cx="720080" cy="368438"/>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2" name="Rectangle 11"/>
          <p:cNvSpPr/>
          <p:nvPr/>
        </p:nvSpPr>
        <p:spPr>
          <a:xfrm>
            <a:off x="5652120" y="4293096"/>
            <a:ext cx="2376264" cy="864096"/>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Tree>
    <p:extLst>
      <p:ext uri="{BB962C8B-B14F-4D97-AF65-F5344CB8AC3E}">
        <p14:creationId xmlns:p14="http://schemas.microsoft.com/office/powerpoint/2010/main" val="1086389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4176985"/>
          </a:xfrm>
        </p:spPr>
        <p:txBody>
          <a:bodyPr/>
          <a:lstStyle/>
          <a:p>
            <a:pPr marL="0" indent="0"/>
            <a:r>
              <a:rPr lang="lv-LV" dirty="0" smtClean="0"/>
              <a:t>1.	EK tulkotāju ikdienā lietotās 	tehnoloģijas un rīki</a:t>
            </a:r>
            <a:br>
              <a:rPr lang="lv-LV" dirty="0" smtClean="0"/>
            </a:br>
            <a:r>
              <a:rPr lang="lv-LV" dirty="0"/>
              <a:t/>
            </a:r>
            <a:br>
              <a:rPr lang="lv-LV" dirty="0"/>
            </a:br>
            <a:r>
              <a:rPr lang="lv-LV" dirty="0" smtClean="0"/>
              <a:t>2.	</a:t>
            </a:r>
            <a:r>
              <a:rPr lang="lv-LV" i="1" dirty="0" smtClean="0"/>
              <a:t>eTranslation</a:t>
            </a:r>
            <a:r>
              <a:rPr lang="lv-LV" dirty="0" smtClean="0"/>
              <a:t> </a:t>
            </a:r>
            <a:r>
              <a:rPr lang="lv-LV" dirty="0" smtClean="0"/>
              <a:t>plašāka </a:t>
            </a:r>
            <a:r>
              <a:rPr lang="lv-LV" dirty="0" smtClean="0"/>
              <a:t>	pielietojuma </a:t>
            </a:r>
            <a:r>
              <a:rPr lang="lv-LV" dirty="0"/>
              <a:t>potenciāls</a:t>
            </a:r>
            <a:endParaRPr lang="en-GB" dirty="0"/>
          </a:p>
        </p:txBody>
      </p:sp>
    </p:spTree>
    <p:extLst>
      <p:ext uri="{BB962C8B-B14F-4D97-AF65-F5344CB8AC3E}">
        <p14:creationId xmlns:p14="http://schemas.microsoft.com/office/powerpoint/2010/main" val="3237234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080111"/>
            <a:ext cx="8640959" cy="949428"/>
          </a:xfrm>
        </p:spPr>
        <p:txBody>
          <a:bodyPr/>
          <a:lstStyle/>
          <a:p>
            <a:pPr algn="ctr"/>
            <a:r>
              <a:rPr lang="lv-LV" sz="2000" i="1" dirty="0"/>
              <a:t>eTranslation</a:t>
            </a:r>
            <a:r>
              <a:rPr lang="lv-LV" sz="2000" dirty="0"/>
              <a:t> plašāka pielietojuma potenciāls</a:t>
            </a:r>
            <a:endParaRPr lang="lv-LV" sz="2800" dirty="0"/>
          </a:p>
        </p:txBody>
      </p:sp>
      <p:sp>
        <p:nvSpPr>
          <p:cNvPr id="3" name="Content Placeholder 2"/>
          <p:cNvSpPr>
            <a:spLocks noGrp="1"/>
          </p:cNvSpPr>
          <p:nvPr>
            <p:ph idx="1"/>
          </p:nvPr>
        </p:nvSpPr>
        <p:spPr>
          <a:xfrm>
            <a:off x="457200" y="2132856"/>
            <a:ext cx="8003232" cy="4065836"/>
          </a:xfrm>
        </p:spPr>
        <p:txBody>
          <a:bodyPr/>
          <a:lstStyle/>
          <a:p>
            <a:pPr marL="0" indent="0">
              <a:buNone/>
            </a:pPr>
            <a:r>
              <a:rPr lang="lv-LV" sz="1800" i="1" dirty="0" smtClean="0"/>
              <a:t>eTranslation</a:t>
            </a:r>
            <a:r>
              <a:rPr lang="lv-LV" sz="1800" dirty="0" smtClean="0"/>
              <a:t> ir pieejams:</a:t>
            </a:r>
          </a:p>
          <a:p>
            <a:r>
              <a:rPr lang="lv-LV" sz="1800" dirty="0" smtClean="0"/>
              <a:t>publiskās pārvaldes iestādēm;</a:t>
            </a:r>
          </a:p>
          <a:p>
            <a:r>
              <a:rPr lang="lv-LV" sz="1800" dirty="0"/>
              <a:t>v</a:t>
            </a:r>
            <a:r>
              <a:rPr lang="lv-LV" sz="1800" dirty="0" smtClean="0"/>
              <a:t>ietējām un reģionālajām pašvaldībām;</a:t>
            </a:r>
          </a:p>
          <a:p>
            <a:r>
              <a:rPr lang="lv-LV" sz="1800" dirty="0" smtClean="0"/>
              <a:t>mazajiem un vidējiem uzņēmumiem;</a:t>
            </a:r>
          </a:p>
          <a:p>
            <a:r>
              <a:rPr lang="lv-LV" sz="1800" dirty="0"/>
              <a:t>n</a:t>
            </a:r>
            <a:r>
              <a:rPr lang="lv-LV" sz="1800" dirty="0" smtClean="0"/>
              <a:t>evalstiskām organizācijām;</a:t>
            </a:r>
          </a:p>
          <a:p>
            <a:r>
              <a:rPr lang="lv-LV" sz="1800" dirty="0"/>
              <a:t>a</a:t>
            </a:r>
            <a:r>
              <a:rPr lang="lv-LV" sz="1800" dirty="0" smtClean="0"/>
              <a:t>ugstākās izglītības iestādēm;</a:t>
            </a:r>
          </a:p>
          <a:p>
            <a:r>
              <a:rPr lang="lv-LV" sz="1800" dirty="0"/>
              <a:t>p</a:t>
            </a:r>
            <a:r>
              <a:rPr lang="lv-LV" sz="1800" dirty="0" smtClean="0"/>
              <a:t>rogrammas "Digitālā Eiropa" dalībniekiem;</a:t>
            </a:r>
          </a:p>
          <a:p>
            <a:r>
              <a:rPr lang="lv-LV" sz="1800" dirty="0" smtClean="0"/>
              <a:t>ES ārštata tulkotājiem.</a:t>
            </a:r>
          </a:p>
          <a:p>
            <a:endParaRPr lang="lv-LV" sz="1800" dirty="0"/>
          </a:p>
          <a:p>
            <a:pPr marL="0" indent="0" algn="ctr">
              <a:buNone/>
            </a:pPr>
            <a:r>
              <a:rPr lang="fr-FR" sz="1800" dirty="0" smtClean="0">
                <a:hlinkClick r:id="rId2"/>
              </a:rPr>
              <a:t>https://language-tools.ec.europa.eu/</a:t>
            </a:r>
            <a:endParaRPr lang="lv-LV" sz="1800" dirty="0" smtClean="0"/>
          </a:p>
          <a:p>
            <a:endParaRPr lang="lv-LV" sz="1800" dirty="0" smtClean="0"/>
          </a:p>
          <a:p>
            <a:endParaRPr lang="lv-LV" sz="1800" dirty="0" smtClean="0"/>
          </a:p>
          <a:p>
            <a:endParaRPr lang="lv-LV" sz="1800" dirty="0" smtClean="0"/>
          </a:p>
          <a:p>
            <a:endParaRPr lang="en-GB" sz="1800" dirty="0"/>
          </a:p>
        </p:txBody>
      </p:sp>
    </p:spTree>
    <p:extLst>
      <p:ext uri="{BB962C8B-B14F-4D97-AF65-F5344CB8AC3E}">
        <p14:creationId xmlns:p14="http://schemas.microsoft.com/office/powerpoint/2010/main" val="3083315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117948"/>
            <a:ext cx="8640959" cy="949428"/>
          </a:xfrm>
        </p:spPr>
        <p:txBody>
          <a:bodyPr/>
          <a:lstStyle/>
          <a:p>
            <a:pPr algn="ctr"/>
            <a:endParaRPr lang="lv-LV" sz="2800" dirty="0"/>
          </a:p>
        </p:txBody>
      </p:sp>
      <p:cxnSp>
        <p:nvCxnSpPr>
          <p:cNvPr id="19" name="Straight Arrow Connector 18"/>
          <p:cNvCxnSpPr/>
          <p:nvPr/>
        </p:nvCxnSpPr>
        <p:spPr bwMode="auto">
          <a:xfrm>
            <a:off x="3347864" y="2708920"/>
            <a:ext cx="1656184" cy="360040"/>
          </a:xfrm>
          <a:prstGeom prst="straightConnector1">
            <a:avLst/>
          </a:prstGeom>
          <a:noFill/>
          <a:ln w="9525" cap="flat" cmpd="sng" algn="ctr">
            <a:noFill/>
            <a:prstDash val="solid"/>
            <a:round/>
            <a:headEnd type="none" w="med" len="med"/>
            <a:tailEnd type="triangle"/>
          </a:ln>
          <a:effectLst/>
        </p:spPr>
      </p:cxnSp>
      <p:cxnSp>
        <p:nvCxnSpPr>
          <p:cNvPr id="28" name="Straight Arrow Connector 27"/>
          <p:cNvCxnSpPr>
            <a:stCxn id="13" idx="3"/>
          </p:cNvCxnSpPr>
          <p:nvPr/>
        </p:nvCxnSpPr>
        <p:spPr bwMode="auto">
          <a:xfrm>
            <a:off x="3234715" y="2717340"/>
            <a:ext cx="914400" cy="914400"/>
          </a:xfrm>
          <a:prstGeom prst="straightConnector1">
            <a:avLst/>
          </a:prstGeom>
          <a:noFill/>
          <a:ln w="9525" cap="flat" cmpd="sng" algn="ctr">
            <a:noFill/>
            <a:prstDash val="solid"/>
            <a:round/>
            <a:headEnd type="none" w="med" len="med"/>
            <a:tailEnd type="triangle"/>
          </a:ln>
          <a:effectLst/>
        </p:spPr>
      </p:cxnSp>
      <p:cxnSp>
        <p:nvCxnSpPr>
          <p:cNvPr id="42" name="Elbow Connector 41"/>
          <p:cNvCxnSpPr/>
          <p:nvPr/>
        </p:nvCxnSpPr>
        <p:spPr bwMode="auto">
          <a:xfrm>
            <a:off x="3229794" y="2821210"/>
            <a:ext cx="914400" cy="914400"/>
          </a:xfrm>
          <a:prstGeom prst="bentConnector3">
            <a:avLst/>
          </a:prstGeom>
          <a:noFill/>
          <a:ln w="9525" cap="flat" cmpd="sng" algn="ctr">
            <a:noFill/>
            <a:prstDash val="solid"/>
            <a:round/>
            <a:headEnd type="none" w="med" len="med"/>
            <a:tailEnd type="triangle"/>
          </a:ln>
          <a:effectLst/>
        </p:spPr>
      </p:cxnSp>
      <p:cxnSp>
        <p:nvCxnSpPr>
          <p:cNvPr id="48" name="Elbow Connector 47"/>
          <p:cNvCxnSpPr/>
          <p:nvPr/>
        </p:nvCxnSpPr>
        <p:spPr bwMode="auto">
          <a:xfrm>
            <a:off x="7884368" y="2322713"/>
            <a:ext cx="8682" cy="7737"/>
          </a:xfrm>
          <a:prstGeom prst="bentConnector3">
            <a:avLst/>
          </a:prstGeom>
          <a:noFill/>
          <a:ln w="9525" cap="flat" cmpd="sng" algn="ctr">
            <a:noFill/>
            <a:prstDash val="solid"/>
            <a:round/>
            <a:headEnd type="none" w="med" len="med"/>
            <a:tailEnd type="triangle"/>
          </a:ln>
          <a:effectLst/>
        </p:spPr>
      </p:cxnSp>
      <p:grpSp>
        <p:nvGrpSpPr>
          <p:cNvPr id="7" name="Group 6"/>
          <p:cNvGrpSpPr/>
          <p:nvPr/>
        </p:nvGrpSpPr>
        <p:grpSpPr>
          <a:xfrm>
            <a:off x="107504" y="1412776"/>
            <a:ext cx="8820468" cy="4896544"/>
            <a:chOff x="107504" y="1412776"/>
            <a:chExt cx="8820468" cy="4896544"/>
          </a:xfrm>
        </p:grpSpPr>
        <p:grpSp>
          <p:nvGrpSpPr>
            <p:cNvPr id="6" name="Group 5"/>
            <p:cNvGrpSpPr/>
            <p:nvPr/>
          </p:nvGrpSpPr>
          <p:grpSpPr>
            <a:xfrm>
              <a:off x="107504" y="1412776"/>
              <a:ext cx="8820468" cy="4896544"/>
              <a:chOff x="107504" y="1412776"/>
              <a:chExt cx="8820468" cy="4896544"/>
            </a:xfrm>
          </p:grpSpPr>
          <p:pic>
            <p:nvPicPr>
              <p:cNvPr id="3" name="Picture 2"/>
              <p:cNvPicPr>
                <a:picLocks noChangeAspect="1"/>
              </p:cNvPicPr>
              <p:nvPr/>
            </p:nvPicPr>
            <p:blipFill>
              <a:blip r:embed="rId2"/>
              <a:stretch>
                <a:fillRect/>
              </a:stretch>
            </p:blipFill>
            <p:spPr>
              <a:xfrm>
                <a:off x="107504" y="1412776"/>
                <a:ext cx="8820468" cy="4896544"/>
              </a:xfrm>
              <a:prstGeom prst="rect">
                <a:avLst/>
              </a:prstGeom>
            </p:spPr>
          </p:pic>
          <p:sp>
            <p:nvSpPr>
              <p:cNvPr id="10" name="Rectangle 9"/>
              <p:cNvSpPr/>
              <p:nvPr/>
            </p:nvSpPr>
            <p:spPr>
              <a:xfrm>
                <a:off x="935596" y="2240954"/>
                <a:ext cx="7704856" cy="10342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1" name="Rectangle 10"/>
              <p:cNvSpPr/>
              <p:nvPr/>
            </p:nvSpPr>
            <p:spPr>
              <a:xfrm>
                <a:off x="107504" y="1916832"/>
                <a:ext cx="1008112" cy="413618"/>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2" name="Rectangle 11"/>
              <p:cNvSpPr/>
              <p:nvPr/>
            </p:nvSpPr>
            <p:spPr>
              <a:xfrm>
                <a:off x="1249597" y="3381465"/>
                <a:ext cx="3240360" cy="154958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
          <p:nvSpPr>
            <p:cNvPr id="16" name="Rectangle 15"/>
            <p:cNvSpPr/>
            <p:nvPr/>
          </p:nvSpPr>
          <p:spPr>
            <a:xfrm>
              <a:off x="4926224" y="3463587"/>
              <a:ext cx="3024336" cy="1368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Tree>
    <p:extLst>
      <p:ext uri="{BB962C8B-B14F-4D97-AF65-F5344CB8AC3E}">
        <p14:creationId xmlns:p14="http://schemas.microsoft.com/office/powerpoint/2010/main" val="341722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117948"/>
            <a:ext cx="8640959" cy="949428"/>
          </a:xfrm>
        </p:spPr>
        <p:txBody>
          <a:bodyPr/>
          <a:lstStyle/>
          <a:p>
            <a:pPr algn="ctr"/>
            <a:endParaRPr lang="lv-LV" sz="2800" dirty="0"/>
          </a:p>
        </p:txBody>
      </p:sp>
      <p:cxnSp>
        <p:nvCxnSpPr>
          <p:cNvPr id="19" name="Straight Arrow Connector 18"/>
          <p:cNvCxnSpPr/>
          <p:nvPr/>
        </p:nvCxnSpPr>
        <p:spPr bwMode="auto">
          <a:xfrm>
            <a:off x="3347864" y="2708920"/>
            <a:ext cx="1656184" cy="360040"/>
          </a:xfrm>
          <a:prstGeom prst="straightConnector1">
            <a:avLst/>
          </a:prstGeom>
          <a:noFill/>
          <a:ln w="9525" cap="flat" cmpd="sng" algn="ctr">
            <a:noFill/>
            <a:prstDash val="solid"/>
            <a:round/>
            <a:headEnd type="none" w="med" len="med"/>
            <a:tailEnd type="triangle"/>
          </a:ln>
          <a:effectLst/>
        </p:spPr>
      </p:cxnSp>
      <p:cxnSp>
        <p:nvCxnSpPr>
          <p:cNvPr id="28" name="Straight Arrow Connector 27"/>
          <p:cNvCxnSpPr>
            <a:stCxn id="13" idx="3"/>
          </p:cNvCxnSpPr>
          <p:nvPr/>
        </p:nvCxnSpPr>
        <p:spPr bwMode="auto">
          <a:xfrm>
            <a:off x="3234715" y="2717340"/>
            <a:ext cx="914400" cy="914400"/>
          </a:xfrm>
          <a:prstGeom prst="straightConnector1">
            <a:avLst/>
          </a:prstGeom>
          <a:noFill/>
          <a:ln w="9525" cap="flat" cmpd="sng" algn="ctr">
            <a:noFill/>
            <a:prstDash val="solid"/>
            <a:round/>
            <a:headEnd type="none" w="med" len="med"/>
            <a:tailEnd type="triangle"/>
          </a:ln>
          <a:effectLst/>
        </p:spPr>
      </p:cxnSp>
      <p:cxnSp>
        <p:nvCxnSpPr>
          <p:cNvPr id="42" name="Elbow Connector 41"/>
          <p:cNvCxnSpPr/>
          <p:nvPr/>
        </p:nvCxnSpPr>
        <p:spPr bwMode="auto">
          <a:xfrm>
            <a:off x="3229794" y="2821210"/>
            <a:ext cx="914400" cy="914400"/>
          </a:xfrm>
          <a:prstGeom prst="bentConnector3">
            <a:avLst/>
          </a:prstGeom>
          <a:noFill/>
          <a:ln w="9525" cap="flat" cmpd="sng" algn="ctr">
            <a:noFill/>
            <a:prstDash val="solid"/>
            <a:round/>
            <a:headEnd type="none" w="med" len="med"/>
            <a:tailEnd type="triangle"/>
          </a:ln>
          <a:effectLst/>
        </p:spPr>
      </p:cxnSp>
      <p:cxnSp>
        <p:nvCxnSpPr>
          <p:cNvPr id="48" name="Elbow Connector 47"/>
          <p:cNvCxnSpPr/>
          <p:nvPr/>
        </p:nvCxnSpPr>
        <p:spPr bwMode="auto">
          <a:xfrm>
            <a:off x="7884368" y="2322713"/>
            <a:ext cx="8682" cy="7737"/>
          </a:xfrm>
          <a:prstGeom prst="bentConnector3">
            <a:avLst/>
          </a:prstGeom>
          <a:noFill/>
          <a:ln w="9525" cap="flat" cmpd="sng" algn="ctr">
            <a:noFill/>
            <a:prstDash val="solid"/>
            <a:round/>
            <a:headEnd type="none" w="med" len="med"/>
            <a:tailEnd type="triangle"/>
          </a:ln>
          <a:effectLst/>
        </p:spPr>
      </p:cxnSp>
      <p:grpSp>
        <p:nvGrpSpPr>
          <p:cNvPr id="4" name="Group 3"/>
          <p:cNvGrpSpPr/>
          <p:nvPr/>
        </p:nvGrpSpPr>
        <p:grpSpPr>
          <a:xfrm>
            <a:off x="107504" y="1412776"/>
            <a:ext cx="8820468" cy="4896544"/>
            <a:chOff x="107504" y="1412776"/>
            <a:chExt cx="8820468" cy="4896544"/>
          </a:xfrm>
        </p:grpSpPr>
        <p:pic>
          <p:nvPicPr>
            <p:cNvPr id="3" name="Picture 2"/>
            <p:cNvPicPr>
              <a:picLocks noChangeAspect="1"/>
            </p:cNvPicPr>
            <p:nvPr/>
          </p:nvPicPr>
          <p:blipFill>
            <a:blip r:embed="rId2"/>
            <a:stretch>
              <a:fillRect/>
            </a:stretch>
          </p:blipFill>
          <p:spPr>
            <a:xfrm>
              <a:off x="107504" y="1412776"/>
              <a:ext cx="8820468" cy="4896544"/>
            </a:xfrm>
            <a:prstGeom prst="rect">
              <a:avLst/>
            </a:prstGeom>
          </p:spPr>
        </p:pic>
        <p:sp>
          <p:nvSpPr>
            <p:cNvPr id="10" name="Rectangle 9"/>
            <p:cNvSpPr/>
            <p:nvPr/>
          </p:nvSpPr>
          <p:spPr>
            <a:xfrm>
              <a:off x="935596" y="2240954"/>
              <a:ext cx="7704856" cy="10342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1" name="Rectangle 10"/>
            <p:cNvSpPr/>
            <p:nvPr/>
          </p:nvSpPr>
          <p:spPr>
            <a:xfrm>
              <a:off x="107504" y="1916832"/>
              <a:ext cx="1008112" cy="413618"/>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2" name="Rectangle 11"/>
            <p:cNvSpPr/>
            <p:nvPr/>
          </p:nvSpPr>
          <p:spPr>
            <a:xfrm>
              <a:off x="1249597" y="3381465"/>
              <a:ext cx="3240360" cy="154958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3" name="Rectangle 12"/>
            <p:cNvSpPr/>
            <p:nvPr/>
          </p:nvSpPr>
          <p:spPr>
            <a:xfrm>
              <a:off x="1187624" y="5229200"/>
              <a:ext cx="3600400" cy="504056"/>
            </a:xfrm>
            <a:prstGeom prst="rect">
              <a:avLst/>
            </a:prstGeom>
            <a:noFill/>
            <a:ln w="38100">
              <a:solidFill>
                <a:srgbClr val="F321DA"/>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6" name="Rectangle 15"/>
            <p:cNvSpPr/>
            <p:nvPr/>
          </p:nvSpPr>
          <p:spPr>
            <a:xfrm>
              <a:off x="4926224" y="3463587"/>
              <a:ext cx="3024336" cy="1368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Tree>
    <p:extLst>
      <p:ext uri="{BB962C8B-B14F-4D97-AF65-F5344CB8AC3E}">
        <p14:creationId xmlns:p14="http://schemas.microsoft.com/office/powerpoint/2010/main" val="4033768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117948"/>
            <a:ext cx="8640959" cy="949428"/>
          </a:xfrm>
        </p:spPr>
        <p:txBody>
          <a:bodyPr/>
          <a:lstStyle/>
          <a:p>
            <a:pPr algn="ctr"/>
            <a:endParaRPr lang="lv-LV" sz="2800" dirty="0"/>
          </a:p>
        </p:txBody>
      </p:sp>
      <p:cxnSp>
        <p:nvCxnSpPr>
          <p:cNvPr id="19" name="Straight Arrow Connector 18"/>
          <p:cNvCxnSpPr/>
          <p:nvPr/>
        </p:nvCxnSpPr>
        <p:spPr bwMode="auto">
          <a:xfrm>
            <a:off x="3347864" y="2708920"/>
            <a:ext cx="1656184" cy="360040"/>
          </a:xfrm>
          <a:prstGeom prst="straightConnector1">
            <a:avLst/>
          </a:prstGeom>
          <a:noFill/>
          <a:ln w="9525" cap="flat" cmpd="sng" algn="ctr">
            <a:noFill/>
            <a:prstDash val="solid"/>
            <a:round/>
            <a:headEnd type="none" w="med" len="med"/>
            <a:tailEnd type="triangle"/>
          </a:ln>
          <a:effectLst/>
        </p:spPr>
      </p:cxnSp>
      <p:cxnSp>
        <p:nvCxnSpPr>
          <p:cNvPr id="28" name="Straight Arrow Connector 27"/>
          <p:cNvCxnSpPr>
            <a:stCxn id="13" idx="3"/>
          </p:cNvCxnSpPr>
          <p:nvPr/>
        </p:nvCxnSpPr>
        <p:spPr bwMode="auto">
          <a:xfrm>
            <a:off x="3234715" y="2717340"/>
            <a:ext cx="914400" cy="914400"/>
          </a:xfrm>
          <a:prstGeom prst="straightConnector1">
            <a:avLst/>
          </a:prstGeom>
          <a:noFill/>
          <a:ln w="9525" cap="flat" cmpd="sng" algn="ctr">
            <a:noFill/>
            <a:prstDash val="solid"/>
            <a:round/>
            <a:headEnd type="none" w="med" len="med"/>
            <a:tailEnd type="triangle"/>
          </a:ln>
          <a:effectLst/>
        </p:spPr>
      </p:cxnSp>
      <p:cxnSp>
        <p:nvCxnSpPr>
          <p:cNvPr id="42" name="Elbow Connector 41"/>
          <p:cNvCxnSpPr/>
          <p:nvPr/>
        </p:nvCxnSpPr>
        <p:spPr bwMode="auto">
          <a:xfrm>
            <a:off x="3229794" y="2821210"/>
            <a:ext cx="914400" cy="914400"/>
          </a:xfrm>
          <a:prstGeom prst="bentConnector3">
            <a:avLst/>
          </a:prstGeom>
          <a:noFill/>
          <a:ln w="9525" cap="flat" cmpd="sng" algn="ctr">
            <a:noFill/>
            <a:prstDash val="solid"/>
            <a:round/>
            <a:headEnd type="none" w="med" len="med"/>
            <a:tailEnd type="triangle"/>
          </a:ln>
          <a:effectLst/>
        </p:spPr>
      </p:cxnSp>
      <p:cxnSp>
        <p:nvCxnSpPr>
          <p:cNvPr id="48" name="Elbow Connector 47"/>
          <p:cNvCxnSpPr/>
          <p:nvPr/>
        </p:nvCxnSpPr>
        <p:spPr bwMode="auto">
          <a:xfrm>
            <a:off x="7884368" y="2322713"/>
            <a:ext cx="8682" cy="7737"/>
          </a:xfrm>
          <a:prstGeom prst="bentConnector3">
            <a:avLst/>
          </a:prstGeom>
          <a:noFill/>
          <a:ln w="9525" cap="flat" cmpd="sng" algn="ctr">
            <a:noFill/>
            <a:prstDash val="solid"/>
            <a:round/>
            <a:headEnd type="none" w="med" len="med"/>
            <a:tailEnd type="triangle"/>
          </a:ln>
          <a:effectLst/>
        </p:spPr>
      </p:cxnSp>
      <p:grpSp>
        <p:nvGrpSpPr>
          <p:cNvPr id="5" name="Group 4"/>
          <p:cNvGrpSpPr/>
          <p:nvPr/>
        </p:nvGrpSpPr>
        <p:grpSpPr>
          <a:xfrm>
            <a:off x="107504" y="1412776"/>
            <a:ext cx="8820468" cy="4896544"/>
            <a:chOff x="107504" y="1412776"/>
            <a:chExt cx="8820468" cy="4896544"/>
          </a:xfrm>
        </p:grpSpPr>
        <p:pic>
          <p:nvPicPr>
            <p:cNvPr id="3" name="Picture 2"/>
            <p:cNvPicPr>
              <a:picLocks noChangeAspect="1"/>
            </p:cNvPicPr>
            <p:nvPr/>
          </p:nvPicPr>
          <p:blipFill>
            <a:blip r:embed="rId2"/>
            <a:stretch>
              <a:fillRect/>
            </a:stretch>
          </p:blipFill>
          <p:spPr>
            <a:xfrm>
              <a:off x="107504" y="1412776"/>
              <a:ext cx="8820468" cy="4896544"/>
            </a:xfrm>
            <a:prstGeom prst="rect">
              <a:avLst/>
            </a:prstGeom>
          </p:spPr>
        </p:pic>
        <p:sp>
          <p:nvSpPr>
            <p:cNvPr id="10" name="Rectangle 9"/>
            <p:cNvSpPr/>
            <p:nvPr/>
          </p:nvSpPr>
          <p:spPr>
            <a:xfrm>
              <a:off x="935596" y="2240954"/>
              <a:ext cx="7704856" cy="10342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1" name="Rectangle 10"/>
            <p:cNvSpPr/>
            <p:nvPr/>
          </p:nvSpPr>
          <p:spPr>
            <a:xfrm>
              <a:off x="107504" y="1916832"/>
              <a:ext cx="1008112" cy="413618"/>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2" name="Rectangle 11"/>
            <p:cNvSpPr/>
            <p:nvPr/>
          </p:nvSpPr>
          <p:spPr>
            <a:xfrm>
              <a:off x="1249597" y="3381465"/>
              <a:ext cx="3240360" cy="154958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3" name="Rectangle 12"/>
            <p:cNvSpPr/>
            <p:nvPr/>
          </p:nvSpPr>
          <p:spPr>
            <a:xfrm>
              <a:off x="1187624" y="5229200"/>
              <a:ext cx="3600400" cy="504056"/>
            </a:xfrm>
            <a:prstGeom prst="rect">
              <a:avLst/>
            </a:prstGeom>
            <a:noFill/>
            <a:ln w="38100">
              <a:solidFill>
                <a:srgbClr val="F321DA"/>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6" name="Rectangle 15"/>
            <p:cNvSpPr/>
            <p:nvPr/>
          </p:nvSpPr>
          <p:spPr>
            <a:xfrm>
              <a:off x="4926224" y="3463587"/>
              <a:ext cx="3024336" cy="1368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4" name="Rectangle 3"/>
            <p:cNvSpPr/>
            <p:nvPr/>
          </p:nvSpPr>
          <p:spPr>
            <a:xfrm>
              <a:off x="3491880" y="5733256"/>
              <a:ext cx="1296144" cy="432048"/>
            </a:xfrm>
            <a:prstGeom prst="rect">
              <a:avLst/>
            </a:prstGeom>
            <a:noFill/>
            <a:ln w="38100">
              <a:solidFill>
                <a:srgbClr val="64E8F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Tree>
    <p:extLst>
      <p:ext uri="{BB962C8B-B14F-4D97-AF65-F5344CB8AC3E}">
        <p14:creationId xmlns:p14="http://schemas.microsoft.com/office/powerpoint/2010/main" val="193039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117948"/>
            <a:ext cx="8640959" cy="949428"/>
          </a:xfrm>
        </p:spPr>
        <p:txBody>
          <a:bodyPr/>
          <a:lstStyle/>
          <a:p>
            <a:pPr algn="ctr"/>
            <a:endParaRPr lang="lv-LV" sz="2800" dirty="0"/>
          </a:p>
        </p:txBody>
      </p:sp>
      <p:cxnSp>
        <p:nvCxnSpPr>
          <p:cNvPr id="19" name="Straight Arrow Connector 18"/>
          <p:cNvCxnSpPr/>
          <p:nvPr/>
        </p:nvCxnSpPr>
        <p:spPr bwMode="auto">
          <a:xfrm>
            <a:off x="3347864" y="2708920"/>
            <a:ext cx="1656184" cy="360040"/>
          </a:xfrm>
          <a:prstGeom prst="straightConnector1">
            <a:avLst/>
          </a:prstGeom>
          <a:noFill/>
          <a:ln w="9525" cap="flat" cmpd="sng" algn="ctr">
            <a:noFill/>
            <a:prstDash val="solid"/>
            <a:round/>
            <a:headEnd type="none" w="med" len="med"/>
            <a:tailEnd type="triangle"/>
          </a:ln>
          <a:effectLst/>
        </p:spPr>
      </p:cxnSp>
      <p:cxnSp>
        <p:nvCxnSpPr>
          <p:cNvPr id="28" name="Straight Arrow Connector 27"/>
          <p:cNvCxnSpPr>
            <a:stCxn id="13" idx="3"/>
          </p:cNvCxnSpPr>
          <p:nvPr/>
        </p:nvCxnSpPr>
        <p:spPr bwMode="auto">
          <a:xfrm>
            <a:off x="3234715" y="2717340"/>
            <a:ext cx="914400" cy="914400"/>
          </a:xfrm>
          <a:prstGeom prst="straightConnector1">
            <a:avLst/>
          </a:prstGeom>
          <a:noFill/>
          <a:ln w="9525" cap="flat" cmpd="sng" algn="ctr">
            <a:noFill/>
            <a:prstDash val="solid"/>
            <a:round/>
            <a:headEnd type="none" w="med" len="med"/>
            <a:tailEnd type="triangle"/>
          </a:ln>
          <a:effectLst/>
        </p:spPr>
      </p:cxnSp>
      <p:cxnSp>
        <p:nvCxnSpPr>
          <p:cNvPr id="42" name="Elbow Connector 41"/>
          <p:cNvCxnSpPr/>
          <p:nvPr/>
        </p:nvCxnSpPr>
        <p:spPr bwMode="auto">
          <a:xfrm>
            <a:off x="3229794" y="2821210"/>
            <a:ext cx="914400" cy="914400"/>
          </a:xfrm>
          <a:prstGeom prst="bentConnector3">
            <a:avLst/>
          </a:prstGeom>
          <a:noFill/>
          <a:ln w="9525" cap="flat" cmpd="sng" algn="ctr">
            <a:noFill/>
            <a:prstDash val="solid"/>
            <a:round/>
            <a:headEnd type="none" w="med" len="med"/>
            <a:tailEnd type="triangle"/>
          </a:ln>
          <a:effectLst/>
        </p:spPr>
      </p:cxnSp>
      <p:cxnSp>
        <p:nvCxnSpPr>
          <p:cNvPr id="48" name="Elbow Connector 47"/>
          <p:cNvCxnSpPr/>
          <p:nvPr/>
        </p:nvCxnSpPr>
        <p:spPr bwMode="auto">
          <a:xfrm>
            <a:off x="7884368" y="2322713"/>
            <a:ext cx="8682" cy="7737"/>
          </a:xfrm>
          <a:prstGeom prst="bentConnector3">
            <a:avLst/>
          </a:prstGeom>
          <a:noFill/>
          <a:ln w="9525" cap="flat" cmpd="sng" algn="ctr">
            <a:noFill/>
            <a:prstDash val="solid"/>
            <a:round/>
            <a:headEnd type="none" w="med" len="med"/>
            <a:tailEnd type="triangle"/>
          </a:ln>
          <a:effectLst/>
        </p:spPr>
      </p:cxnSp>
      <p:grpSp>
        <p:nvGrpSpPr>
          <p:cNvPr id="6" name="Group 5"/>
          <p:cNvGrpSpPr/>
          <p:nvPr/>
        </p:nvGrpSpPr>
        <p:grpSpPr>
          <a:xfrm>
            <a:off x="107504" y="1412776"/>
            <a:ext cx="8820468" cy="4896544"/>
            <a:chOff x="107504" y="1412776"/>
            <a:chExt cx="8820468" cy="4896544"/>
          </a:xfrm>
        </p:grpSpPr>
        <p:pic>
          <p:nvPicPr>
            <p:cNvPr id="3" name="Picture 2"/>
            <p:cNvPicPr>
              <a:picLocks noChangeAspect="1"/>
            </p:cNvPicPr>
            <p:nvPr/>
          </p:nvPicPr>
          <p:blipFill>
            <a:blip r:embed="rId2"/>
            <a:stretch>
              <a:fillRect/>
            </a:stretch>
          </p:blipFill>
          <p:spPr>
            <a:xfrm>
              <a:off x="107504" y="1412776"/>
              <a:ext cx="8820468" cy="4896544"/>
            </a:xfrm>
            <a:prstGeom prst="rect">
              <a:avLst/>
            </a:prstGeom>
          </p:spPr>
        </p:pic>
        <p:sp>
          <p:nvSpPr>
            <p:cNvPr id="10" name="Rectangle 9"/>
            <p:cNvSpPr/>
            <p:nvPr/>
          </p:nvSpPr>
          <p:spPr>
            <a:xfrm>
              <a:off x="935596" y="2240954"/>
              <a:ext cx="7704856" cy="10342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1" name="Rectangle 10"/>
            <p:cNvSpPr/>
            <p:nvPr/>
          </p:nvSpPr>
          <p:spPr>
            <a:xfrm>
              <a:off x="107504" y="1916832"/>
              <a:ext cx="1008112" cy="413618"/>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2" name="Rectangle 11"/>
            <p:cNvSpPr/>
            <p:nvPr/>
          </p:nvSpPr>
          <p:spPr>
            <a:xfrm>
              <a:off x="1249597" y="3381465"/>
              <a:ext cx="3240360" cy="154958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3" name="Rectangle 12"/>
            <p:cNvSpPr/>
            <p:nvPr/>
          </p:nvSpPr>
          <p:spPr>
            <a:xfrm>
              <a:off x="1187624" y="5229200"/>
              <a:ext cx="3600400" cy="504056"/>
            </a:xfrm>
            <a:prstGeom prst="rect">
              <a:avLst/>
            </a:prstGeom>
            <a:noFill/>
            <a:ln w="38100">
              <a:solidFill>
                <a:srgbClr val="F321DA"/>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4" name="Rectangle 3"/>
            <p:cNvSpPr/>
            <p:nvPr/>
          </p:nvSpPr>
          <p:spPr>
            <a:xfrm>
              <a:off x="3491880" y="5733256"/>
              <a:ext cx="1296144" cy="432048"/>
            </a:xfrm>
            <a:prstGeom prst="rect">
              <a:avLst/>
            </a:prstGeom>
            <a:noFill/>
            <a:ln w="38100">
              <a:solidFill>
                <a:srgbClr val="64E8F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5" name="Rectangle 4"/>
            <p:cNvSpPr/>
            <p:nvPr/>
          </p:nvSpPr>
          <p:spPr>
            <a:xfrm>
              <a:off x="4788024" y="3381465"/>
              <a:ext cx="3240360" cy="1549589"/>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Tree>
    <p:extLst>
      <p:ext uri="{BB962C8B-B14F-4D97-AF65-F5344CB8AC3E}">
        <p14:creationId xmlns:p14="http://schemas.microsoft.com/office/powerpoint/2010/main" val="2168664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bwMode="auto">
          <a:xfrm>
            <a:off x="3347864" y="2708920"/>
            <a:ext cx="1656184" cy="360040"/>
          </a:xfrm>
          <a:prstGeom prst="straightConnector1">
            <a:avLst/>
          </a:prstGeom>
          <a:noFill/>
          <a:ln w="9525" cap="flat" cmpd="sng" algn="ctr">
            <a:noFill/>
            <a:prstDash val="solid"/>
            <a:round/>
            <a:headEnd type="none" w="med" len="med"/>
            <a:tailEnd type="triangle"/>
          </a:ln>
          <a:effectLst/>
        </p:spPr>
      </p:cxnSp>
      <p:cxnSp>
        <p:nvCxnSpPr>
          <p:cNvPr id="28" name="Straight Arrow Connector 27"/>
          <p:cNvCxnSpPr>
            <a:stCxn id="13" idx="3"/>
          </p:cNvCxnSpPr>
          <p:nvPr/>
        </p:nvCxnSpPr>
        <p:spPr bwMode="auto">
          <a:xfrm>
            <a:off x="3234715" y="2717340"/>
            <a:ext cx="914400" cy="914400"/>
          </a:xfrm>
          <a:prstGeom prst="straightConnector1">
            <a:avLst/>
          </a:prstGeom>
          <a:noFill/>
          <a:ln w="9525" cap="flat" cmpd="sng" algn="ctr">
            <a:noFill/>
            <a:prstDash val="solid"/>
            <a:round/>
            <a:headEnd type="none" w="med" len="med"/>
            <a:tailEnd type="triangle"/>
          </a:ln>
          <a:effectLst/>
        </p:spPr>
      </p:cxnSp>
      <p:cxnSp>
        <p:nvCxnSpPr>
          <p:cNvPr id="42" name="Elbow Connector 41"/>
          <p:cNvCxnSpPr/>
          <p:nvPr/>
        </p:nvCxnSpPr>
        <p:spPr bwMode="auto">
          <a:xfrm>
            <a:off x="3229794" y="2821210"/>
            <a:ext cx="914400" cy="914400"/>
          </a:xfrm>
          <a:prstGeom prst="bentConnector3">
            <a:avLst/>
          </a:prstGeom>
          <a:noFill/>
          <a:ln w="9525" cap="flat" cmpd="sng" algn="ctr">
            <a:noFill/>
            <a:prstDash val="solid"/>
            <a:round/>
            <a:headEnd type="none" w="med" len="med"/>
            <a:tailEnd type="triangle"/>
          </a:ln>
          <a:effectLst/>
        </p:spPr>
      </p:cxnSp>
      <p:cxnSp>
        <p:nvCxnSpPr>
          <p:cNvPr id="48" name="Elbow Connector 47"/>
          <p:cNvCxnSpPr/>
          <p:nvPr/>
        </p:nvCxnSpPr>
        <p:spPr bwMode="auto">
          <a:xfrm>
            <a:off x="7884368" y="2322713"/>
            <a:ext cx="8682" cy="7737"/>
          </a:xfrm>
          <a:prstGeom prst="bentConnector3">
            <a:avLst/>
          </a:prstGeom>
          <a:noFill/>
          <a:ln w="9525" cap="flat" cmpd="sng" algn="ctr">
            <a:noFill/>
            <a:prstDash val="solid"/>
            <a:round/>
            <a:headEnd type="none" w="med" len="med"/>
            <a:tailEnd type="triangle"/>
          </a:ln>
          <a:effectLst/>
        </p:spPr>
      </p:cxnSp>
      <p:grpSp>
        <p:nvGrpSpPr>
          <p:cNvPr id="15" name="Group 14"/>
          <p:cNvGrpSpPr/>
          <p:nvPr/>
        </p:nvGrpSpPr>
        <p:grpSpPr>
          <a:xfrm>
            <a:off x="503962" y="1124744"/>
            <a:ext cx="7280463" cy="5436172"/>
            <a:chOff x="503962" y="1124744"/>
            <a:chExt cx="7280463" cy="5436172"/>
          </a:xfrm>
        </p:grpSpPr>
        <p:pic>
          <p:nvPicPr>
            <p:cNvPr id="7" name="Picture 6"/>
            <p:cNvPicPr>
              <a:picLocks noChangeAspect="1"/>
            </p:cNvPicPr>
            <p:nvPr/>
          </p:nvPicPr>
          <p:blipFill>
            <a:blip r:embed="rId2"/>
            <a:stretch>
              <a:fillRect/>
            </a:stretch>
          </p:blipFill>
          <p:spPr>
            <a:xfrm>
              <a:off x="503962" y="1124744"/>
              <a:ext cx="7280463" cy="5436172"/>
            </a:xfrm>
            <a:prstGeom prst="rect">
              <a:avLst/>
            </a:prstGeom>
          </p:spPr>
        </p:pic>
        <p:sp>
          <p:nvSpPr>
            <p:cNvPr id="8" name="Rectangle 7"/>
            <p:cNvSpPr/>
            <p:nvPr/>
          </p:nvSpPr>
          <p:spPr>
            <a:xfrm>
              <a:off x="1979712" y="1988840"/>
              <a:ext cx="5688632" cy="1008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9" name="Rectangle 8"/>
            <p:cNvSpPr/>
            <p:nvPr/>
          </p:nvSpPr>
          <p:spPr>
            <a:xfrm>
              <a:off x="1331640" y="1634158"/>
              <a:ext cx="1008112" cy="288032"/>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Tree>
    <p:extLst>
      <p:ext uri="{BB962C8B-B14F-4D97-AF65-F5344CB8AC3E}">
        <p14:creationId xmlns:p14="http://schemas.microsoft.com/office/powerpoint/2010/main" val="3196904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bwMode="auto">
          <a:xfrm>
            <a:off x="3347864" y="2708920"/>
            <a:ext cx="1656184" cy="360040"/>
          </a:xfrm>
          <a:prstGeom prst="straightConnector1">
            <a:avLst/>
          </a:prstGeom>
          <a:noFill/>
          <a:ln w="9525" cap="flat" cmpd="sng" algn="ctr">
            <a:noFill/>
            <a:prstDash val="solid"/>
            <a:round/>
            <a:headEnd type="none" w="med" len="med"/>
            <a:tailEnd type="triangle"/>
          </a:ln>
          <a:effectLst/>
        </p:spPr>
      </p:cxnSp>
      <p:cxnSp>
        <p:nvCxnSpPr>
          <p:cNvPr id="28" name="Straight Arrow Connector 27"/>
          <p:cNvCxnSpPr>
            <a:stCxn id="13" idx="3"/>
          </p:cNvCxnSpPr>
          <p:nvPr/>
        </p:nvCxnSpPr>
        <p:spPr bwMode="auto">
          <a:xfrm>
            <a:off x="3234715" y="2717340"/>
            <a:ext cx="914400" cy="914400"/>
          </a:xfrm>
          <a:prstGeom prst="straightConnector1">
            <a:avLst/>
          </a:prstGeom>
          <a:noFill/>
          <a:ln w="9525" cap="flat" cmpd="sng" algn="ctr">
            <a:noFill/>
            <a:prstDash val="solid"/>
            <a:round/>
            <a:headEnd type="none" w="med" len="med"/>
            <a:tailEnd type="triangle"/>
          </a:ln>
          <a:effectLst/>
        </p:spPr>
      </p:cxnSp>
      <p:cxnSp>
        <p:nvCxnSpPr>
          <p:cNvPr id="42" name="Elbow Connector 41"/>
          <p:cNvCxnSpPr/>
          <p:nvPr/>
        </p:nvCxnSpPr>
        <p:spPr bwMode="auto">
          <a:xfrm>
            <a:off x="3229794" y="2821210"/>
            <a:ext cx="914400" cy="914400"/>
          </a:xfrm>
          <a:prstGeom prst="bentConnector3">
            <a:avLst/>
          </a:prstGeom>
          <a:noFill/>
          <a:ln w="9525" cap="flat" cmpd="sng" algn="ctr">
            <a:noFill/>
            <a:prstDash val="solid"/>
            <a:round/>
            <a:headEnd type="none" w="med" len="med"/>
            <a:tailEnd type="triangle"/>
          </a:ln>
          <a:effectLst/>
        </p:spPr>
      </p:cxnSp>
      <p:cxnSp>
        <p:nvCxnSpPr>
          <p:cNvPr id="48" name="Elbow Connector 47"/>
          <p:cNvCxnSpPr/>
          <p:nvPr/>
        </p:nvCxnSpPr>
        <p:spPr bwMode="auto">
          <a:xfrm>
            <a:off x="7884368" y="2322713"/>
            <a:ext cx="8682" cy="7737"/>
          </a:xfrm>
          <a:prstGeom prst="bentConnector3">
            <a:avLst/>
          </a:prstGeom>
          <a:noFill/>
          <a:ln w="9525" cap="flat" cmpd="sng" algn="ctr">
            <a:noFill/>
            <a:prstDash val="solid"/>
            <a:round/>
            <a:headEnd type="none" w="med" len="med"/>
            <a:tailEnd type="triangle"/>
          </a:ln>
          <a:effectLst/>
        </p:spPr>
      </p:cxnSp>
      <p:grpSp>
        <p:nvGrpSpPr>
          <p:cNvPr id="2" name="Group 1"/>
          <p:cNvGrpSpPr/>
          <p:nvPr/>
        </p:nvGrpSpPr>
        <p:grpSpPr>
          <a:xfrm>
            <a:off x="503962" y="1124744"/>
            <a:ext cx="7280463" cy="5436172"/>
            <a:chOff x="503962" y="1124744"/>
            <a:chExt cx="7280463" cy="5436172"/>
          </a:xfrm>
        </p:grpSpPr>
        <p:pic>
          <p:nvPicPr>
            <p:cNvPr id="7" name="Picture 6"/>
            <p:cNvPicPr>
              <a:picLocks noChangeAspect="1"/>
            </p:cNvPicPr>
            <p:nvPr/>
          </p:nvPicPr>
          <p:blipFill>
            <a:blip r:embed="rId2"/>
            <a:stretch>
              <a:fillRect/>
            </a:stretch>
          </p:blipFill>
          <p:spPr>
            <a:xfrm>
              <a:off x="503962" y="1124744"/>
              <a:ext cx="7280463" cy="5436172"/>
            </a:xfrm>
            <a:prstGeom prst="rect">
              <a:avLst/>
            </a:prstGeom>
          </p:spPr>
        </p:pic>
        <p:sp>
          <p:nvSpPr>
            <p:cNvPr id="8" name="Rectangle 7"/>
            <p:cNvSpPr/>
            <p:nvPr/>
          </p:nvSpPr>
          <p:spPr>
            <a:xfrm>
              <a:off x="1979712" y="1988840"/>
              <a:ext cx="5688632" cy="1008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9" name="Rectangle 8"/>
            <p:cNvSpPr/>
            <p:nvPr/>
          </p:nvSpPr>
          <p:spPr>
            <a:xfrm>
              <a:off x="1331640" y="1634158"/>
              <a:ext cx="1008112" cy="288032"/>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pic>
          <p:nvPicPr>
            <p:cNvPr id="14" name="Picture 13"/>
            <p:cNvPicPr>
              <a:picLocks noChangeAspect="1"/>
            </p:cNvPicPr>
            <p:nvPr/>
          </p:nvPicPr>
          <p:blipFill>
            <a:blip r:embed="rId3"/>
            <a:stretch>
              <a:fillRect/>
            </a:stretch>
          </p:blipFill>
          <p:spPr>
            <a:xfrm>
              <a:off x="2807804" y="3036985"/>
              <a:ext cx="4032448" cy="1376934"/>
            </a:xfrm>
            <a:prstGeom prst="rect">
              <a:avLst/>
            </a:prstGeom>
          </p:spPr>
        </p:pic>
      </p:grpSp>
    </p:spTree>
    <p:extLst>
      <p:ext uri="{BB962C8B-B14F-4D97-AF65-F5344CB8AC3E}">
        <p14:creationId xmlns:p14="http://schemas.microsoft.com/office/powerpoint/2010/main" val="2399058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bwMode="auto">
          <a:xfrm>
            <a:off x="3347864" y="2708920"/>
            <a:ext cx="1656184" cy="360040"/>
          </a:xfrm>
          <a:prstGeom prst="straightConnector1">
            <a:avLst/>
          </a:prstGeom>
          <a:noFill/>
          <a:ln w="9525" cap="flat" cmpd="sng" algn="ctr">
            <a:noFill/>
            <a:prstDash val="solid"/>
            <a:round/>
            <a:headEnd type="none" w="med" len="med"/>
            <a:tailEnd type="triangle"/>
          </a:ln>
          <a:effectLst/>
        </p:spPr>
      </p:cxnSp>
      <p:cxnSp>
        <p:nvCxnSpPr>
          <p:cNvPr id="28" name="Straight Arrow Connector 27"/>
          <p:cNvCxnSpPr>
            <a:stCxn id="13" idx="3"/>
          </p:cNvCxnSpPr>
          <p:nvPr/>
        </p:nvCxnSpPr>
        <p:spPr bwMode="auto">
          <a:xfrm>
            <a:off x="3234715" y="2717340"/>
            <a:ext cx="914400" cy="914400"/>
          </a:xfrm>
          <a:prstGeom prst="straightConnector1">
            <a:avLst/>
          </a:prstGeom>
          <a:noFill/>
          <a:ln w="9525" cap="flat" cmpd="sng" algn="ctr">
            <a:noFill/>
            <a:prstDash val="solid"/>
            <a:round/>
            <a:headEnd type="none" w="med" len="med"/>
            <a:tailEnd type="triangle"/>
          </a:ln>
          <a:effectLst/>
        </p:spPr>
      </p:cxnSp>
      <p:cxnSp>
        <p:nvCxnSpPr>
          <p:cNvPr id="42" name="Elbow Connector 41"/>
          <p:cNvCxnSpPr/>
          <p:nvPr/>
        </p:nvCxnSpPr>
        <p:spPr bwMode="auto">
          <a:xfrm>
            <a:off x="3229794" y="2821210"/>
            <a:ext cx="914400" cy="914400"/>
          </a:xfrm>
          <a:prstGeom prst="bentConnector3">
            <a:avLst/>
          </a:prstGeom>
          <a:noFill/>
          <a:ln w="9525" cap="flat" cmpd="sng" algn="ctr">
            <a:noFill/>
            <a:prstDash val="solid"/>
            <a:round/>
            <a:headEnd type="none" w="med" len="med"/>
            <a:tailEnd type="triangle"/>
          </a:ln>
          <a:effectLst/>
        </p:spPr>
      </p:cxnSp>
      <p:cxnSp>
        <p:nvCxnSpPr>
          <p:cNvPr id="48" name="Elbow Connector 47"/>
          <p:cNvCxnSpPr/>
          <p:nvPr/>
        </p:nvCxnSpPr>
        <p:spPr bwMode="auto">
          <a:xfrm>
            <a:off x="7884368" y="2322713"/>
            <a:ext cx="8682" cy="7737"/>
          </a:xfrm>
          <a:prstGeom prst="bentConnector3">
            <a:avLst/>
          </a:prstGeom>
          <a:noFill/>
          <a:ln w="9525" cap="flat" cmpd="sng" algn="ctr">
            <a:noFill/>
            <a:prstDash val="solid"/>
            <a:round/>
            <a:headEnd type="none" w="med" len="med"/>
            <a:tailEnd type="triangle"/>
          </a:ln>
          <a:effectLst/>
        </p:spPr>
      </p:cxnSp>
      <p:pic>
        <p:nvPicPr>
          <p:cNvPr id="7" name="Picture 6"/>
          <p:cNvPicPr>
            <a:picLocks noChangeAspect="1"/>
          </p:cNvPicPr>
          <p:nvPr/>
        </p:nvPicPr>
        <p:blipFill>
          <a:blip r:embed="rId2"/>
          <a:stretch>
            <a:fillRect/>
          </a:stretch>
        </p:blipFill>
        <p:spPr>
          <a:xfrm>
            <a:off x="503962" y="1124744"/>
            <a:ext cx="7280463" cy="5436172"/>
          </a:xfrm>
          <a:prstGeom prst="rect">
            <a:avLst/>
          </a:prstGeom>
        </p:spPr>
      </p:pic>
      <p:sp>
        <p:nvSpPr>
          <p:cNvPr id="8" name="Rectangle 7"/>
          <p:cNvSpPr/>
          <p:nvPr/>
        </p:nvSpPr>
        <p:spPr>
          <a:xfrm>
            <a:off x="1979712" y="1988840"/>
            <a:ext cx="5688632" cy="1008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9" name="Rectangle 8"/>
          <p:cNvSpPr/>
          <p:nvPr/>
        </p:nvSpPr>
        <p:spPr>
          <a:xfrm>
            <a:off x="1331640" y="1634158"/>
            <a:ext cx="1008112" cy="288032"/>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pic>
        <p:nvPicPr>
          <p:cNvPr id="14" name="Picture 13"/>
          <p:cNvPicPr>
            <a:picLocks noChangeAspect="1"/>
          </p:cNvPicPr>
          <p:nvPr/>
        </p:nvPicPr>
        <p:blipFill>
          <a:blip r:embed="rId3"/>
          <a:stretch>
            <a:fillRect/>
          </a:stretch>
        </p:blipFill>
        <p:spPr>
          <a:xfrm>
            <a:off x="2807804" y="3036985"/>
            <a:ext cx="4032448" cy="1376934"/>
          </a:xfrm>
          <a:prstGeom prst="rect">
            <a:avLst/>
          </a:prstGeom>
        </p:spPr>
      </p:pic>
      <p:sp>
        <p:nvSpPr>
          <p:cNvPr id="2" name="Rectangle 1"/>
          <p:cNvSpPr/>
          <p:nvPr/>
        </p:nvSpPr>
        <p:spPr>
          <a:xfrm>
            <a:off x="2123728" y="5373216"/>
            <a:ext cx="3816424" cy="360040"/>
          </a:xfrm>
          <a:prstGeom prst="rect">
            <a:avLst/>
          </a:prstGeom>
          <a:noFill/>
          <a:ln w="38100">
            <a:solidFill>
              <a:srgbClr val="F321DA"/>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Tree>
    <p:extLst>
      <p:ext uri="{BB962C8B-B14F-4D97-AF65-F5344CB8AC3E}">
        <p14:creationId xmlns:p14="http://schemas.microsoft.com/office/powerpoint/2010/main" val="2387868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bwMode="auto">
          <a:xfrm>
            <a:off x="3347864" y="2708920"/>
            <a:ext cx="1656184" cy="360040"/>
          </a:xfrm>
          <a:prstGeom prst="straightConnector1">
            <a:avLst/>
          </a:prstGeom>
          <a:noFill/>
          <a:ln w="9525" cap="flat" cmpd="sng" algn="ctr">
            <a:noFill/>
            <a:prstDash val="solid"/>
            <a:round/>
            <a:headEnd type="none" w="med" len="med"/>
            <a:tailEnd type="triangle"/>
          </a:ln>
          <a:effectLst/>
        </p:spPr>
      </p:cxnSp>
      <p:cxnSp>
        <p:nvCxnSpPr>
          <p:cNvPr id="28" name="Straight Arrow Connector 27"/>
          <p:cNvCxnSpPr>
            <a:stCxn id="13" idx="3"/>
          </p:cNvCxnSpPr>
          <p:nvPr/>
        </p:nvCxnSpPr>
        <p:spPr bwMode="auto">
          <a:xfrm>
            <a:off x="3234715" y="2717340"/>
            <a:ext cx="914400" cy="914400"/>
          </a:xfrm>
          <a:prstGeom prst="straightConnector1">
            <a:avLst/>
          </a:prstGeom>
          <a:noFill/>
          <a:ln w="9525" cap="flat" cmpd="sng" algn="ctr">
            <a:noFill/>
            <a:prstDash val="solid"/>
            <a:round/>
            <a:headEnd type="none" w="med" len="med"/>
            <a:tailEnd type="triangle"/>
          </a:ln>
          <a:effectLst/>
        </p:spPr>
      </p:cxnSp>
      <p:cxnSp>
        <p:nvCxnSpPr>
          <p:cNvPr id="42" name="Elbow Connector 41"/>
          <p:cNvCxnSpPr/>
          <p:nvPr/>
        </p:nvCxnSpPr>
        <p:spPr bwMode="auto">
          <a:xfrm>
            <a:off x="3229794" y="2821210"/>
            <a:ext cx="914400" cy="914400"/>
          </a:xfrm>
          <a:prstGeom prst="bentConnector3">
            <a:avLst/>
          </a:prstGeom>
          <a:noFill/>
          <a:ln w="9525" cap="flat" cmpd="sng" algn="ctr">
            <a:noFill/>
            <a:prstDash val="solid"/>
            <a:round/>
            <a:headEnd type="none" w="med" len="med"/>
            <a:tailEnd type="triangle"/>
          </a:ln>
          <a:effectLst/>
        </p:spPr>
      </p:cxnSp>
      <p:cxnSp>
        <p:nvCxnSpPr>
          <p:cNvPr id="48" name="Elbow Connector 47"/>
          <p:cNvCxnSpPr/>
          <p:nvPr/>
        </p:nvCxnSpPr>
        <p:spPr bwMode="auto">
          <a:xfrm>
            <a:off x="7884368" y="2322713"/>
            <a:ext cx="8682" cy="7737"/>
          </a:xfrm>
          <a:prstGeom prst="bentConnector3">
            <a:avLst/>
          </a:prstGeom>
          <a:noFill/>
          <a:ln w="9525" cap="flat" cmpd="sng" algn="ctr">
            <a:noFill/>
            <a:prstDash val="solid"/>
            <a:round/>
            <a:headEnd type="none" w="med" len="med"/>
            <a:tailEnd type="triangle"/>
          </a:ln>
          <a:effectLst/>
        </p:spPr>
      </p:cxnSp>
      <p:grpSp>
        <p:nvGrpSpPr>
          <p:cNvPr id="5" name="Group 4"/>
          <p:cNvGrpSpPr/>
          <p:nvPr/>
        </p:nvGrpSpPr>
        <p:grpSpPr>
          <a:xfrm>
            <a:off x="503962" y="1124744"/>
            <a:ext cx="7280463" cy="5436172"/>
            <a:chOff x="503962" y="1124744"/>
            <a:chExt cx="7280463" cy="5436172"/>
          </a:xfrm>
        </p:grpSpPr>
        <p:pic>
          <p:nvPicPr>
            <p:cNvPr id="7" name="Picture 6"/>
            <p:cNvPicPr>
              <a:picLocks noChangeAspect="1"/>
            </p:cNvPicPr>
            <p:nvPr/>
          </p:nvPicPr>
          <p:blipFill>
            <a:blip r:embed="rId2"/>
            <a:stretch>
              <a:fillRect/>
            </a:stretch>
          </p:blipFill>
          <p:spPr>
            <a:xfrm>
              <a:off x="503962" y="1124744"/>
              <a:ext cx="7280463" cy="5436172"/>
            </a:xfrm>
            <a:prstGeom prst="rect">
              <a:avLst/>
            </a:prstGeom>
          </p:spPr>
        </p:pic>
        <p:sp>
          <p:nvSpPr>
            <p:cNvPr id="8" name="Rectangle 7"/>
            <p:cNvSpPr/>
            <p:nvPr/>
          </p:nvSpPr>
          <p:spPr>
            <a:xfrm>
              <a:off x="1979712" y="1988840"/>
              <a:ext cx="5688632" cy="1008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9" name="Rectangle 8"/>
            <p:cNvSpPr/>
            <p:nvPr/>
          </p:nvSpPr>
          <p:spPr>
            <a:xfrm>
              <a:off x="1331640" y="1634158"/>
              <a:ext cx="1008112" cy="288032"/>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pic>
          <p:nvPicPr>
            <p:cNvPr id="14" name="Picture 13"/>
            <p:cNvPicPr>
              <a:picLocks noChangeAspect="1"/>
            </p:cNvPicPr>
            <p:nvPr/>
          </p:nvPicPr>
          <p:blipFill>
            <a:blip r:embed="rId3"/>
            <a:stretch>
              <a:fillRect/>
            </a:stretch>
          </p:blipFill>
          <p:spPr>
            <a:xfrm>
              <a:off x="2807804" y="3036985"/>
              <a:ext cx="4032448" cy="1376934"/>
            </a:xfrm>
            <a:prstGeom prst="rect">
              <a:avLst/>
            </a:prstGeom>
          </p:spPr>
        </p:pic>
        <p:sp>
          <p:nvSpPr>
            <p:cNvPr id="2" name="Rectangle 1"/>
            <p:cNvSpPr/>
            <p:nvPr/>
          </p:nvSpPr>
          <p:spPr>
            <a:xfrm>
              <a:off x="2123728" y="5373216"/>
              <a:ext cx="3816424" cy="360040"/>
            </a:xfrm>
            <a:prstGeom prst="rect">
              <a:avLst/>
            </a:prstGeom>
            <a:noFill/>
            <a:ln w="38100">
              <a:solidFill>
                <a:srgbClr val="F321DA"/>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3" name="Rectangle 2"/>
            <p:cNvSpPr/>
            <p:nvPr/>
          </p:nvSpPr>
          <p:spPr>
            <a:xfrm>
              <a:off x="2123728" y="5733256"/>
              <a:ext cx="1296144" cy="432048"/>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Tree>
    <p:extLst>
      <p:ext uri="{BB962C8B-B14F-4D97-AF65-F5344CB8AC3E}">
        <p14:creationId xmlns:p14="http://schemas.microsoft.com/office/powerpoint/2010/main" val="22111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bwMode="auto">
          <a:xfrm>
            <a:off x="3347864" y="2708920"/>
            <a:ext cx="1656184" cy="360040"/>
          </a:xfrm>
          <a:prstGeom prst="straightConnector1">
            <a:avLst/>
          </a:prstGeom>
          <a:noFill/>
          <a:ln w="9525" cap="flat" cmpd="sng" algn="ctr">
            <a:noFill/>
            <a:prstDash val="solid"/>
            <a:round/>
            <a:headEnd type="none" w="med" len="med"/>
            <a:tailEnd type="triangle"/>
          </a:ln>
          <a:effectLst/>
        </p:spPr>
      </p:cxnSp>
      <p:cxnSp>
        <p:nvCxnSpPr>
          <p:cNvPr id="28" name="Straight Arrow Connector 27"/>
          <p:cNvCxnSpPr>
            <a:stCxn id="13" idx="3"/>
          </p:cNvCxnSpPr>
          <p:nvPr/>
        </p:nvCxnSpPr>
        <p:spPr bwMode="auto">
          <a:xfrm>
            <a:off x="3234715" y="2717340"/>
            <a:ext cx="914400" cy="914400"/>
          </a:xfrm>
          <a:prstGeom prst="straightConnector1">
            <a:avLst/>
          </a:prstGeom>
          <a:noFill/>
          <a:ln w="9525" cap="flat" cmpd="sng" algn="ctr">
            <a:noFill/>
            <a:prstDash val="solid"/>
            <a:round/>
            <a:headEnd type="none" w="med" len="med"/>
            <a:tailEnd type="triangle"/>
          </a:ln>
          <a:effectLst/>
        </p:spPr>
      </p:cxnSp>
      <p:cxnSp>
        <p:nvCxnSpPr>
          <p:cNvPr id="42" name="Elbow Connector 41"/>
          <p:cNvCxnSpPr/>
          <p:nvPr/>
        </p:nvCxnSpPr>
        <p:spPr bwMode="auto">
          <a:xfrm>
            <a:off x="3229794" y="2821210"/>
            <a:ext cx="914400" cy="914400"/>
          </a:xfrm>
          <a:prstGeom prst="bentConnector3">
            <a:avLst/>
          </a:prstGeom>
          <a:noFill/>
          <a:ln w="9525" cap="flat" cmpd="sng" algn="ctr">
            <a:noFill/>
            <a:prstDash val="solid"/>
            <a:round/>
            <a:headEnd type="none" w="med" len="med"/>
            <a:tailEnd type="triangle"/>
          </a:ln>
          <a:effectLst/>
        </p:spPr>
      </p:cxnSp>
      <p:cxnSp>
        <p:nvCxnSpPr>
          <p:cNvPr id="48" name="Elbow Connector 47"/>
          <p:cNvCxnSpPr/>
          <p:nvPr/>
        </p:nvCxnSpPr>
        <p:spPr bwMode="auto">
          <a:xfrm>
            <a:off x="7884368" y="2322713"/>
            <a:ext cx="8682" cy="7737"/>
          </a:xfrm>
          <a:prstGeom prst="bentConnector3">
            <a:avLst/>
          </a:prstGeom>
          <a:noFill/>
          <a:ln w="9525" cap="flat" cmpd="sng" algn="ctr">
            <a:noFill/>
            <a:prstDash val="solid"/>
            <a:round/>
            <a:headEnd type="none" w="med" len="med"/>
            <a:tailEnd type="triangle"/>
          </a:ln>
          <a:effectLst/>
        </p:spPr>
      </p:cxnSp>
      <p:grpSp>
        <p:nvGrpSpPr>
          <p:cNvPr id="21" name="Group 20"/>
          <p:cNvGrpSpPr/>
          <p:nvPr/>
        </p:nvGrpSpPr>
        <p:grpSpPr>
          <a:xfrm>
            <a:off x="503962" y="1124744"/>
            <a:ext cx="7280463" cy="5436172"/>
            <a:chOff x="503962" y="1124744"/>
            <a:chExt cx="7280463" cy="5436172"/>
          </a:xfrm>
        </p:grpSpPr>
        <p:pic>
          <p:nvPicPr>
            <p:cNvPr id="7" name="Picture 6"/>
            <p:cNvPicPr>
              <a:picLocks noChangeAspect="1"/>
            </p:cNvPicPr>
            <p:nvPr/>
          </p:nvPicPr>
          <p:blipFill>
            <a:blip r:embed="rId2"/>
            <a:stretch>
              <a:fillRect/>
            </a:stretch>
          </p:blipFill>
          <p:spPr>
            <a:xfrm>
              <a:off x="503962" y="1124744"/>
              <a:ext cx="7280463" cy="5436172"/>
            </a:xfrm>
            <a:prstGeom prst="rect">
              <a:avLst/>
            </a:prstGeom>
          </p:spPr>
        </p:pic>
        <p:sp>
          <p:nvSpPr>
            <p:cNvPr id="8" name="Rectangle 7"/>
            <p:cNvSpPr/>
            <p:nvPr/>
          </p:nvSpPr>
          <p:spPr>
            <a:xfrm>
              <a:off x="1979712" y="1988840"/>
              <a:ext cx="5688632" cy="1008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9" name="Rectangle 8"/>
            <p:cNvSpPr/>
            <p:nvPr/>
          </p:nvSpPr>
          <p:spPr>
            <a:xfrm>
              <a:off x="1331640" y="1634158"/>
              <a:ext cx="1008112" cy="288032"/>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pic>
          <p:nvPicPr>
            <p:cNvPr id="14" name="Picture 13"/>
            <p:cNvPicPr>
              <a:picLocks noChangeAspect="1"/>
            </p:cNvPicPr>
            <p:nvPr/>
          </p:nvPicPr>
          <p:blipFill>
            <a:blip r:embed="rId3"/>
            <a:stretch>
              <a:fillRect/>
            </a:stretch>
          </p:blipFill>
          <p:spPr>
            <a:xfrm>
              <a:off x="2807804" y="3036985"/>
              <a:ext cx="4032448" cy="1376934"/>
            </a:xfrm>
            <a:prstGeom prst="rect">
              <a:avLst/>
            </a:prstGeom>
          </p:spPr>
        </p:pic>
        <p:sp>
          <p:nvSpPr>
            <p:cNvPr id="2" name="Rectangle 1"/>
            <p:cNvSpPr/>
            <p:nvPr/>
          </p:nvSpPr>
          <p:spPr>
            <a:xfrm>
              <a:off x="2123728" y="5373216"/>
              <a:ext cx="3816424" cy="360040"/>
            </a:xfrm>
            <a:prstGeom prst="rect">
              <a:avLst/>
            </a:prstGeom>
            <a:noFill/>
            <a:ln w="38100">
              <a:solidFill>
                <a:srgbClr val="F321DA"/>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3" name="Rectangle 2"/>
            <p:cNvSpPr/>
            <p:nvPr/>
          </p:nvSpPr>
          <p:spPr>
            <a:xfrm>
              <a:off x="2123728" y="5733256"/>
              <a:ext cx="1296144" cy="432048"/>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cxnSp>
          <p:nvCxnSpPr>
            <p:cNvPr id="18" name="Straight Arrow Connector 17"/>
            <p:cNvCxnSpPr/>
            <p:nvPr/>
          </p:nvCxnSpPr>
          <p:spPr bwMode="auto">
            <a:xfrm flipV="1">
              <a:off x="2239684" y="1922190"/>
              <a:ext cx="568120" cy="4099098"/>
            </a:xfrm>
            <a:prstGeom prst="straightConnector1">
              <a:avLst/>
            </a:prstGeom>
            <a:noFill/>
            <a:ln w="38100"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4294221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1008633"/>
          </a:xfrm>
        </p:spPr>
        <p:txBody>
          <a:bodyPr/>
          <a:lstStyle/>
          <a:p>
            <a:r>
              <a:rPr lang="lv-LV" sz="2400" dirty="0" smtClean="0"/>
              <a:t>Tulkotāju pamatrīks: </a:t>
            </a:r>
            <a:r>
              <a:rPr lang="en-GB" sz="2400" i="1" dirty="0"/>
              <a:t>Trados Studio 2021</a:t>
            </a:r>
            <a:r>
              <a:rPr lang="lv-LV" dirty="0"/>
              <a:t/>
            </a:r>
            <a:br>
              <a:rPr lang="lv-LV" dirty="0"/>
            </a:br>
            <a:endParaRPr lang="en-GB" dirty="0"/>
          </a:p>
        </p:txBody>
      </p:sp>
      <p:pic>
        <p:nvPicPr>
          <p:cNvPr id="4" name="Content Placeholder 3"/>
          <p:cNvPicPr>
            <a:picLocks noGrp="1" noChangeAspect="1"/>
          </p:cNvPicPr>
          <p:nvPr>
            <p:ph idx="1"/>
          </p:nvPr>
        </p:nvPicPr>
        <p:blipFill>
          <a:blip r:embed="rId2"/>
          <a:stretch>
            <a:fillRect/>
          </a:stretch>
        </p:blipFill>
        <p:spPr>
          <a:xfrm>
            <a:off x="2627784" y="2420888"/>
            <a:ext cx="3305175" cy="1533525"/>
          </a:xfrm>
          <a:prstGeom prst="rect">
            <a:avLst/>
          </a:prstGeom>
        </p:spPr>
      </p:pic>
      <p:sp>
        <p:nvSpPr>
          <p:cNvPr id="5" name="TextBox 4"/>
          <p:cNvSpPr txBox="1"/>
          <p:nvPr/>
        </p:nvSpPr>
        <p:spPr>
          <a:xfrm>
            <a:off x="827583" y="4221088"/>
            <a:ext cx="7200800" cy="1569660"/>
          </a:xfrm>
          <a:prstGeom prst="rect">
            <a:avLst/>
          </a:prstGeom>
          <a:noFill/>
        </p:spPr>
        <p:txBody>
          <a:bodyPr wrap="square" rtlCol="0">
            <a:spAutoFit/>
          </a:bodyPr>
          <a:lstStyle/>
          <a:p>
            <a:r>
              <a:rPr lang="lv-LV" sz="2400" b="0" dirty="0" smtClean="0">
                <a:solidFill>
                  <a:srgbClr val="0F5494"/>
                </a:solidFill>
              </a:rPr>
              <a:t>Plānots ieviest arī</a:t>
            </a:r>
          </a:p>
          <a:p>
            <a:pPr marL="342900" indent="-342900">
              <a:buFont typeface="Wingdings" panose="05000000000000000000" pitchFamily="2" charset="2"/>
              <a:buChar char="Ø"/>
            </a:pPr>
            <a:r>
              <a:rPr lang="lv-LV" sz="2400" b="0" i="1" dirty="0" smtClean="0">
                <a:solidFill>
                  <a:srgbClr val="0F5494"/>
                </a:solidFill>
              </a:rPr>
              <a:t>GroupShare</a:t>
            </a:r>
            <a:r>
              <a:rPr lang="lv-LV" sz="2400" b="0" dirty="0" smtClean="0">
                <a:solidFill>
                  <a:srgbClr val="0F5494"/>
                </a:solidFill>
              </a:rPr>
              <a:t> (servera) komponentu,</a:t>
            </a:r>
          </a:p>
          <a:p>
            <a:pPr marL="342900" indent="-342900">
              <a:buFont typeface="Wingdings" panose="05000000000000000000" pitchFamily="2" charset="2"/>
              <a:buChar char="Ø"/>
            </a:pPr>
            <a:r>
              <a:rPr lang="lv-LV" sz="2400" b="0" i="1" dirty="0" smtClean="0">
                <a:solidFill>
                  <a:srgbClr val="0F5494"/>
                </a:solidFill>
              </a:rPr>
              <a:t>Online Editor </a:t>
            </a:r>
            <a:r>
              <a:rPr lang="lv-LV" sz="2400" b="0" dirty="0" smtClean="0">
                <a:solidFill>
                  <a:srgbClr val="0F5494"/>
                </a:solidFill>
              </a:rPr>
              <a:t>funkciju,</a:t>
            </a:r>
          </a:p>
          <a:p>
            <a:pPr marL="342900" indent="-342900">
              <a:buFont typeface="Wingdings" panose="05000000000000000000" pitchFamily="2" charset="2"/>
              <a:buChar char="Ø"/>
            </a:pPr>
            <a:r>
              <a:rPr lang="lv-LV" sz="2400" b="0" i="1" dirty="0" smtClean="0">
                <a:solidFill>
                  <a:srgbClr val="0F5494"/>
                </a:solidFill>
              </a:rPr>
              <a:t>Live TM</a:t>
            </a:r>
            <a:r>
              <a:rPr lang="lv-LV" sz="2400" b="0" i="1" dirty="0">
                <a:solidFill>
                  <a:srgbClr val="0F5494"/>
                </a:solidFill>
              </a:rPr>
              <a:t>.</a:t>
            </a:r>
            <a:endParaRPr lang="en-GB" sz="2400" b="0" i="1" dirty="0" smtClean="0">
              <a:solidFill>
                <a:srgbClr val="0F5494"/>
              </a:solidFill>
            </a:endParaRPr>
          </a:p>
        </p:txBody>
      </p:sp>
    </p:spTree>
    <p:extLst>
      <p:ext uri="{BB962C8B-B14F-4D97-AF65-F5344CB8AC3E}">
        <p14:creationId xmlns:p14="http://schemas.microsoft.com/office/powerpoint/2010/main" val="3234962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bwMode="auto">
          <a:xfrm>
            <a:off x="3347864" y="2708920"/>
            <a:ext cx="1656184" cy="360040"/>
          </a:xfrm>
          <a:prstGeom prst="straightConnector1">
            <a:avLst/>
          </a:prstGeom>
          <a:noFill/>
          <a:ln w="9525" cap="flat" cmpd="sng" algn="ctr">
            <a:noFill/>
            <a:prstDash val="solid"/>
            <a:round/>
            <a:headEnd type="none" w="med" len="med"/>
            <a:tailEnd type="triangle"/>
          </a:ln>
          <a:effectLst/>
        </p:spPr>
      </p:cxnSp>
      <p:cxnSp>
        <p:nvCxnSpPr>
          <p:cNvPr id="28" name="Straight Arrow Connector 27"/>
          <p:cNvCxnSpPr>
            <a:stCxn id="13" idx="3"/>
          </p:cNvCxnSpPr>
          <p:nvPr/>
        </p:nvCxnSpPr>
        <p:spPr bwMode="auto">
          <a:xfrm>
            <a:off x="3234715" y="2717340"/>
            <a:ext cx="914400" cy="914400"/>
          </a:xfrm>
          <a:prstGeom prst="straightConnector1">
            <a:avLst/>
          </a:prstGeom>
          <a:noFill/>
          <a:ln w="9525" cap="flat" cmpd="sng" algn="ctr">
            <a:noFill/>
            <a:prstDash val="solid"/>
            <a:round/>
            <a:headEnd type="none" w="med" len="med"/>
            <a:tailEnd type="triangle"/>
          </a:ln>
          <a:effectLst/>
        </p:spPr>
      </p:cxnSp>
      <p:cxnSp>
        <p:nvCxnSpPr>
          <p:cNvPr id="42" name="Elbow Connector 41"/>
          <p:cNvCxnSpPr/>
          <p:nvPr/>
        </p:nvCxnSpPr>
        <p:spPr bwMode="auto">
          <a:xfrm>
            <a:off x="3229794" y="2821210"/>
            <a:ext cx="914400" cy="914400"/>
          </a:xfrm>
          <a:prstGeom prst="bentConnector3">
            <a:avLst/>
          </a:prstGeom>
          <a:noFill/>
          <a:ln w="9525" cap="flat" cmpd="sng" algn="ctr">
            <a:noFill/>
            <a:prstDash val="solid"/>
            <a:round/>
            <a:headEnd type="none" w="med" len="med"/>
            <a:tailEnd type="triangle"/>
          </a:ln>
          <a:effectLst/>
        </p:spPr>
      </p:cxnSp>
      <p:cxnSp>
        <p:nvCxnSpPr>
          <p:cNvPr id="48" name="Elbow Connector 47"/>
          <p:cNvCxnSpPr/>
          <p:nvPr/>
        </p:nvCxnSpPr>
        <p:spPr bwMode="auto">
          <a:xfrm>
            <a:off x="7884368" y="2322713"/>
            <a:ext cx="8682" cy="7737"/>
          </a:xfrm>
          <a:prstGeom prst="bentConnector3">
            <a:avLst/>
          </a:prstGeom>
          <a:noFill/>
          <a:ln w="9525" cap="flat" cmpd="sng" algn="ctr">
            <a:noFill/>
            <a:prstDash val="solid"/>
            <a:round/>
            <a:headEnd type="none" w="med" len="med"/>
            <a:tailEnd type="triangle"/>
          </a:ln>
          <a:effectLst/>
        </p:spPr>
      </p:cxnSp>
      <p:sp>
        <p:nvSpPr>
          <p:cNvPr id="8" name="Rectangle 7"/>
          <p:cNvSpPr/>
          <p:nvPr/>
        </p:nvSpPr>
        <p:spPr>
          <a:xfrm>
            <a:off x="1979712" y="1988840"/>
            <a:ext cx="5688632" cy="1008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nvGrpSpPr>
          <p:cNvPr id="10" name="Group 9"/>
          <p:cNvGrpSpPr/>
          <p:nvPr/>
        </p:nvGrpSpPr>
        <p:grpSpPr>
          <a:xfrm>
            <a:off x="971600" y="1412776"/>
            <a:ext cx="7545710" cy="4963804"/>
            <a:chOff x="971600" y="1412776"/>
            <a:chExt cx="7545710" cy="4963804"/>
          </a:xfrm>
        </p:grpSpPr>
        <p:pic>
          <p:nvPicPr>
            <p:cNvPr id="4" name="Picture 3"/>
            <p:cNvPicPr>
              <a:picLocks noChangeAspect="1"/>
            </p:cNvPicPr>
            <p:nvPr/>
          </p:nvPicPr>
          <p:blipFill>
            <a:blip r:embed="rId2"/>
            <a:stretch>
              <a:fillRect/>
            </a:stretch>
          </p:blipFill>
          <p:spPr>
            <a:xfrm>
              <a:off x="971600" y="1412776"/>
              <a:ext cx="7545710" cy="4963804"/>
            </a:xfrm>
            <a:prstGeom prst="rect">
              <a:avLst/>
            </a:prstGeom>
          </p:spPr>
        </p:pic>
        <p:sp>
          <p:nvSpPr>
            <p:cNvPr id="5" name="Rectangle 4"/>
            <p:cNvSpPr/>
            <p:nvPr/>
          </p:nvSpPr>
          <p:spPr>
            <a:xfrm>
              <a:off x="1259632" y="4077072"/>
              <a:ext cx="1152128" cy="288032"/>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Tree>
    <p:extLst>
      <p:ext uri="{BB962C8B-B14F-4D97-AF65-F5344CB8AC3E}">
        <p14:creationId xmlns:p14="http://schemas.microsoft.com/office/powerpoint/2010/main" val="1036839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bwMode="auto">
          <a:xfrm>
            <a:off x="3347864" y="2708920"/>
            <a:ext cx="1656184" cy="360040"/>
          </a:xfrm>
          <a:prstGeom prst="straightConnector1">
            <a:avLst/>
          </a:prstGeom>
          <a:noFill/>
          <a:ln w="9525" cap="flat" cmpd="sng" algn="ctr">
            <a:noFill/>
            <a:prstDash val="solid"/>
            <a:round/>
            <a:headEnd type="none" w="med" len="med"/>
            <a:tailEnd type="triangle"/>
          </a:ln>
          <a:effectLst/>
        </p:spPr>
      </p:cxnSp>
      <p:cxnSp>
        <p:nvCxnSpPr>
          <p:cNvPr id="28" name="Straight Arrow Connector 27"/>
          <p:cNvCxnSpPr>
            <a:stCxn id="13" idx="3"/>
          </p:cNvCxnSpPr>
          <p:nvPr/>
        </p:nvCxnSpPr>
        <p:spPr bwMode="auto">
          <a:xfrm>
            <a:off x="3234715" y="2717340"/>
            <a:ext cx="914400" cy="914400"/>
          </a:xfrm>
          <a:prstGeom prst="straightConnector1">
            <a:avLst/>
          </a:prstGeom>
          <a:noFill/>
          <a:ln w="9525" cap="flat" cmpd="sng" algn="ctr">
            <a:noFill/>
            <a:prstDash val="solid"/>
            <a:round/>
            <a:headEnd type="none" w="med" len="med"/>
            <a:tailEnd type="triangle"/>
          </a:ln>
          <a:effectLst/>
        </p:spPr>
      </p:cxnSp>
      <p:cxnSp>
        <p:nvCxnSpPr>
          <p:cNvPr id="42" name="Elbow Connector 41"/>
          <p:cNvCxnSpPr/>
          <p:nvPr/>
        </p:nvCxnSpPr>
        <p:spPr bwMode="auto">
          <a:xfrm>
            <a:off x="3229794" y="2821210"/>
            <a:ext cx="914400" cy="914400"/>
          </a:xfrm>
          <a:prstGeom prst="bentConnector3">
            <a:avLst/>
          </a:prstGeom>
          <a:noFill/>
          <a:ln w="9525" cap="flat" cmpd="sng" algn="ctr">
            <a:noFill/>
            <a:prstDash val="solid"/>
            <a:round/>
            <a:headEnd type="none" w="med" len="med"/>
            <a:tailEnd type="triangle"/>
          </a:ln>
          <a:effectLst/>
        </p:spPr>
      </p:cxnSp>
      <p:cxnSp>
        <p:nvCxnSpPr>
          <p:cNvPr id="48" name="Elbow Connector 47"/>
          <p:cNvCxnSpPr/>
          <p:nvPr/>
        </p:nvCxnSpPr>
        <p:spPr bwMode="auto">
          <a:xfrm>
            <a:off x="7884368" y="2322713"/>
            <a:ext cx="8682" cy="7737"/>
          </a:xfrm>
          <a:prstGeom prst="bentConnector3">
            <a:avLst/>
          </a:prstGeom>
          <a:noFill/>
          <a:ln w="9525" cap="flat" cmpd="sng" algn="ctr">
            <a:noFill/>
            <a:prstDash val="solid"/>
            <a:round/>
            <a:headEnd type="none" w="med" len="med"/>
            <a:tailEnd type="triangle"/>
          </a:ln>
          <a:effectLst/>
        </p:spPr>
      </p:cxnSp>
      <p:sp>
        <p:nvSpPr>
          <p:cNvPr id="8" name="Rectangle 7"/>
          <p:cNvSpPr/>
          <p:nvPr/>
        </p:nvSpPr>
        <p:spPr>
          <a:xfrm>
            <a:off x="1979712" y="1988840"/>
            <a:ext cx="5688632" cy="1008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nvGrpSpPr>
          <p:cNvPr id="2" name="Group 1"/>
          <p:cNvGrpSpPr/>
          <p:nvPr/>
        </p:nvGrpSpPr>
        <p:grpSpPr>
          <a:xfrm>
            <a:off x="971600" y="1412776"/>
            <a:ext cx="7545710" cy="4963804"/>
            <a:chOff x="971600" y="1412776"/>
            <a:chExt cx="7545710" cy="4963804"/>
          </a:xfrm>
        </p:grpSpPr>
        <p:pic>
          <p:nvPicPr>
            <p:cNvPr id="4" name="Picture 3"/>
            <p:cNvPicPr>
              <a:picLocks noChangeAspect="1"/>
            </p:cNvPicPr>
            <p:nvPr/>
          </p:nvPicPr>
          <p:blipFill>
            <a:blip r:embed="rId2"/>
            <a:stretch>
              <a:fillRect/>
            </a:stretch>
          </p:blipFill>
          <p:spPr>
            <a:xfrm>
              <a:off x="971600" y="1412776"/>
              <a:ext cx="7545710" cy="4963804"/>
            </a:xfrm>
            <a:prstGeom prst="rect">
              <a:avLst/>
            </a:prstGeom>
          </p:spPr>
        </p:pic>
        <p:sp>
          <p:nvSpPr>
            <p:cNvPr id="5" name="Rectangle 4"/>
            <p:cNvSpPr/>
            <p:nvPr/>
          </p:nvSpPr>
          <p:spPr>
            <a:xfrm>
              <a:off x="1259632" y="4077072"/>
              <a:ext cx="1152128" cy="288032"/>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6" name="Rectangle 5"/>
            <p:cNvSpPr/>
            <p:nvPr/>
          </p:nvSpPr>
          <p:spPr>
            <a:xfrm>
              <a:off x="2411760" y="4653136"/>
              <a:ext cx="2232248" cy="1615432"/>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Tree>
    <p:extLst>
      <p:ext uri="{BB962C8B-B14F-4D97-AF65-F5344CB8AC3E}">
        <p14:creationId xmlns:p14="http://schemas.microsoft.com/office/powerpoint/2010/main" val="1699416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bwMode="auto">
          <a:xfrm>
            <a:off x="3347864" y="2708920"/>
            <a:ext cx="1656184" cy="360040"/>
          </a:xfrm>
          <a:prstGeom prst="straightConnector1">
            <a:avLst/>
          </a:prstGeom>
          <a:noFill/>
          <a:ln w="9525" cap="flat" cmpd="sng" algn="ctr">
            <a:noFill/>
            <a:prstDash val="solid"/>
            <a:round/>
            <a:headEnd type="none" w="med" len="med"/>
            <a:tailEnd type="triangle"/>
          </a:ln>
          <a:effectLst/>
        </p:spPr>
      </p:cxnSp>
      <p:cxnSp>
        <p:nvCxnSpPr>
          <p:cNvPr id="28" name="Straight Arrow Connector 27"/>
          <p:cNvCxnSpPr>
            <a:stCxn id="13" idx="3"/>
          </p:cNvCxnSpPr>
          <p:nvPr/>
        </p:nvCxnSpPr>
        <p:spPr bwMode="auto">
          <a:xfrm>
            <a:off x="3234715" y="2717340"/>
            <a:ext cx="914400" cy="914400"/>
          </a:xfrm>
          <a:prstGeom prst="straightConnector1">
            <a:avLst/>
          </a:prstGeom>
          <a:noFill/>
          <a:ln w="9525" cap="flat" cmpd="sng" algn="ctr">
            <a:noFill/>
            <a:prstDash val="solid"/>
            <a:round/>
            <a:headEnd type="none" w="med" len="med"/>
            <a:tailEnd type="triangle"/>
          </a:ln>
          <a:effectLst/>
        </p:spPr>
      </p:cxnSp>
      <p:cxnSp>
        <p:nvCxnSpPr>
          <p:cNvPr id="42" name="Elbow Connector 41"/>
          <p:cNvCxnSpPr/>
          <p:nvPr/>
        </p:nvCxnSpPr>
        <p:spPr bwMode="auto">
          <a:xfrm>
            <a:off x="3229794" y="2821210"/>
            <a:ext cx="914400" cy="914400"/>
          </a:xfrm>
          <a:prstGeom prst="bentConnector3">
            <a:avLst/>
          </a:prstGeom>
          <a:noFill/>
          <a:ln w="9525" cap="flat" cmpd="sng" algn="ctr">
            <a:noFill/>
            <a:prstDash val="solid"/>
            <a:round/>
            <a:headEnd type="none" w="med" len="med"/>
            <a:tailEnd type="triangle"/>
          </a:ln>
          <a:effectLst/>
        </p:spPr>
      </p:cxnSp>
      <p:cxnSp>
        <p:nvCxnSpPr>
          <p:cNvPr id="48" name="Elbow Connector 47"/>
          <p:cNvCxnSpPr/>
          <p:nvPr/>
        </p:nvCxnSpPr>
        <p:spPr bwMode="auto">
          <a:xfrm>
            <a:off x="7884368" y="2322713"/>
            <a:ext cx="8682" cy="7737"/>
          </a:xfrm>
          <a:prstGeom prst="bentConnector3">
            <a:avLst/>
          </a:prstGeom>
          <a:noFill/>
          <a:ln w="9525" cap="flat" cmpd="sng" algn="ctr">
            <a:noFill/>
            <a:prstDash val="solid"/>
            <a:round/>
            <a:headEnd type="none" w="med" len="med"/>
            <a:tailEnd type="triangle"/>
          </a:ln>
          <a:effectLst/>
        </p:spPr>
      </p:cxnSp>
      <p:sp>
        <p:nvSpPr>
          <p:cNvPr id="8" name="Rectangle 7"/>
          <p:cNvSpPr/>
          <p:nvPr/>
        </p:nvSpPr>
        <p:spPr>
          <a:xfrm>
            <a:off x="1979712" y="1988840"/>
            <a:ext cx="5688632" cy="1008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pic>
        <p:nvPicPr>
          <p:cNvPr id="9" name="Picture 8"/>
          <p:cNvPicPr>
            <a:picLocks noChangeAspect="1"/>
          </p:cNvPicPr>
          <p:nvPr/>
        </p:nvPicPr>
        <p:blipFill>
          <a:blip r:embed="rId2"/>
          <a:stretch>
            <a:fillRect/>
          </a:stretch>
        </p:blipFill>
        <p:spPr>
          <a:xfrm>
            <a:off x="432647" y="2204864"/>
            <a:ext cx="794394" cy="397197"/>
          </a:xfrm>
          <a:prstGeom prst="rect">
            <a:avLst/>
          </a:prstGeom>
        </p:spPr>
      </p:pic>
      <p:pic>
        <p:nvPicPr>
          <p:cNvPr id="10" name="Picture 9"/>
          <p:cNvPicPr>
            <a:picLocks noChangeAspect="1"/>
          </p:cNvPicPr>
          <p:nvPr/>
        </p:nvPicPr>
        <p:blipFill>
          <a:blip r:embed="rId3"/>
          <a:stretch>
            <a:fillRect/>
          </a:stretch>
        </p:blipFill>
        <p:spPr>
          <a:xfrm>
            <a:off x="407892" y="4741357"/>
            <a:ext cx="819149" cy="409575"/>
          </a:xfrm>
          <a:prstGeom prst="rect">
            <a:avLst/>
          </a:prstGeom>
        </p:spPr>
      </p:pic>
      <p:sp>
        <p:nvSpPr>
          <p:cNvPr id="12" name="TextBox 11"/>
          <p:cNvSpPr txBox="1"/>
          <p:nvPr/>
        </p:nvSpPr>
        <p:spPr>
          <a:xfrm>
            <a:off x="1797993" y="1615251"/>
            <a:ext cx="6552728" cy="1754326"/>
          </a:xfrm>
          <a:prstGeom prst="rect">
            <a:avLst/>
          </a:prstGeom>
          <a:noFill/>
        </p:spPr>
        <p:txBody>
          <a:bodyPr wrap="square" rtlCol="0">
            <a:spAutoFit/>
          </a:bodyPr>
          <a:lstStyle/>
          <a:p>
            <a:r>
              <a:rPr lang="en-US" sz="1200" b="0" dirty="0">
                <a:solidFill>
                  <a:srgbClr val="0F5494"/>
                </a:solidFill>
              </a:rPr>
              <a:t>Joint op-ed on Ukraine Reconstruction Conference by German Chancellor Olaf </a:t>
            </a:r>
            <a:r>
              <a:rPr lang="en-US" sz="1200" b="0" dirty="0">
                <a:solidFill>
                  <a:srgbClr val="0F5494"/>
                </a:solidFill>
              </a:rPr>
              <a:t>Scholz</a:t>
            </a:r>
            <a:r>
              <a:rPr lang="en-US" sz="1200" b="0" dirty="0">
                <a:solidFill>
                  <a:srgbClr val="0F5494"/>
                </a:solidFill>
              </a:rPr>
              <a:t> and President of the European Commission Ursula von der </a:t>
            </a:r>
            <a:r>
              <a:rPr lang="en-US" sz="1200" b="0" dirty="0">
                <a:solidFill>
                  <a:srgbClr val="0F5494"/>
                </a:solidFill>
              </a:rPr>
              <a:t>Leyen</a:t>
            </a:r>
            <a:endParaRPr lang="en-US" sz="1200" b="0" dirty="0">
              <a:solidFill>
                <a:srgbClr val="0F5494"/>
              </a:solidFill>
            </a:endParaRPr>
          </a:p>
          <a:p>
            <a:endParaRPr lang="en-US" sz="1200" b="0" dirty="0">
              <a:solidFill>
                <a:srgbClr val="0F5494"/>
              </a:solidFill>
            </a:endParaRPr>
          </a:p>
          <a:p>
            <a:r>
              <a:rPr lang="en-US" sz="1200" b="0" dirty="0">
                <a:solidFill>
                  <a:srgbClr val="0F5494"/>
                </a:solidFill>
              </a:rPr>
              <a:t>The courage shown by Ukrainians since Russia invaded their country is impressive. Their resilience and steadfastness in the face of this violation of international law are equally impressive. Ultimately, it is because of the courage shown by Ukraine that we will be gathering together on 25 October in Berlin, where we intend to discuss with experts how the international community can best help and support Ukraine with reconstruction.</a:t>
            </a:r>
            <a:endParaRPr lang="en-GB" sz="1200" b="0" dirty="0" smtClean="0">
              <a:solidFill>
                <a:srgbClr val="0F5494"/>
              </a:solidFill>
            </a:endParaRPr>
          </a:p>
        </p:txBody>
      </p:sp>
      <p:sp>
        <p:nvSpPr>
          <p:cNvPr id="14" name="TextBox 13"/>
          <p:cNvSpPr txBox="1"/>
          <p:nvPr/>
        </p:nvSpPr>
        <p:spPr>
          <a:xfrm>
            <a:off x="1797993" y="4184864"/>
            <a:ext cx="6264696" cy="1938992"/>
          </a:xfrm>
          <a:prstGeom prst="rect">
            <a:avLst/>
          </a:prstGeom>
          <a:noFill/>
        </p:spPr>
        <p:txBody>
          <a:bodyPr wrap="square" rtlCol="0">
            <a:spAutoFit/>
          </a:bodyPr>
          <a:lstStyle/>
          <a:p>
            <a:r>
              <a:rPr lang="lv-LV" sz="1200" b="0" i="1" dirty="0">
                <a:solidFill>
                  <a:srgbClr val="0F5494"/>
                </a:solidFill>
              </a:rPr>
              <a:t>Vācijas kanclers Olafs </a:t>
            </a:r>
            <a:r>
              <a:rPr lang="lv-LV" sz="1200" b="0" i="1" dirty="0">
                <a:solidFill>
                  <a:srgbClr val="0F5494"/>
                </a:solidFill>
              </a:rPr>
              <a:t>Šolcs</a:t>
            </a:r>
            <a:r>
              <a:rPr lang="lv-LV" sz="1200" b="0" i="1" dirty="0">
                <a:solidFill>
                  <a:srgbClr val="0F5494"/>
                </a:solidFill>
              </a:rPr>
              <a:t> un Eiropas Komisijas priekšsēdētāja Urzula fon der </a:t>
            </a:r>
            <a:r>
              <a:rPr lang="lv-LV" sz="1200" b="0" i="1" dirty="0">
                <a:solidFill>
                  <a:srgbClr val="0F5494"/>
                </a:solidFill>
              </a:rPr>
              <a:t>Leiena</a:t>
            </a:r>
            <a:r>
              <a:rPr lang="lv-LV" sz="1200" b="0" i="1" dirty="0">
                <a:solidFill>
                  <a:srgbClr val="0F5494"/>
                </a:solidFill>
              </a:rPr>
              <a:t> (</a:t>
            </a:r>
            <a:r>
              <a:rPr lang="lv-LV" sz="1200" b="0" i="1" dirty="0">
                <a:solidFill>
                  <a:srgbClr val="0F5494"/>
                </a:solidFill>
              </a:rPr>
              <a:t>Ursula</a:t>
            </a:r>
            <a:r>
              <a:rPr lang="lv-LV" sz="1200" b="0" i="1" dirty="0">
                <a:solidFill>
                  <a:srgbClr val="0F5494"/>
                </a:solidFill>
              </a:rPr>
              <a:t> von der </a:t>
            </a:r>
            <a:r>
              <a:rPr lang="lv-LV" sz="1200" b="0" i="1" dirty="0">
                <a:solidFill>
                  <a:srgbClr val="0F5494"/>
                </a:solidFill>
              </a:rPr>
              <a:t>Leyen</a:t>
            </a:r>
            <a:r>
              <a:rPr lang="lv-LV" sz="1200" b="0" i="1" dirty="0">
                <a:solidFill>
                  <a:srgbClr val="0F5494"/>
                </a:solidFill>
              </a:rPr>
              <a:t>) kopīgi komentēja Ukrainas rekonstrukcijas konferenci</a:t>
            </a:r>
          </a:p>
          <a:p>
            <a:endParaRPr lang="lv-LV" sz="1200" b="0" i="1" dirty="0">
              <a:solidFill>
                <a:srgbClr val="0F5494"/>
              </a:solidFill>
            </a:endParaRPr>
          </a:p>
          <a:p>
            <a:r>
              <a:rPr lang="lv-LV" sz="1200" b="0" i="1" dirty="0">
                <a:solidFill>
                  <a:srgbClr val="0F5494"/>
                </a:solidFill>
              </a:rPr>
              <a:t>Drosme, ko ukraiņi izrādīja, kopš Krievija iebruka viņu valstī, ir iespaidīga. Viņu </a:t>
            </a:r>
            <a:r>
              <a:rPr lang="lv-LV" sz="1200" b="0" i="1" dirty="0">
                <a:solidFill>
                  <a:srgbClr val="0F5494"/>
                </a:solidFill>
              </a:rPr>
              <a:t>izturētspēja</a:t>
            </a:r>
            <a:r>
              <a:rPr lang="lv-LV" sz="1200" b="0" i="1" dirty="0">
                <a:solidFill>
                  <a:srgbClr val="0F5494"/>
                </a:solidFill>
              </a:rPr>
              <a:t> un stingrība, saskaroties ar šo starptautisko tiesību pārkāpumu, ir vienlīdz iespaidīga. Galu galā mēs 25. oktobrī Berlīnē pulcēsimies Ukrainas izrādītās drosmes dēļ, kur mēs plānojam ar ekspertiem apspriest, kā starptautiskā sabiedrība var vislabāk palīdzēt Ukrainai un atbalstīt to atjaunošanas procesā.</a:t>
            </a:r>
            <a:endParaRPr lang="en-GB" sz="1200" b="0" i="1" dirty="0" smtClean="0">
              <a:solidFill>
                <a:srgbClr val="0F5494"/>
              </a:solidFill>
            </a:endParaRPr>
          </a:p>
        </p:txBody>
      </p:sp>
    </p:spTree>
    <p:extLst>
      <p:ext uri="{BB962C8B-B14F-4D97-AF65-F5344CB8AC3E}">
        <p14:creationId xmlns:p14="http://schemas.microsoft.com/office/powerpoint/2010/main" val="3723696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8003232" cy="4065836"/>
          </a:xfrm>
        </p:spPr>
        <p:txBody>
          <a:bodyPr/>
          <a:lstStyle/>
          <a:p>
            <a:pPr marL="0" indent="0" algn="ctr">
              <a:buNone/>
            </a:pPr>
            <a:r>
              <a:rPr lang="lv-LV" sz="1800" b="1" i="1" dirty="0"/>
              <a:t>eTranslation </a:t>
            </a:r>
            <a:r>
              <a:rPr lang="lv-LV" sz="1800" b="1" dirty="0"/>
              <a:t>un citi valodas tehnoloģiju </a:t>
            </a:r>
            <a:r>
              <a:rPr lang="lv-LV" sz="1800" b="1" dirty="0" smtClean="0"/>
              <a:t>rīki:</a:t>
            </a:r>
          </a:p>
          <a:p>
            <a:pPr marL="0" indent="0" algn="ctr">
              <a:buNone/>
            </a:pPr>
            <a:endParaRPr lang="lv-LV" sz="1800" dirty="0" smtClean="0">
              <a:hlinkClick r:id="rId2"/>
            </a:endParaRPr>
          </a:p>
          <a:p>
            <a:pPr marL="0" indent="0" algn="ctr">
              <a:buNone/>
            </a:pPr>
            <a:r>
              <a:rPr lang="fr-FR" sz="1800" dirty="0" smtClean="0">
                <a:hlinkClick r:id="rId2"/>
              </a:rPr>
              <a:t>https://language-tools.ec.europa.eu/</a:t>
            </a:r>
            <a:endParaRPr lang="lv-LV" sz="1800" dirty="0" smtClean="0"/>
          </a:p>
          <a:p>
            <a:pPr marL="0" indent="0" algn="ctr">
              <a:buNone/>
            </a:pPr>
            <a:endParaRPr lang="lv-LV" sz="1800" dirty="0" smtClean="0"/>
          </a:p>
          <a:p>
            <a:pPr marL="0" indent="0" algn="ctr">
              <a:buNone/>
            </a:pPr>
            <a:endParaRPr lang="lv-LV" sz="1800" dirty="0"/>
          </a:p>
          <a:p>
            <a:pPr marL="0" indent="0" algn="ctr">
              <a:buNone/>
            </a:pPr>
            <a:r>
              <a:rPr lang="lv-LV" sz="1800" b="1" dirty="0" smtClean="0"/>
              <a:t>Reģistrēties </a:t>
            </a:r>
            <a:r>
              <a:rPr lang="lv-LV" sz="1800" b="1" i="1" dirty="0" smtClean="0"/>
              <a:t>eTranslation</a:t>
            </a:r>
            <a:r>
              <a:rPr lang="lv-LV" sz="1800" b="1" dirty="0" smtClean="0"/>
              <a:t>:</a:t>
            </a:r>
          </a:p>
          <a:p>
            <a:pPr marL="0" indent="0" algn="ctr">
              <a:buNone/>
            </a:pPr>
            <a:endParaRPr lang="lv-LV" sz="1800" dirty="0" smtClean="0"/>
          </a:p>
          <a:p>
            <a:pPr marL="0" indent="0" algn="ctr">
              <a:buNone/>
            </a:pPr>
            <a:r>
              <a:rPr lang="en-GB" sz="1800" dirty="0" smtClean="0">
                <a:hlinkClick r:id="rId3"/>
              </a:rPr>
              <a:t>https://webgate.ec.europa.eu/etranslation/public/welcome.html</a:t>
            </a:r>
            <a:endParaRPr lang="lv-LV" sz="1800" dirty="0" smtClean="0"/>
          </a:p>
          <a:p>
            <a:endParaRPr lang="lv-LV" sz="1800" dirty="0" smtClean="0"/>
          </a:p>
          <a:p>
            <a:endParaRPr lang="lv-LV" sz="1800" dirty="0" smtClean="0"/>
          </a:p>
          <a:p>
            <a:endParaRPr lang="lv-LV" sz="1800" dirty="0" smtClean="0"/>
          </a:p>
          <a:p>
            <a:endParaRPr lang="en-GB" sz="1800" dirty="0"/>
          </a:p>
        </p:txBody>
      </p:sp>
    </p:spTree>
    <p:extLst>
      <p:ext uri="{BB962C8B-B14F-4D97-AF65-F5344CB8AC3E}">
        <p14:creationId xmlns:p14="http://schemas.microsoft.com/office/powerpoint/2010/main" val="100031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lv-LV" sz="6000" dirty="0" smtClean="0"/>
              <a:t>Paldies!</a:t>
            </a:r>
          </a:p>
          <a:p>
            <a:pPr marL="0" indent="0" algn="ctr">
              <a:buNone/>
            </a:pPr>
            <a:endParaRPr lang="lv-LV" sz="2000" dirty="0" smtClean="0"/>
          </a:p>
          <a:p>
            <a:pPr marL="0" indent="0" algn="r">
              <a:buNone/>
            </a:pPr>
            <a:endParaRPr lang="lv-LV" sz="2000" dirty="0" smtClean="0"/>
          </a:p>
          <a:p>
            <a:pPr marL="0" indent="0" algn="r">
              <a:buNone/>
            </a:pPr>
            <a:endParaRPr lang="lv-LV" sz="2000" dirty="0"/>
          </a:p>
          <a:p>
            <a:pPr marL="0" indent="0" algn="r">
              <a:buNone/>
            </a:pPr>
            <a:endParaRPr lang="lv-LV" sz="2000" dirty="0" smtClean="0"/>
          </a:p>
          <a:p>
            <a:pPr marL="0" indent="0" algn="r">
              <a:buNone/>
            </a:pPr>
            <a:endParaRPr lang="lv-LV" sz="2000" dirty="0"/>
          </a:p>
          <a:p>
            <a:pPr marL="0" indent="0" algn="r">
              <a:buNone/>
            </a:pPr>
            <a:r>
              <a:rPr lang="lv-LV" sz="1800" dirty="0" smtClean="0"/>
              <a:t>ivita.jakovleva@ec.europa.eu</a:t>
            </a:r>
            <a:endParaRPr lang="en-GB" sz="5400" dirty="0"/>
          </a:p>
        </p:txBody>
      </p:sp>
    </p:spTree>
    <p:extLst>
      <p:ext uri="{BB962C8B-B14F-4D97-AF65-F5344CB8AC3E}">
        <p14:creationId xmlns:p14="http://schemas.microsoft.com/office/powerpoint/2010/main" val="455428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080111"/>
            <a:ext cx="8640959" cy="949428"/>
          </a:xfrm>
        </p:spPr>
        <p:txBody>
          <a:bodyPr/>
          <a:lstStyle/>
          <a:p>
            <a:pPr algn="ctr"/>
            <a:r>
              <a:rPr lang="lv-LV" sz="2000" dirty="0" smtClean="0"/>
              <a:t>Tulkotāju palīgi pirms tulkošanas (1)</a:t>
            </a:r>
            <a:endParaRPr lang="lv-LV" sz="2800" dirty="0"/>
          </a:p>
        </p:txBody>
      </p:sp>
      <p:sp>
        <p:nvSpPr>
          <p:cNvPr id="3" name="Content Placeholder 2"/>
          <p:cNvSpPr>
            <a:spLocks noGrp="1"/>
          </p:cNvSpPr>
          <p:nvPr>
            <p:ph idx="1"/>
          </p:nvPr>
        </p:nvSpPr>
        <p:spPr>
          <a:xfrm>
            <a:off x="457199" y="2061368"/>
            <a:ext cx="8229600" cy="4607991"/>
          </a:xfrm>
        </p:spPr>
        <p:txBody>
          <a:bodyPr/>
          <a:lstStyle/>
          <a:p>
            <a:pPr marL="0" indent="0">
              <a:buNone/>
            </a:pPr>
            <a:r>
              <a:rPr lang="lv-LV" sz="1800" dirty="0"/>
              <a:t>A</a:t>
            </a:r>
            <a:r>
              <a:rPr lang="lv-LV" sz="1800" dirty="0" smtClean="0"/>
              <a:t>utomātiska priekšapstrāde:</a:t>
            </a:r>
          </a:p>
          <a:p>
            <a:r>
              <a:rPr lang="lv-LV" sz="1800" dirty="0" smtClean="0"/>
              <a:t>līdzīgo segmentu izguve no </a:t>
            </a:r>
            <a:r>
              <a:rPr lang="lv-LV" sz="1800" i="1" dirty="0" smtClean="0"/>
              <a:t>Euramis</a:t>
            </a:r>
            <a:r>
              <a:rPr lang="lv-LV" sz="1800" dirty="0" smtClean="0"/>
              <a:t>;</a:t>
            </a:r>
          </a:p>
          <a:p>
            <a:r>
              <a:rPr lang="lv-LV" sz="1800" dirty="0"/>
              <a:t>m</a:t>
            </a:r>
            <a:r>
              <a:rPr lang="lv-LV" sz="1800" dirty="0" smtClean="0"/>
              <a:t>ašīntulkojuma</a:t>
            </a:r>
            <a:r>
              <a:rPr lang="lv-LV" sz="1800" dirty="0" smtClean="0"/>
              <a:t> sagatavošana;</a:t>
            </a:r>
          </a:p>
          <a:p>
            <a:r>
              <a:rPr lang="lv-LV" sz="1800" dirty="0"/>
              <a:t>a</a:t>
            </a:r>
            <a:r>
              <a:rPr lang="lv-LV" sz="1800" dirty="0" smtClean="0"/>
              <a:t>tsauces dokumentu izguve;</a:t>
            </a:r>
          </a:p>
          <a:p>
            <a:r>
              <a:rPr lang="lv-LV" sz="1800" dirty="0"/>
              <a:t>t</a:t>
            </a:r>
            <a:r>
              <a:rPr lang="lv-LV" sz="1800" dirty="0" smtClean="0"/>
              <a:t>iesību aktu nosaukumu </a:t>
            </a:r>
            <a:r>
              <a:rPr lang="lv-LV" sz="1800" dirty="0" smtClean="0"/>
              <a:t>sastatījums</a:t>
            </a:r>
            <a:r>
              <a:rPr lang="lv-LV" sz="1800" dirty="0" smtClean="0"/>
              <a:t>.</a:t>
            </a:r>
          </a:p>
          <a:p>
            <a:endParaRPr lang="lv-LV" sz="1800" dirty="0"/>
          </a:p>
          <a:p>
            <a:pPr marL="0" indent="0">
              <a:buNone/>
            </a:pPr>
            <a:r>
              <a:rPr lang="lv-LV" sz="1800" dirty="0" smtClean="0"/>
              <a:t>Manuāli iespējams:</a:t>
            </a:r>
          </a:p>
          <a:p>
            <a:r>
              <a:rPr lang="lv-LV" sz="1800" dirty="0"/>
              <a:t>p</a:t>
            </a:r>
            <a:r>
              <a:rPr lang="lv-LV" sz="1800" dirty="0" smtClean="0"/>
              <a:t>ieprasīt papildu atsauces dokumentu </a:t>
            </a:r>
            <a:r>
              <a:rPr lang="lv-LV" sz="1800" dirty="0" smtClean="0"/>
              <a:t>sastatījumu</a:t>
            </a:r>
            <a:r>
              <a:rPr lang="lv-LV" sz="1800" dirty="0" smtClean="0"/>
              <a:t>;</a:t>
            </a:r>
          </a:p>
          <a:p>
            <a:r>
              <a:rPr lang="lv-LV" sz="1800" dirty="0"/>
              <a:t>i</a:t>
            </a:r>
            <a:r>
              <a:rPr lang="lv-LV" sz="1800" dirty="0" smtClean="0"/>
              <a:t>zgūt no </a:t>
            </a:r>
            <a:r>
              <a:rPr lang="lv-LV" sz="1800" i="1" dirty="0" smtClean="0"/>
              <a:t>IATE</a:t>
            </a:r>
            <a:r>
              <a:rPr lang="lv-LV" sz="1800" dirty="0" smtClean="0"/>
              <a:t> </a:t>
            </a:r>
            <a:r>
              <a:rPr lang="lv-LV" sz="1800" dirty="0" smtClean="0"/>
              <a:t>terminus </a:t>
            </a:r>
            <a:r>
              <a:rPr lang="lv-LV" sz="1800" dirty="0" smtClean="0"/>
              <a:t>un to atbilsmes (divi spraudņi);</a:t>
            </a:r>
          </a:p>
          <a:p>
            <a:r>
              <a:rPr lang="lv-LV" sz="1800" dirty="0" smtClean="0"/>
              <a:t>izgūt juridiskās definīcijas no visiem tekstā minētajiem tiesību </a:t>
            </a:r>
            <a:r>
              <a:rPr lang="lv-LV" sz="1800" dirty="0" smtClean="0"/>
              <a:t>aktiem (</a:t>
            </a:r>
            <a:r>
              <a:rPr lang="lv-LV" sz="1800" i="1" dirty="0" smtClean="0"/>
              <a:t>DefX</a:t>
            </a:r>
            <a:r>
              <a:rPr lang="lv-LV" sz="1800" dirty="0" smtClean="0"/>
              <a:t>);</a:t>
            </a:r>
          </a:p>
          <a:p>
            <a:r>
              <a:rPr lang="lv-LV" sz="1800" dirty="0"/>
              <a:t>t</a:t>
            </a:r>
            <a:r>
              <a:rPr lang="lv-LV" sz="1800" dirty="0" smtClean="0"/>
              <a:t>erminu glosāriju/datubāzi pārvērst par </a:t>
            </a:r>
            <a:r>
              <a:rPr lang="lv-LV" sz="1800" i="1" dirty="0" smtClean="0"/>
              <a:t>QA</a:t>
            </a:r>
            <a:r>
              <a:rPr lang="lv-LV" sz="1800" i="1" dirty="0" smtClean="0"/>
              <a:t> </a:t>
            </a:r>
            <a:r>
              <a:rPr lang="lv-LV" sz="1800" i="1" dirty="0" smtClean="0"/>
              <a:t>Checker</a:t>
            </a:r>
            <a:r>
              <a:rPr lang="lv-LV" sz="1800" dirty="0" smtClean="0"/>
              <a:t> iestatījumiem (</a:t>
            </a:r>
            <a:r>
              <a:rPr lang="lv-LV" sz="1800" i="1" dirty="0" smtClean="0"/>
              <a:t>TatraTerm</a:t>
            </a:r>
            <a:r>
              <a:rPr lang="lv-LV" sz="1800" dirty="0" smtClean="0"/>
              <a:t>);</a:t>
            </a:r>
          </a:p>
          <a:p>
            <a:r>
              <a:rPr lang="lv-LV" sz="1800" dirty="0" smtClean="0"/>
              <a:t>…</a:t>
            </a:r>
          </a:p>
          <a:p>
            <a:endParaRPr lang="lv-LV" sz="1800" dirty="0" smtClean="0"/>
          </a:p>
          <a:p>
            <a:endParaRPr lang="en-GB" sz="1800" dirty="0"/>
          </a:p>
        </p:txBody>
      </p:sp>
      <p:pic>
        <p:nvPicPr>
          <p:cNvPr id="4" name="Picture 3"/>
          <p:cNvPicPr>
            <a:picLocks noChangeAspect="1"/>
          </p:cNvPicPr>
          <p:nvPr/>
        </p:nvPicPr>
        <p:blipFill>
          <a:blip r:embed="rId2"/>
          <a:stretch>
            <a:fillRect/>
          </a:stretch>
        </p:blipFill>
        <p:spPr>
          <a:xfrm>
            <a:off x="6516216" y="2336812"/>
            <a:ext cx="1501067" cy="1536304"/>
          </a:xfrm>
          <a:prstGeom prst="rect">
            <a:avLst/>
          </a:prstGeom>
        </p:spPr>
      </p:pic>
      <p:sp>
        <p:nvSpPr>
          <p:cNvPr id="5" name="Right Brace 4"/>
          <p:cNvSpPr/>
          <p:nvPr/>
        </p:nvSpPr>
        <p:spPr bwMode="auto">
          <a:xfrm>
            <a:off x="5580112" y="2420888"/>
            <a:ext cx="432048" cy="1368152"/>
          </a:xfrm>
          <a:prstGeom prst="rightBrac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dirty="0" smtClean="0">
              <a:ln>
                <a:noFill/>
              </a:ln>
              <a:solidFill>
                <a:srgbClr val="FFD624"/>
              </a:solidFill>
              <a:effectLst/>
              <a:latin typeface="Verdana" pitchFamily="34" charset="0"/>
            </a:endParaRPr>
          </a:p>
        </p:txBody>
      </p:sp>
    </p:spTree>
    <p:extLst>
      <p:ext uri="{BB962C8B-B14F-4D97-AF65-F5344CB8AC3E}">
        <p14:creationId xmlns:p14="http://schemas.microsoft.com/office/powerpoint/2010/main" val="2684198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080111"/>
            <a:ext cx="8640959" cy="949428"/>
          </a:xfrm>
        </p:spPr>
        <p:txBody>
          <a:bodyPr/>
          <a:lstStyle/>
          <a:p>
            <a:pPr algn="ctr"/>
            <a:r>
              <a:rPr lang="lv-LV" sz="2000" dirty="0" smtClean="0"/>
              <a:t>Tulkotāju palīgi pirms </a:t>
            </a:r>
            <a:r>
              <a:rPr lang="lv-LV" sz="2000" dirty="0" smtClean="0"/>
              <a:t>tulkošanas (2)</a:t>
            </a:r>
            <a:endParaRPr lang="lv-LV" sz="2800" dirty="0"/>
          </a:p>
        </p:txBody>
      </p:sp>
      <p:sp>
        <p:nvSpPr>
          <p:cNvPr id="3" name="Content Placeholder 2"/>
          <p:cNvSpPr>
            <a:spLocks noGrp="1"/>
          </p:cNvSpPr>
          <p:nvPr>
            <p:ph idx="1"/>
          </p:nvPr>
        </p:nvSpPr>
        <p:spPr>
          <a:xfrm>
            <a:off x="457199" y="2061369"/>
            <a:ext cx="8229600" cy="4281860"/>
          </a:xfrm>
        </p:spPr>
        <p:txBody>
          <a:bodyPr/>
          <a:lstStyle/>
          <a:p>
            <a:pPr marL="0" indent="0">
              <a:buNone/>
            </a:pPr>
            <a:r>
              <a:rPr lang="lv-LV" sz="1600" b="1" i="1" dirty="0" smtClean="0"/>
              <a:t>IATE</a:t>
            </a:r>
            <a:r>
              <a:rPr lang="lv-LV" sz="1600" b="1" dirty="0" smtClean="0"/>
              <a:t> spraudņi</a:t>
            </a:r>
            <a:r>
              <a:rPr lang="lv-LV" sz="1600" dirty="0" smtClean="0"/>
              <a:t>:</a:t>
            </a:r>
          </a:p>
          <a:p>
            <a:pPr marL="0" indent="0">
              <a:buNone/>
            </a:pPr>
            <a:endParaRPr lang="lv-LV" sz="1600" dirty="0" smtClean="0"/>
          </a:p>
          <a:p>
            <a:r>
              <a:rPr lang="en-US" sz="1600" i="1" dirty="0" smtClean="0"/>
              <a:t>IATE</a:t>
            </a:r>
            <a:r>
              <a:rPr lang="en-US" sz="1600" i="1" dirty="0" smtClean="0"/>
              <a:t> </a:t>
            </a:r>
            <a:r>
              <a:rPr lang="en-US" sz="1600" i="1" dirty="0"/>
              <a:t>TRM</a:t>
            </a:r>
            <a:r>
              <a:rPr lang="en-US" sz="1600" i="1" dirty="0"/>
              <a:t> Terminology Provider</a:t>
            </a:r>
            <a:r>
              <a:rPr lang="en-US" sz="1600" dirty="0"/>
              <a:t> </a:t>
            </a:r>
            <a:r>
              <a:rPr lang="en-US" sz="1600" dirty="0" smtClean="0"/>
              <a:t>(</a:t>
            </a:r>
            <a:r>
              <a:rPr lang="lv-LV" sz="1600" dirty="0" smtClean="0"/>
              <a:t>dēvēts arī par</a:t>
            </a:r>
            <a:r>
              <a:rPr lang="en-US" sz="1600" dirty="0"/>
              <a:t> </a:t>
            </a:r>
            <a:r>
              <a:rPr lang="en-US" sz="1600" i="1" dirty="0"/>
              <a:t>IATE</a:t>
            </a:r>
            <a:r>
              <a:rPr lang="en-US" sz="1600" i="1" dirty="0"/>
              <a:t> Live Plugin</a:t>
            </a:r>
            <a:r>
              <a:rPr lang="en-US" sz="1600" dirty="0"/>
              <a:t>) </a:t>
            </a:r>
            <a:r>
              <a:rPr lang="lv-LV" sz="1600" dirty="0" smtClean="0"/>
              <a:t>tiešsaistē pievienojas </a:t>
            </a:r>
            <a:r>
              <a:rPr lang="lv-LV" sz="1600" i="1" dirty="0" smtClean="0"/>
              <a:t>IATE</a:t>
            </a:r>
            <a:r>
              <a:rPr lang="lv-LV" sz="1600" dirty="0" smtClean="0"/>
              <a:t> datubāzei, kas tiek atjaunināta ik pēc trim stundām;</a:t>
            </a:r>
          </a:p>
          <a:p>
            <a:r>
              <a:rPr lang="en-GB" sz="1600" i="1" dirty="0"/>
              <a:t>Batch Task </a:t>
            </a:r>
            <a:r>
              <a:rPr lang="en-GB" sz="1600" i="1" dirty="0" smtClean="0"/>
              <a:t>Plugin</a:t>
            </a:r>
            <a:r>
              <a:rPr lang="lv-LV" sz="1600" i="1" dirty="0" smtClean="0"/>
              <a:t> – </a:t>
            </a:r>
            <a:r>
              <a:rPr lang="lv-LV" sz="1600" dirty="0" smtClean="0"/>
              <a:t>izveido lokālu terminu datubāzi, kas satur visus tulkojamajā tekstā atrodamos un </a:t>
            </a:r>
            <a:r>
              <a:rPr lang="lv-LV" sz="1600" i="1" dirty="0" smtClean="0"/>
              <a:t>IATE</a:t>
            </a:r>
            <a:r>
              <a:rPr lang="lv-LV" sz="1600" dirty="0" smtClean="0"/>
              <a:t> saglabātos terminus.</a:t>
            </a:r>
          </a:p>
          <a:p>
            <a:endParaRPr lang="lv-LV" sz="1600" dirty="0" smtClean="0"/>
          </a:p>
          <a:p>
            <a:endParaRPr lang="lv-LV" sz="1600" dirty="0"/>
          </a:p>
          <a:p>
            <a:pPr marL="0" indent="0">
              <a:buNone/>
            </a:pPr>
            <a:r>
              <a:rPr lang="lv-LV" sz="1600" b="1" i="1" dirty="0" smtClean="0"/>
              <a:t>DefX</a:t>
            </a:r>
            <a:r>
              <a:rPr lang="lv-LV" sz="1600" i="1" dirty="0" smtClean="0"/>
              <a:t> – </a:t>
            </a:r>
            <a:r>
              <a:rPr lang="lv-LV" sz="1600" dirty="0" smtClean="0"/>
              <a:t>no *.</a:t>
            </a:r>
            <a:r>
              <a:rPr lang="lv-LV" sz="1600" dirty="0" smtClean="0"/>
              <a:t>docx</a:t>
            </a:r>
            <a:r>
              <a:rPr lang="lv-LV" sz="1600" dirty="0" smtClean="0"/>
              <a:t> dokumentiem izgūst definētos jēdzienus no visiem tulkojamajā dokumentā minētajiem tiesību aktiem (regulām, direktīvām un lēmumiem).</a:t>
            </a:r>
          </a:p>
          <a:p>
            <a:pPr marL="0" indent="0">
              <a:buNone/>
            </a:pPr>
            <a:endParaRPr lang="lv-LV" sz="1600" dirty="0"/>
          </a:p>
          <a:p>
            <a:pPr marL="0" indent="0">
              <a:buNone/>
            </a:pPr>
            <a:r>
              <a:rPr lang="lv-LV" sz="1600" b="1" i="1" dirty="0" smtClean="0"/>
              <a:t>TatraTerm</a:t>
            </a:r>
            <a:r>
              <a:rPr lang="lv-LV" sz="1600" dirty="0" smtClean="0"/>
              <a:t> – apstrādā izgūtos terminus (sagatavotos glosārijus) un pārvērš tos </a:t>
            </a:r>
            <a:r>
              <a:rPr lang="lv-LV" sz="1600" i="1" dirty="0" smtClean="0"/>
              <a:t>Trados</a:t>
            </a:r>
            <a:r>
              <a:rPr lang="lv-LV" sz="1600" i="1" dirty="0" smtClean="0"/>
              <a:t> </a:t>
            </a:r>
            <a:r>
              <a:rPr lang="lv-LV" sz="1600" i="1" dirty="0" smtClean="0"/>
              <a:t>Studio</a:t>
            </a:r>
            <a:r>
              <a:rPr lang="lv-LV" sz="1600" i="1" dirty="0" smtClean="0"/>
              <a:t> </a:t>
            </a:r>
            <a:r>
              <a:rPr lang="lv-LV" sz="1600" dirty="0" smtClean="0"/>
              <a:t>importējamos iestatījumos (*.</a:t>
            </a:r>
            <a:r>
              <a:rPr lang="lv-LV" sz="1600" dirty="0" smtClean="0"/>
              <a:t>sdlqasettings</a:t>
            </a:r>
            <a:r>
              <a:rPr lang="lv-LV" sz="1600" dirty="0" smtClean="0"/>
              <a:t>).</a:t>
            </a:r>
            <a:endParaRPr lang="en-GB" sz="1600" dirty="0"/>
          </a:p>
        </p:txBody>
      </p:sp>
    </p:spTree>
    <p:extLst>
      <p:ext uri="{BB962C8B-B14F-4D97-AF65-F5344CB8AC3E}">
        <p14:creationId xmlns:p14="http://schemas.microsoft.com/office/powerpoint/2010/main" val="3289339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080111"/>
            <a:ext cx="8640959" cy="949428"/>
          </a:xfrm>
        </p:spPr>
        <p:txBody>
          <a:bodyPr/>
          <a:lstStyle/>
          <a:p>
            <a:pPr algn="ctr"/>
            <a:r>
              <a:rPr lang="lv-LV" sz="2000" dirty="0" smtClean="0"/>
              <a:t>Tulkotāju palīgi pirms </a:t>
            </a:r>
            <a:r>
              <a:rPr lang="lv-LV" sz="2000" dirty="0" smtClean="0"/>
              <a:t>tulkošanas (3)</a:t>
            </a:r>
            <a:endParaRPr lang="lv-LV" sz="2800" dirty="0"/>
          </a:p>
        </p:txBody>
      </p:sp>
      <p:sp>
        <p:nvSpPr>
          <p:cNvPr id="3" name="Content Placeholder 2"/>
          <p:cNvSpPr>
            <a:spLocks noGrp="1"/>
          </p:cNvSpPr>
          <p:nvPr>
            <p:ph idx="1"/>
          </p:nvPr>
        </p:nvSpPr>
        <p:spPr>
          <a:xfrm>
            <a:off x="457199" y="2061369"/>
            <a:ext cx="8229600" cy="4281860"/>
          </a:xfrm>
        </p:spPr>
        <p:txBody>
          <a:bodyPr/>
          <a:lstStyle/>
          <a:p>
            <a:pPr marL="0" indent="0">
              <a:buNone/>
            </a:pPr>
            <a:r>
              <a:rPr lang="lv-LV" b="1" i="1" dirty="0" smtClean="0"/>
              <a:t>DefX</a:t>
            </a:r>
            <a:endParaRPr lang="lv-LV" sz="3600" b="1" dirty="0" smtClean="0"/>
          </a:p>
          <a:p>
            <a:pPr marL="0" indent="0">
              <a:buNone/>
            </a:pPr>
            <a:endParaRPr lang="en-GB" sz="1800" dirty="0"/>
          </a:p>
        </p:txBody>
      </p:sp>
      <p:grpSp>
        <p:nvGrpSpPr>
          <p:cNvPr id="13" name="Group 12"/>
          <p:cNvGrpSpPr/>
          <p:nvPr/>
        </p:nvGrpSpPr>
        <p:grpSpPr>
          <a:xfrm>
            <a:off x="1907704" y="2492896"/>
            <a:ext cx="5616624" cy="3546591"/>
            <a:chOff x="1835696" y="2643243"/>
            <a:chExt cx="5112568" cy="3258559"/>
          </a:xfrm>
        </p:grpSpPr>
        <p:pic>
          <p:nvPicPr>
            <p:cNvPr id="4" name="Picture 3"/>
            <p:cNvPicPr>
              <a:picLocks noChangeAspect="1"/>
            </p:cNvPicPr>
            <p:nvPr/>
          </p:nvPicPr>
          <p:blipFill>
            <a:blip r:embed="rId2"/>
            <a:stretch>
              <a:fillRect/>
            </a:stretch>
          </p:blipFill>
          <p:spPr>
            <a:xfrm>
              <a:off x="1835696" y="2643243"/>
              <a:ext cx="5112568" cy="3258559"/>
            </a:xfrm>
            <a:prstGeom prst="rect">
              <a:avLst/>
            </a:prstGeom>
          </p:spPr>
        </p:pic>
        <p:sp>
          <p:nvSpPr>
            <p:cNvPr id="8" name="Rectangle 7"/>
            <p:cNvSpPr/>
            <p:nvPr/>
          </p:nvSpPr>
          <p:spPr>
            <a:xfrm>
              <a:off x="2159732" y="3267404"/>
              <a:ext cx="4464496" cy="36004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9" name="Rectangle 8"/>
            <p:cNvSpPr/>
            <p:nvPr/>
          </p:nvSpPr>
          <p:spPr>
            <a:xfrm>
              <a:off x="3347864" y="2729009"/>
              <a:ext cx="432048" cy="360040"/>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0" name="Rectangle 9"/>
            <p:cNvSpPr/>
            <p:nvPr/>
          </p:nvSpPr>
          <p:spPr>
            <a:xfrm>
              <a:off x="1907704" y="4149080"/>
              <a:ext cx="3312368" cy="504056"/>
            </a:xfrm>
            <a:prstGeom prst="rect">
              <a:avLst/>
            </a:prstGeom>
            <a:noFill/>
            <a:ln w="57150">
              <a:solidFill>
                <a:srgbClr val="2D5EC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1" name="Rectangle 10"/>
            <p:cNvSpPr/>
            <p:nvPr/>
          </p:nvSpPr>
          <p:spPr>
            <a:xfrm>
              <a:off x="1907704" y="4869160"/>
              <a:ext cx="3312368" cy="504056"/>
            </a:xfrm>
            <a:prstGeom prst="rect">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Tree>
    <p:extLst>
      <p:ext uri="{BB962C8B-B14F-4D97-AF65-F5344CB8AC3E}">
        <p14:creationId xmlns:p14="http://schemas.microsoft.com/office/powerpoint/2010/main" val="2483161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080111"/>
            <a:ext cx="8640959" cy="949428"/>
          </a:xfrm>
        </p:spPr>
        <p:txBody>
          <a:bodyPr/>
          <a:lstStyle/>
          <a:p>
            <a:pPr algn="ctr"/>
            <a:r>
              <a:rPr lang="lv-LV" sz="2000" dirty="0" smtClean="0"/>
              <a:t>Tulkotāju palīgi pirms </a:t>
            </a:r>
            <a:r>
              <a:rPr lang="lv-LV" sz="2000" dirty="0" smtClean="0"/>
              <a:t>tulkošanas (4)</a:t>
            </a:r>
            <a:endParaRPr lang="lv-LV" sz="2800" dirty="0"/>
          </a:p>
        </p:txBody>
      </p:sp>
      <p:sp>
        <p:nvSpPr>
          <p:cNvPr id="3" name="Content Placeholder 2"/>
          <p:cNvSpPr>
            <a:spLocks noGrp="1"/>
          </p:cNvSpPr>
          <p:nvPr>
            <p:ph idx="1"/>
          </p:nvPr>
        </p:nvSpPr>
        <p:spPr>
          <a:xfrm>
            <a:off x="457199" y="2061369"/>
            <a:ext cx="8229600" cy="4281860"/>
          </a:xfrm>
        </p:spPr>
        <p:txBody>
          <a:bodyPr/>
          <a:lstStyle/>
          <a:p>
            <a:pPr marL="0" indent="0">
              <a:buNone/>
            </a:pPr>
            <a:r>
              <a:rPr lang="lv-LV" sz="1600" b="1" i="1" dirty="0" smtClean="0"/>
              <a:t>TatraTerm</a:t>
            </a:r>
            <a:endParaRPr lang="lv-LV" sz="1600" b="1" dirty="0" smtClean="0"/>
          </a:p>
          <a:p>
            <a:pPr marL="0" indent="0">
              <a:buNone/>
            </a:pPr>
            <a:endParaRPr lang="en-GB" sz="1800" dirty="0"/>
          </a:p>
        </p:txBody>
      </p:sp>
      <p:grpSp>
        <p:nvGrpSpPr>
          <p:cNvPr id="12" name="Group 11"/>
          <p:cNvGrpSpPr/>
          <p:nvPr/>
        </p:nvGrpSpPr>
        <p:grpSpPr>
          <a:xfrm>
            <a:off x="1259632" y="2596812"/>
            <a:ext cx="6984778" cy="3764446"/>
            <a:chOff x="1187624" y="2709406"/>
            <a:chExt cx="6768752" cy="3476414"/>
          </a:xfrm>
        </p:grpSpPr>
        <p:pic>
          <p:nvPicPr>
            <p:cNvPr id="6" name="Picture 5"/>
            <p:cNvPicPr>
              <a:picLocks noChangeAspect="1"/>
            </p:cNvPicPr>
            <p:nvPr/>
          </p:nvPicPr>
          <p:blipFill>
            <a:blip r:embed="rId2"/>
            <a:stretch>
              <a:fillRect/>
            </a:stretch>
          </p:blipFill>
          <p:spPr>
            <a:xfrm>
              <a:off x="1187624" y="2709406"/>
              <a:ext cx="6768752" cy="3476414"/>
            </a:xfrm>
            <a:prstGeom prst="rect">
              <a:avLst/>
            </a:prstGeom>
          </p:spPr>
        </p:pic>
        <p:sp>
          <p:nvSpPr>
            <p:cNvPr id="7" name="Rectangle 6"/>
            <p:cNvSpPr/>
            <p:nvPr/>
          </p:nvSpPr>
          <p:spPr>
            <a:xfrm>
              <a:off x="3563888" y="4797152"/>
              <a:ext cx="2160240" cy="21602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4" name="Rectangle 13"/>
            <p:cNvSpPr/>
            <p:nvPr/>
          </p:nvSpPr>
          <p:spPr>
            <a:xfrm>
              <a:off x="5781836" y="4797152"/>
              <a:ext cx="2160240" cy="216024"/>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Tree>
    <p:extLst>
      <p:ext uri="{BB962C8B-B14F-4D97-AF65-F5344CB8AC3E}">
        <p14:creationId xmlns:p14="http://schemas.microsoft.com/office/powerpoint/2010/main" val="332618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080111"/>
            <a:ext cx="8640959" cy="949428"/>
          </a:xfrm>
        </p:spPr>
        <p:txBody>
          <a:bodyPr/>
          <a:lstStyle/>
          <a:p>
            <a:pPr algn="ctr"/>
            <a:r>
              <a:rPr lang="lv-LV" sz="2000" dirty="0" smtClean="0"/>
              <a:t>Tulkotāju palīgi </a:t>
            </a:r>
            <a:r>
              <a:rPr lang="lv-LV" sz="2000" dirty="0" smtClean="0"/>
              <a:t>tulkošanas laikā (1)</a:t>
            </a:r>
            <a:endParaRPr lang="lv-LV" sz="2800" dirty="0"/>
          </a:p>
        </p:txBody>
      </p:sp>
      <p:sp>
        <p:nvSpPr>
          <p:cNvPr id="3" name="Content Placeholder 2"/>
          <p:cNvSpPr>
            <a:spLocks noGrp="1"/>
          </p:cNvSpPr>
          <p:nvPr>
            <p:ph idx="1"/>
          </p:nvPr>
        </p:nvSpPr>
        <p:spPr>
          <a:xfrm>
            <a:off x="457199" y="2061369"/>
            <a:ext cx="8229600" cy="4281860"/>
          </a:xfrm>
        </p:spPr>
        <p:txBody>
          <a:bodyPr/>
          <a:lstStyle/>
          <a:p>
            <a:pPr marL="0" indent="0">
              <a:buNone/>
            </a:pPr>
            <a:r>
              <a:rPr lang="lv-LV" sz="1800" b="1" i="1" dirty="0" smtClean="0"/>
              <a:t>Quest</a:t>
            </a:r>
            <a:r>
              <a:rPr lang="lv-LV" sz="1600" i="1" dirty="0" smtClean="0"/>
              <a:t> –</a:t>
            </a:r>
            <a:r>
              <a:rPr lang="lv-LV" sz="1600" dirty="0" smtClean="0"/>
              <a:t> var meklēt vairāk nekā 30 avotos (3 mērķvalodās)</a:t>
            </a:r>
          </a:p>
          <a:p>
            <a:pPr marL="0" indent="0">
              <a:buNone/>
            </a:pPr>
            <a:endParaRPr lang="en-GB" sz="1800" dirty="0"/>
          </a:p>
        </p:txBody>
      </p:sp>
      <p:grpSp>
        <p:nvGrpSpPr>
          <p:cNvPr id="10" name="Group 9"/>
          <p:cNvGrpSpPr/>
          <p:nvPr/>
        </p:nvGrpSpPr>
        <p:grpSpPr>
          <a:xfrm>
            <a:off x="995840" y="2852936"/>
            <a:ext cx="7152315" cy="3340602"/>
            <a:chOff x="1115616" y="2780928"/>
            <a:chExt cx="7152315" cy="3340602"/>
          </a:xfrm>
        </p:grpSpPr>
        <p:pic>
          <p:nvPicPr>
            <p:cNvPr id="5" name="Picture 4"/>
            <p:cNvPicPr>
              <a:picLocks noChangeAspect="1"/>
            </p:cNvPicPr>
            <p:nvPr/>
          </p:nvPicPr>
          <p:blipFill>
            <a:blip r:embed="rId2"/>
            <a:stretch>
              <a:fillRect/>
            </a:stretch>
          </p:blipFill>
          <p:spPr>
            <a:xfrm>
              <a:off x="1115616" y="2780928"/>
              <a:ext cx="7152315" cy="3340602"/>
            </a:xfrm>
            <a:prstGeom prst="rect">
              <a:avLst/>
            </a:prstGeom>
          </p:spPr>
        </p:pic>
        <p:sp>
          <p:nvSpPr>
            <p:cNvPr id="8" name="Rectangle 7"/>
            <p:cNvSpPr/>
            <p:nvPr/>
          </p:nvSpPr>
          <p:spPr>
            <a:xfrm>
              <a:off x="1115616" y="3429000"/>
              <a:ext cx="1080120" cy="1800200"/>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9" name="Rectangle 8"/>
            <p:cNvSpPr/>
            <p:nvPr/>
          </p:nvSpPr>
          <p:spPr>
            <a:xfrm>
              <a:off x="2483768" y="2780928"/>
              <a:ext cx="4176464" cy="648072"/>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Tree>
    <p:extLst>
      <p:ext uri="{BB962C8B-B14F-4D97-AF65-F5344CB8AC3E}">
        <p14:creationId xmlns:p14="http://schemas.microsoft.com/office/powerpoint/2010/main" val="609768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080111"/>
            <a:ext cx="8640959" cy="949428"/>
          </a:xfrm>
        </p:spPr>
        <p:txBody>
          <a:bodyPr/>
          <a:lstStyle/>
          <a:p>
            <a:pPr algn="ctr"/>
            <a:r>
              <a:rPr lang="lv-LV" sz="2000" dirty="0" smtClean="0"/>
              <a:t>Tulkotāju palīgi </a:t>
            </a:r>
            <a:r>
              <a:rPr lang="lv-LV" sz="2000" dirty="0" smtClean="0"/>
              <a:t>tulkošanas laikā (2)</a:t>
            </a:r>
            <a:endParaRPr lang="lv-LV" sz="2800" dirty="0"/>
          </a:p>
        </p:txBody>
      </p:sp>
      <p:sp>
        <p:nvSpPr>
          <p:cNvPr id="3" name="Content Placeholder 2"/>
          <p:cNvSpPr>
            <a:spLocks noGrp="1"/>
          </p:cNvSpPr>
          <p:nvPr>
            <p:ph idx="1"/>
          </p:nvPr>
        </p:nvSpPr>
        <p:spPr>
          <a:xfrm>
            <a:off x="457199" y="2061369"/>
            <a:ext cx="8229600" cy="4281860"/>
          </a:xfrm>
        </p:spPr>
        <p:txBody>
          <a:bodyPr/>
          <a:lstStyle/>
          <a:p>
            <a:pPr marL="0" indent="0">
              <a:buNone/>
            </a:pPr>
            <a:r>
              <a:rPr lang="lv-LV" sz="1600" b="1" i="1" dirty="0" smtClean="0"/>
              <a:t>DocFinder</a:t>
            </a:r>
            <a:r>
              <a:rPr lang="lv-LV" sz="1600" i="1" dirty="0" smtClean="0"/>
              <a:t> </a:t>
            </a:r>
            <a:endParaRPr lang="en-GB" sz="1800" dirty="0"/>
          </a:p>
        </p:txBody>
      </p:sp>
      <p:grpSp>
        <p:nvGrpSpPr>
          <p:cNvPr id="11" name="Group 10"/>
          <p:cNvGrpSpPr/>
          <p:nvPr/>
        </p:nvGrpSpPr>
        <p:grpSpPr>
          <a:xfrm>
            <a:off x="826592" y="2530112"/>
            <a:ext cx="7860207" cy="3813117"/>
            <a:chOff x="641894" y="2492896"/>
            <a:chExt cx="7860207" cy="3813117"/>
          </a:xfrm>
        </p:grpSpPr>
        <p:grpSp>
          <p:nvGrpSpPr>
            <p:cNvPr id="12" name="Group 11"/>
            <p:cNvGrpSpPr/>
            <p:nvPr/>
          </p:nvGrpSpPr>
          <p:grpSpPr>
            <a:xfrm>
              <a:off x="641894" y="2492896"/>
              <a:ext cx="7860207" cy="3781287"/>
              <a:chOff x="672232" y="2492896"/>
              <a:chExt cx="7860207" cy="3781287"/>
            </a:xfrm>
          </p:grpSpPr>
          <p:pic>
            <p:nvPicPr>
              <p:cNvPr id="14" name="Picture 13"/>
              <p:cNvPicPr>
                <a:picLocks noChangeAspect="1"/>
              </p:cNvPicPr>
              <p:nvPr/>
            </p:nvPicPr>
            <p:blipFill>
              <a:blip r:embed="rId2"/>
              <a:stretch>
                <a:fillRect/>
              </a:stretch>
            </p:blipFill>
            <p:spPr>
              <a:xfrm>
                <a:off x="672232" y="2492896"/>
                <a:ext cx="7860207" cy="3781287"/>
              </a:xfrm>
              <a:prstGeom prst="rect">
                <a:avLst/>
              </a:prstGeom>
            </p:spPr>
          </p:pic>
          <p:sp>
            <p:nvSpPr>
              <p:cNvPr id="15" name="Rectangle 14"/>
              <p:cNvSpPr/>
              <p:nvPr/>
            </p:nvSpPr>
            <p:spPr>
              <a:xfrm>
                <a:off x="1187624" y="2492896"/>
                <a:ext cx="2016224" cy="79208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
          <p:nvSpPr>
            <p:cNvPr id="13" name="Rectangle 12"/>
            <p:cNvSpPr/>
            <p:nvPr/>
          </p:nvSpPr>
          <p:spPr>
            <a:xfrm>
              <a:off x="7466871" y="6056080"/>
              <a:ext cx="864096" cy="249933"/>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grpSp>
    </p:spTree>
    <p:extLst>
      <p:ext uri="{BB962C8B-B14F-4D97-AF65-F5344CB8AC3E}">
        <p14:creationId xmlns:p14="http://schemas.microsoft.com/office/powerpoint/2010/main" val="839546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541D6704663FD9458F4BF149505D8835" ma:contentTypeVersion="18" ma:contentTypeDescription="Izveidot jaunu dokumentu." ma:contentTypeScope="" ma:versionID="97605796d134185af53b6fd83896d4b2">
  <xsd:schema xmlns:xsd="http://www.w3.org/2001/XMLSchema" xmlns:xs="http://www.w3.org/2001/XMLSchema" xmlns:p="http://schemas.microsoft.com/office/2006/metadata/properties" xmlns:ns2="0b782f5c-ea45-4e61-a028-a28b9f9c1a05" xmlns:ns3="05fc81c9-325d-42ab-a312-d2989bc4c6c1" targetNamespace="http://schemas.microsoft.com/office/2006/metadata/properties" ma:root="true" ma:fieldsID="aeb2c17f9a99cfc9b6b40a56a05d1d30" ns2:_="" ns3:_="">
    <xsd:import namespace="0b782f5c-ea45-4e61-a028-a28b9f9c1a05"/>
    <xsd:import namespace="05fc81c9-325d-42ab-a312-d2989bc4c6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82f5c-ea45-4e61-a028-a28b9f9c1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ttēlu atzīmes" ma:readOnly="false" ma:fieldId="{5cf76f15-5ced-4ddc-b409-7134ff3c332f}" ma:taxonomyMulti="true" ma:sspId="f2b9b02f-9abf-4f74-b798-1ff310cbf2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c81c9-325d-42ab-a312-d2989bc4c6c1" elementFormDefault="qualified">
    <xsd:import namespace="http://schemas.microsoft.com/office/2006/documentManagement/types"/>
    <xsd:import namespace="http://schemas.microsoft.com/office/infopath/2007/PartnerControls"/>
    <xsd:element name="SharedWithUsers" ma:index="17"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Koplietots ar: detalizēti" ma:internalName="SharedWithDetails" ma:readOnly="true">
      <xsd:simpleType>
        <xsd:restriction base="dms:Note">
          <xsd:maxLength value="255"/>
        </xsd:restriction>
      </xsd:simpleType>
    </xsd:element>
    <xsd:element name="TaxCatchAll" ma:index="22" nillable="true" ma:displayName="Taxonomy Catch All Column" ma:hidden="true" ma:list="{498d4f8d-5674-4ada-909c-3de2b86c3fae}" ma:internalName="TaxCatchAll" ma:showField="CatchAllData" ma:web="05fc81c9-325d-42ab-a312-d2989bc4c6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782f5c-ea45-4e61-a028-a28b9f9c1a05">
      <Terms xmlns="http://schemas.microsoft.com/office/infopath/2007/PartnerControls"/>
    </lcf76f155ced4ddcb4097134ff3c332f>
    <TaxCatchAll xmlns="05fc81c9-325d-42ab-a312-d2989bc4c6c1" xsi:nil="true"/>
  </documentManagement>
</p:properties>
</file>

<file path=customXml/itemProps1.xml><?xml version="1.0" encoding="utf-8"?>
<ds:datastoreItem xmlns:ds="http://schemas.openxmlformats.org/officeDocument/2006/customXml" ds:itemID="{AFFF3654-7C3F-4A3A-8BC2-88CC1EEEF756}"/>
</file>

<file path=customXml/itemProps2.xml><?xml version="1.0" encoding="utf-8"?>
<ds:datastoreItem xmlns:ds="http://schemas.openxmlformats.org/officeDocument/2006/customXml" ds:itemID="{F62A39B5-0831-457F-A5C8-241AE25FAB7E}"/>
</file>

<file path=customXml/itemProps3.xml><?xml version="1.0" encoding="utf-8"?>
<ds:datastoreItem xmlns:ds="http://schemas.openxmlformats.org/officeDocument/2006/customXml" ds:itemID="{485E7BAF-7EBD-40C6-ABF5-EC5455F921F0}"/>
</file>

<file path=docProps/app.xml><?xml version="1.0" encoding="utf-8"?>
<Properties xmlns="http://schemas.openxmlformats.org/officeDocument/2006/extended-properties" xmlns:vt="http://schemas.openxmlformats.org/officeDocument/2006/docPropsVTypes">
  <TotalTime>6289</TotalTime>
  <Words>812</Words>
  <Application>Microsoft Office PowerPoint</Application>
  <PresentationFormat>On-screen Show (4:3)</PresentationFormat>
  <Paragraphs>110</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Verdana</vt:lpstr>
      <vt:lpstr>Wingdings</vt:lpstr>
      <vt:lpstr>Default Design</vt:lpstr>
      <vt:lpstr>VALODAS TEHNOLOĢIJAS UN RĪKI EK TULKOŠANAS ĢENERĀLDIREKTORĀTA IKDIENĀ UN TO PLAŠĀKA PIELIETOJUMA POTENCIĀLS</vt:lpstr>
      <vt:lpstr>1. EK tulkotāju ikdienā lietotās  tehnoloģijas un rīki  2. eTranslation plašāka  pielietojuma potenciāls</vt:lpstr>
      <vt:lpstr>Tulkotāju pamatrīks: Trados Studio 2021 </vt:lpstr>
      <vt:lpstr>Tulkotāju palīgi pirms tulkošanas (1)</vt:lpstr>
      <vt:lpstr>Tulkotāju palīgi pirms tulkošanas (2)</vt:lpstr>
      <vt:lpstr>Tulkotāju palīgi pirms tulkošanas (3)</vt:lpstr>
      <vt:lpstr>Tulkotāju palīgi pirms tulkošanas (4)</vt:lpstr>
      <vt:lpstr>Tulkotāju palīgi tulkošanas laikā (1)</vt:lpstr>
      <vt:lpstr>Tulkotāju palīgi tulkošanas laikā (2)</vt:lpstr>
      <vt:lpstr>Tulkotāju palīgi tulkošanas laikā (3)</vt:lpstr>
      <vt:lpstr>Tulkotāju palīgi tulkošanas laikā (4)</vt:lpstr>
      <vt:lpstr>Kvalitātes kontroles rīki (tulkošanas laikā un pēc tam) (1)</vt:lpstr>
      <vt:lpstr>Kvalitātes kontroles rīki (tulkošanas laikā un pēc tam) (2)</vt:lpstr>
      <vt:lpstr>Kvalitātes kontroles rīki (tulkošanas laikā un pēc tam) (3)</vt:lpstr>
      <vt:lpstr>PowerPoint Presentation</vt:lpstr>
      <vt:lpstr>Semantiskā līdzība</vt:lpstr>
      <vt:lpstr>EK mašīntulkotājs eTranslation</vt:lpstr>
      <vt:lpstr>eTranslation EK Tulkošanas ģenerāldirektorātā (1)</vt:lpstr>
      <vt:lpstr>eTranslation EK Tulkošanas ģenerāldirektorātā (2)</vt:lpstr>
      <vt:lpstr>eTranslation plašāka pielietojuma potenciāls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Ivita JAKOVLEVA</cp:lastModifiedBy>
  <cp:revision>180</cp:revision>
  <dcterms:created xsi:type="dcterms:W3CDTF">2011-10-28T10:25:18Z</dcterms:created>
  <dcterms:modified xsi:type="dcterms:W3CDTF">2022-10-31T13:02:31Z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0x010100541D6704663FD9458F4BF149505D8835</vt:lpwstr>
  </property>
</Properties>
</file>