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258" r:id="rId6"/>
    <p:sldId id="259" r:id="rId7"/>
    <p:sldId id="260" r:id="rId8"/>
    <p:sldId id="261" r:id="rId9"/>
    <p:sldId id="264" r:id="rId10"/>
    <p:sldId id="262" r:id="rId11"/>
    <p:sldId id="263" r:id="rId12"/>
    <p:sldId id="265" r:id="rId13"/>
    <p:sldId id="266" r:id="rId14"/>
  </p:sldIdLst>
  <p:sldSz cx="9144000" cy="6858000" type="screen4x3"/>
  <p:notesSz cx="6797675" cy="9926638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500"/>
    <a:srgbClr val="4DACD7"/>
    <a:srgbClr val="CBCB32"/>
    <a:srgbClr val="B3B3B3"/>
    <a:srgbClr val="575857"/>
    <a:srgbClr val="575757"/>
    <a:srgbClr val="505050"/>
    <a:srgbClr val="B0B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9" autoAdjust="0"/>
  </p:normalViewPr>
  <p:slideViewPr>
    <p:cSldViewPr snapToGrid="0" snapToObjects="1">
      <p:cViewPr>
        <p:scale>
          <a:sx n="70" d="100"/>
          <a:sy n="70" d="100"/>
        </p:scale>
        <p:origin x="2836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5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14" Type="http://schemas.openxmlformats.org/officeDocument/2006/relationships/slide" Target="slides/slide9.xml"/><Relationship Id="rId9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41AC4DB-C88C-479A-A8A9-6C9F8D7D91BA}" type="datetime1">
              <a:rPr lang="en-GB" altLang="en-US"/>
              <a:pPr>
                <a:defRPr/>
              </a:pPr>
              <a:t>11/11/2021</a:t>
            </a:fld>
            <a:endParaRPr lang="en-GB" alt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0F82AD7-C07C-4E4C-9417-C4EE28245A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D2F0C694-1881-42A3-A6DB-CD447AC32790}" type="datetime1">
              <a:rPr lang="en-GB" altLang="en-US"/>
              <a:pPr>
                <a:defRPr/>
              </a:pPr>
              <a:t>11/11/2021</a:t>
            </a:fld>
            <a:endParaRPr lang="en-GB" altLang="en-US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altLang="en-US" noProof="0" dirty="0" smtClean="0"/>
              <a:t>Click to edit Master text styles</a:t>
            </a:r>
          </a:p>
          <a:p>
            <a:pPr lvl="1"/>
            <a:r>
              <a:rPr lang="en-GB" altLang="en-US" noProof="0" dirty="0" smtClean="0"/>
              <a:t>Second level</a:t>
            </a:r>
          </a:p>
          <a:p>
            <a:pPr lvl="2"/>
            <a:r>
              <a:rPr lang="en-GB" altLang="en-US" noProof="0" dirty="0" smtClean="0"/>
              <a:t>Third level</a:t>
            </a:r>
          </a:p>
          <a:p>
            <a:pPr lvl="3"/>
            <a:r>
              <a:rPr lang="en-GB" altLang="en-US" noProof="0" dirty="0" smtClean="0"/>
              <a:t>Fourth level</a:t>
            </a:r>
          </a:p>
          <a:p>
            <a:pPr lvl="4"/>
            <a:r>
              <a:rPr lang="en-GB" altLang="en-US" noProof="0" dirty="0" smtClean="0"/>
              <a:t>Fifth level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3CAFC66-46D1-4687-9D03-8DD2BBED1F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AFC66-46D1-4687-9D03-8DD2BBED1FE3}" type="slidenum">
              <a:rPr lang="en-GB" altLang="en-US" smtClean="0"/>
              <a:pPr>
                <a:defRPr/>
              </a:pPr>
              <a:t>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2083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CE725B8-3533-4ACC-8B38-6B0CF8DC6CB1}" type="slidenum">
              <a:rPr lang="fr-FR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AFC66-46D1-4687-9D03-8DD2BBED1FE3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8798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AFC66-46D1-4687-9D03-8DD2BBED1FE3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5163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AFC66-46D1-4687-9D03-8DD2BBED1FE3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4294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AFC66-46D1-4687-9D03-8DD2BBED1FE3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6690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AFC66-46D1-4687-9D03-8DD2BBED1FE3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69864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AFC66-46D1-4687-9D03-8DD2BBED1FE3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16703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CAFC66-46D1-4687-9D03-8DD2BBED1FE3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5292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175" y="3068638"/>
            <a:ext cx="8237538" cy="360362"/>
          </a:xfrm>
          <a:prstGeom prst="rect">
            <a:avLst/>
          </a:prstGeom>
          <a:solidFill>
            <a:srgbClr val="CBC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pic>
        <p:nvPicPr>
          <p:cNvPr id="5" name="Image 6" descr="Digital tools_back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" t="7069" r="642"/>
          <a:stretch>
            <a:fillRect/>
          </a:stretch>
        </p:blipFill>
        <p:spPr bwMode="auto">
          <a:xfrm>
            <a:off x="0" y="3343275"/>
            <a:ext cx="9144000" cy="351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2" descr="Digital tools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388938"/>
            <a:ext cx="9429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re 1"/>
          <p:cNvSpPr>
            <a:spLocks noGrp="1"/>
          </p:cNvSpPr>
          <p:nvPr>
            <p:ph type="ctrTitle"/>
          </p:nvPr>
        </p:nvSpPr>
        <p:spPr>
          <a:xfrm>
            <a:off x="608571" y="3955651"/>
            <a:ext cx="7144095" cy="1041397"/>
          </a:xfrm>
        </p:spPr>
        <p:txBody>
          <a:bodyPr>
            <a:normAutofit/>
          </a:bodyPr>
          <a:lstStyle>
            <a:lvl1pPr algn="l"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2" name="Sous-titre 2"/>
          <p:cNvSpPr>
            <a:spLocks noGrp="1"/>
          </p:cNvSpPr>
          <p:nvPr>
            <p:ph type="subTitle" idx="1"/>
          </p:nvPr>
        </p:nvSpPr>
        <p:spPr>
          <a:xfrm>
            <a:off x="608571" y="4997048"/>
            <a:ext cx="7144095" cy="1192615"/>
          </a:xfrm>
        </p:spPr>
        <p:txBody>
          <a:bodyPr>
            <a:normAutofit/>
          </a:bodyPr>
          <a:lstStyle>
            <a:lvl1pPr marL="0" indent="0" algn="l">
              <a:buNone/>
              <a:defRPr sz="2600" b="0" i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2701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175" y="0"/>
            <a:ext cx="8237538" cy="381000"/>
          </a:xfrm>
          <a:prstGeom prst="rect">
            <a:avLst/>
          </a:prstGeom>
          <a:solidFill>
            <a:srgbClr val="CBC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pic>
        <p:nvPicPr>
          <p:cNvPr id="6" name="Image 6" descr="Digital tools_back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" t="7069" r="642" b="63841"/>
          <a:stretch>
            <a:fillRect/>
          </a:stretch>
        </p:blipFill>
        <p:spPr bwMode="auto">
          <a:xfrm>
            <a:off x="0" y="274638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7" descr="Digital tools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1688" y="6229350"/>
            <a:ext cx="5302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ce réservé du contenu 2"/>
          <p:cNvSpPr>
            <a:spLocks noGrp="1"/>
          </p:cNvSpPr>
          <p:nvPr>
            <p:ph idx="1"/>
          </p:nvPr>
        </p:nvSpPr>
        <p:spPr>
          <a:xfrm>
            <a:off x="457201" y="1600200"/>
            <a:ext cx="4114800" cy="4589463"/>
          </a:xfrm>
        </p:spPr>
        <p:txBody>
          <a:bodyPr>
            <a:normAutofit/>
          </a:bodyPr>
          <a:lstStyle>
            <a:lvl1pPr>
              <a:defRPr sz="2200" b="0" i="0">
                <a:solidFill>
                  <a:srgbClr val="57585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5" name="Espace réservé pour une image  9"/>
          <p:cNvSpPr>
            <a:spLocks noGrp="1"/>
          </p:cNvSpPr>
          <p:nvPr>
            <p:ph type="pic" sz="quarter" idx="13"/>
          </p:nvPr>
        </p:nvSpPr>
        <p:spPr>
          <a:xfrm>
            <a:off x="4887030" y="1383595"/>
            <a:ext cx="3341688" cy="5474406"/>
          </a:xfrm>
        </p:spPr>
        <p:txBody>
          <a:bodyPr/>
          <a:lstStyle>
            <a:lvl1pPr>
              <a:defRPr sz="2000" b="0" i="0">
                <a:solidFill>
                  <a:srgbClr val="57585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3300" cy="1100137"/>
          </a:xfrm>
        </p:spPr>
        <p:txBody>
          <a:bodyPr/>
          <a:lstStyle>
            <a:lvl1pPr algn="l">
              <a:defRPr sz="3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r-FR" dirty="0" smtClean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27 June 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7623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5" descr="Digital tools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1688" y="6229350"/>
            <a:ext cx="5302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-3175" y="0"/>
            <a:ext cx="8237538" cy="381000"/>
          </a:xfrm>
          <a:prstGeom prst="rect">
            <a:avLst/>
          </a:prstGeom>
          <a:solidFill>
            <a:srgbClr val="CBC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pic>
        <p:nvPicPr>
          <p:cNvPr id="7" name="Image 9" descr="Digital tools_bac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" t="7069" r="642" b="63841"/>
          <a:stretch>
            <a:fillRect/>
          </a:stretch>
        </p:blipFill>
        <p:spPr bwMode="auto">
          <a:xfrm>
            <a:off x="0" y="274638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780338" cy="4589463"/>
          </a:xfrm>
        </p:spPr>
        <p:txBody>
          <a:bodyPr/>
          <a:lstStyle>
            <a:lvl1pPr>
              <a:defRPr sz="2200" b="0">
                <a:solidFill>
                  <a:srgbClr val="575857"/>
                </a:solidFill>
                <a:latin typeface="Arial"/>
                <a:cs typeface="Arial"/>
              </a:defRPr>
            </a:lvl1pPr>
            <a:lvl2pPr marL="365760" indent="274320">
              <a:defRPr sz="2200">
                <a:solidFill>
                  <a:srgbClr val="575857"/>
                </a:solidFill>
                <a:latin typeface="Arial"/>
                <a:cs typeface="Arial"/>
              </a:defRPr>
            </a:lvl2pPr>
            <a:lvl3pPr marL="365760" indent="274320">
              <a:defRPr sz="1800" b="0">
                <a:solidFill>
                  <a:srgbClr val="575857"/>
                </a:solidFill>
                <a:latin typeface="Arial"/>
                <a:cs typeface="Arial"/>
              </a:defRPr>
            </a:lvl3pPr>
            <a:lvl4pPr marL="365760" indent="274320">
              <a:defRPr sz="1800">
                <a:solidFill>
                  <a:srgbClr val="575857"/>
                </a:solidFill>
                <a:latin typeface="Arial"/>
                <a:cs typeface="Arial"/>
              </a:defRPr>
            </a:lvl4pPr>
            <a:lvl5pPr marL="365760" indent="274320">
              <a:defRPr sz="1600">
                <a:solidFill>
                  <a:srgbClr val="575857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3300" cy="1100137"/>
          </a:xfrm>
        </p:spPr>
        <p:txBody>
          <a:bodyPr/>
          <a:lstStyle>
            <a:lvl1pPr algn="l">
              <a:defRPr sz="3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27 June 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650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8" descr="Digital tools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1688" y="6229350"/>
            <a:ext cx="5302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-3175" y="0"/>
            <a:ext cx="8237538" cy="381000"/>
          </a:xfrm>
          <a:prstGeom prst="rect">
            <a:avLst/>
          </a:prstGeom>
          <a:solidFill>
            <a:srgbClr val="CBC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pic>
        <p:nvPicPr>
          <p:cNvPr id="10" name="Image 6" descr="Digital tools_bac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" t="7069" r="642" b="63841"/>
          <a:stretch>
            <a:fillRect/>
          </a:stretch>
        </p:blipFill>
        <p:spPr bwMode="auto">
          <a:xfrm>
            <a:off x="0" y="274638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38162" y="1700123"/>
            <a:ext cx="7699375" cy="3027451"/>
          </a:xfrm>
        </p:spPr>
        <p:txBody>
          <a:bodyPr/>
          <a:lstStyle>
            <a:lvl1pPr marL="0" indent="0">
              <a:buNone/>
              <a:defRPr sz="2000">
                <a:solidFill>
                  <a:srgbClr val="575857"/>
                </a:solidFill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7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162" y="5367338"/>
            <a:ext cx="7699376" cy="804862"/>
          </a:xfrm>
        </p:spPr>
        <p:txBody>
          <a:bodyPr/>
          <a:lstStyle>
            <a:lvl1pPr marL="0" indent="0">
              <a:buNone/>
              <a:defRPr sz="1600">
                <a:solidFill>
                  <a:srgbClr val="575857"/>
                </a:solidFill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3300" cy="1100137"/>
          </a:xfrm>
        </p:spPr>
        <p:txBody>
          <a:bodyPr/>
          <a:lstStyle>
            <a:lvl1pPr algn="l">
              <a:defRPr sz="3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1"/>
          </p:nvPr>
        </p:nvSpPr>
        <p:spPr>
          <a:xfrm>
            <a:off x="538162" y="4802400"/>
            <a:ext cx="7772400" cy="565200"/>
          </a:xfrm>
        </p:spPr>
        <p:txBody>
          <a:bodyPr anchor="b">
            <a:normAutofit/>
          </a:bodyPr>
          <a:lstStyle>
            <a:lvl1pPr marL="0" indent="0">
              <a:buNone/>
              <a:defRPr sz="2200" b="1">
                <a:solidFill>
                  <a:srgbClr val="575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27 June 2014</a:t>
            </a:r>
          </a:p>
        </p:txBody>
      </p:sp>
    </p:spTree>
    <p:extLst>
      <p:ext uri="{BB962C8B-B14F-4D97-AF65-F5344CB8AC3E}">
        <p14:creationId xmlns:p14="http://schemas.microsoft.com/office/powerpoint/2010/main" val="416896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7" descr="Digital tools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1688" y="6229350"/>
            <a:ext cx="5302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-3175" y="0"/>
            <a:ext cx="8237538" cy="381000"/>
          </a:xfrm>
          <a:prstGeom prst="rect">
            <a:avLst/>
          </a:prstGeom>
          <a:solidFill>
            <a:srgbClr val="CBCB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dirty="0"/>
          </a:p>
        </p:txBody>
      </p:sp>
      <p:pic>
        <p:nvPicPr>
          <p:cNvPr id="12" name="Image 6" descr="Digital tools_back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" t="7069" r="642" b="63841"/>
          <a:stretch>
            <a:fillRect/>
          </a:stretch>
        </p:blipFill>
        <p:spPr bwMode="auto">
          <a:xfrm>
            <a:off x="0" y="274638"/>
            <a:ext cx="9144000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rgbClr val="575857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7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4014788"/>
          </a:xfrm>
        </p:spPr>
        <p:txBody>
          <a:bodyPr/>
          <a:lstStyle>
            <a:lvl1pPr marL="91440" indent="274320">
              <a:defRPr sz="2000">
                <a:solidFill>
                  <a:srgbClr val="575857"/>
                </a:solidFill>
                <a:latin typeface="Arial"/>
                <a:cs typeface="Arial"/>
              </a:defRPr>
            </a:lvl1pPr>
            <a:lvl2pPr marL="91440" indent="274320">
              <a:defRPr sz="2000">
                <a:solidFill>
                  <a:srgbClr val="575857"/>
                </a:solidFill>
                <a:latin typeface="Arial"/>
                <a:cs typeface="Arial"/>
              </a:defRPr>
            </a:lvl2pPr>
            <a:lvl3pPr marL="91440" indent="274320">
              <a:defRPr sz="1800">
                <a:solidFill>
                  <a:srgbClr val="575857"/>
                </a:solidFill>
                <a:latin typeface="Arial"/>
                <a:cs typeface="Arial"/>
              </a:defRPr>
            </a:lvl3pPr>
            <a:lvl4pPr marL="91440" indent="274320">
              <a:defRPr sz="1800">
                <a:solidFill>
                  <a:srgbClr val="575857"/>
                </a:solidFill>
                <a:latin typeface="Arial"/>
                <a:cs typeface="Arial"/>
              </a:defRPr>
            </a:lvl4pPr>
            <a:lvl5pPr marL="91440" indent="274320">
              <a:defRPr sz="1600">
                <a:solidFill>
                  <a:srgbClr val="575857"/>
                </a:solidFill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lang="nl-BE" sz="2000" b="1" kern="1200" dirty="0" smtClean="0">
                <a:solidFill>
                  <a:srgbClr val="575857"/>
                </a:solidFill>
                <a:latin typeface="Arial"/>
                <a:ea typeface="ＭＳ Ｐゴシック" charset="-128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Edit Master text styles</a:t>
            </a:r>
          </a:p>
        </p:txBody>
      </p:sp>
      <p:sp>
        <p:nvSpPr>
          <p:cNvPr id="9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014788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91440" indent="27432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nl-BE" sz="2000" kern="1200" dirty="0" smtClean="0">
                <a:solidFill>
                  <a:srgbClr val="575857"/>
                </a:solidFill>
                <a:latin typeface="Arial"/>
                <a:ea typeface="ＭＳ Ｐゴシック" charset="-128"/>
                <a:cs typeface="Arial"/>
              </a:defRPr>
            </a:lvl1pPr>
            <a:lvl2pPr marL="91440" indent="27432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nl-BE" sz="2000" kern="1200" dirty="0" smtClean="0">
                <a:solidFill>
                  <a:srgbClr val="575857"/>
                </a:solidFill>
                <a:latin typeface="Arial"/>
                <a:ea typeface="ＭＳ Ｐゴシック" charset="-128"/>
                <a:cs typeface="Arial"/>
              </a:defRPr>
            </a:lvl2pPr>
            <a:lvl3pPr marL="91440" indent="27432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nl-BE" sz="1800" kern="1200" dirty="0" smtClean="0">
                <a:solidFill>
                  <a:srgbClr val="575857"/>
                </a:solidFill>
                <a:latin typeface="Arial"/>
                <a:ea typeface="ＭＳ Ｐゴシック" charset="-128"/>
                <a:cs typeface="Arial"/>
              </a:defRPr>
            </a:lvl3pPr>
            <a:lvl4pPr marL="91440" indent="27432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nl-BE" sz="1800" kern="1200" dirty="0" smtClean="0">
                <a:solidFill>
                  <a:srgbClr val="575857"/>
                </a:solidFill>
                <a:latin typeface="Arial"/>
                <a:ea typeface="ＭＳ Ｐゴシック" charset="-128"/>
                <a:cs typeface="Arial"/>
              </a:defRPr>
            </a:lvl4pPr>
            <a:lvl5pPr marL="91440" indent="27432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fr-FR" sz="1600" kern="1200" dirty="0" smtClean="0">
                <a:solidFill>
                  <a:srgbClr val="575857"/>
                </a:solidFill>
                <a:latin typeface="Arial"/>
                <a:ea typeface="ＭＳ Ｐゴシック" charset="-128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3300" cy="1100137"/>
          </a:xfrm>
        </p:spPr>
        <p:txBody>
          <a:bodyPr/>
          <a:lstStyle>
            <a:lvl1pPr algn="l">
              <a:defRPr sz="3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r-FR" dirty="0" smtClean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27 June 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140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fr-FR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6" name="Espace réservé du numéro de diapositive 5"/>
          <p:cNvSpPr txBox="1">
            <a:spLocks/>
          </p:cNvSpPr>
          <p:nvPr/>
        </p:nvSpPr>
        <p:spPr>
          <a:xfrm>
            <a:off x="396875" y="6424613"/>
            <a:ext cx="596900" cy="365125"/>
          </a:xfrm>
          <a:prstGeom prst="rect">
            <a:avLst/>
          </a:prstGeom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zh-TW" altLang="en-US" sz="1000" smtClean="0">
                <a:solidFill>
                  <a:srgbClr val="898989"/>
                </a:solidFill>
              </a:rPr>
              <a:t>｜</a:t>
            </a:r>
            <a:fld id="{ACA3F1C5-598E-4765-A591-81E9DD696569}" type="slidenum">
              <a:rPr lang="en-GB" altLang="ja-JP" sz="1000" smtClean="0">
                <a:solidFill>
                  <a:srgbClr val="898989"/>
                </a:solidFill>
              </a:rPr>
              <a:pPr eaLnBrk="1" hangingPunct="1">
                <a:defRPr/>
              </a:pPr>
              <a:t>‹#›</a:t>
            </a:fld>
            <a:r>
              <a:rPr lang="zh-TW" altLang="en-US" sz="1000" smtClean="0">
                <a:solidFill>
                  <a:srgbClr val="898989"/>
                </a:solidFill>
              </a:rPr>
              <a:t>｜</a:t>
            </a:r>
            <a:endParaRPr lang="fr-FR" altLang="en-US" sz="1000" smtClean="0">
              <a:solidFill>
                <a:srgbClr val="898989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993775" y="64119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GB"/>
              <a:t>27 June 2014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</p:sldLayoutIdLst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ql.rectificatifs@consilium.europa.e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ous-titre 2"/>
          <p:cNvSpPr txBox="1">
            <a:spLocks/>
          </p:cNvSpPr>
          <p:nvPr/>
        </p:nvSpPr>
        <p:spPr bwMode="auto">
          <a:xfrm>
            <a:off x="1404938" y="2417763"/>
            <a:ext cx="685958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dirty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Titre 9"/>
          <p:cNvSpPr>
            <a:spLocks noGrp="1"/>
          </p:cNvSpPr>
          <p:nvPr>
            <p:ph type="ctrTitle"/>
          </p:nvPr>
        </p:nvSpPr>
        <p:spPr>
          <a:xfrm>
            <a:off x="608013" y="3956050"/>
            <a:ext cx="7145337" cy="1041400"/>
          </a:xfrm>
        </p:spPr>
        <p:txBody>
          <a:bodyPr>
            <a:normAutofit fontScale="90000"/>
          </a:bodyPr>
          <a:lstStyle/>
          <a:p>
            <a:r>
              <a:rPr lang="lv-LV" dirty="0"/>
              <a:t>Terminoloģijas juridiskie aspekti</a:t>
            </a:r>
            <a:br>
              <a:rPr lang="lv-LV" dirty="0"/>
            </a:br>
            <a:endParaRPr lang="en-GB" altLang="en-US" dirty="0" smtClean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221" name="Sous-titre 10"/>
          <p:cNvSpPr>
            <a:spLocks noGrp="1"/>
          </p:cNvSpPr>
          <p:nvPr>
            <p:ph type="subTitle" idx="1"/>
          </p:nvPr>
        </p:nvSpPr>
        <p:spPr>
          <a:xfrm>
            <a:off x="608013" y="4997450"/>
            <a:ext cx="7145337" cy="1192213"/>
          </a:xfrm>
        </p:spPr>
        <p:txBody>
          <a:bodyPr/>
          <a:lstStyle/>
          <a:p>
            <a:r>
              <a:rPr lang="nb-NO" dirty="0" err="1"/>
              <a:t>Terminu</a:t>
            </a:r>
            <a:r>
              <a:rPr lang="nb-NO" dirty="0"/>
              <a:t> </a:t>
            </a:r>
            <a:r>
              <a:rPr lang="nb-NO" dirty="0" err="1"/>
              <a:t>un</a:t>
            </a:r>
            <a:r>
              <a:rPr lang="nb-NO" dirty="0"/>
              <a:t> </a:t>
            </a:r>
            <a:r>
              <a:rPr lang="nb-NO" dirty="0" err="1"/>
              <a:t>jēdzienu</a:t>
            </a:r>
            <a:r>
              <a:rPr lang="nb-NO" dirty="0"/>
              <a:t> </a:t>
            </a:r>
            <a:r>
              <a:rPr lang="nb-NO" dirty="0" err="1"/>
              <a:t>labošana</a:t>
            </a:r>
            <a:r>
              <a:rPr lang="nb-NO" dirty="0"/>
              <a:t> ES </a:t>
            </a:r>
            <a:r>
              <a:rPr lang="nb-NO" dirty="0" err="1"/>
              <a:t>tiesību</a:t>
            </a:r>
            <a:r>
              <a:rPr lang="nb-NO" dirty="0"/>
              <a:t> </a:t>
            </a:r>
            <a:r>
              <a:rPr lang="nb-NO" dirty="0" err="1"/>
              <a:t>aktos</a:t>
            </a:r>
            <a:endParaRPr lang="lv-LV" dirty="0"/>
          </a:p>
          <a:p>
            <a:endParaRPr lang="en-GB" altLang="en-US" dirty="0" smtClean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222" name="Sous-titre 2"/>
          <p:cNvSpPr txBox="1">
            <a:spLocks/>
          </p:cNvSpPr>
          <p:nvPr/>
        </p:nvSpPr>
        <p:spPr bwMode="auto">
          <a:xfrm>
            <a:off x="1404938" y="781050"/>
            <a:ext cx="3584575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1400"/>
              </a:lnSpc>
              <a:buFontTx/>
              <a:buNone/>
            </a:pPr>
            <a:r>
              <a:rPr lang="lv-LV" altLang="en-US" sz="1400" b="1" dirty="0" smtClean="0">
                <a:solidFill>
                  <a:srgbClr val="5757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Eiropas Savienības Padome</a:t>
            </a:r>
            <a:endParaRPr lang="en-GB" altLang="en-US" sz="1400" b="1" dirty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ts val="1400"/>
              </a:lnSpc>
              <a:buFontTx/>
              <a:buNone/>
            </a:pPr>
            <a:r>
              <a:rPr lang="lv-LV" altLang="en-US" sz="1400" dirty="0" smtClean="0">
                <a:solidFill>
                  <a:srgbClr val="5757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Ģenerālsekretariāts</a:t>
            </a:r>
            <a:endParaRPr lang="en-GB" altLang="en-US" sz="1400" dirty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GB" altLang="en-US" sz="1600" b="1" dirty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3" name="Sous-titre 2"/>
          <p:cNvSpPr txBox="1">
            <a:spLocks/>
          </p:cNvSpPr>
          <p:nvPr/>
        </p:nvSpPr>
        <p:spPr bwMode="auto">
          <a:xfrm>
            <a:off x="1404938" y="1262063"/>
            <a:ext cx="6831012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lv-LV" altLang="en-US" sz="1400" dirty="0" smtClean="0">
                <a:solidFill>
                  <a:srgbClr val="5757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Juridiskais dienests</a:t>
            </a:r>
            <a:endParaRPr lang="en-GB" altLang="en-US" sz="1400" dirty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lv-LV" altLang="en-US" sz="1400" dirty="0" smtClean="0">
                <a:solidFill>
                  <a:srgbClr val="5757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Tiesību aktu kvalitātes direktorāts</a:t>
            </a:r>
            <a:endParaRPr lang="en-GB" altLang="en-US" sz="1400" dirty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lv-LV" altLang="en-US" sz="1400" dirty="0" smtClean="0">
                <a:solidFill>
                  <a:srgbClr val="5757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LT-LV nodaļa</a:t>
            </a:r>
            <a:endParaRPr lang="en-GB" altLang="en-US" sz="1400" dirty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GB" altLang="en-US" sz="1600" dirty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lv-LV" altLang="en-US" sz="1200" dirty="0" smtClean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lv-LV" altLang="en-US" sz="1200" dirty="0" smtClean="0">
                <a:solidFill>
                  <a:srgbClr val="5757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Dace Ancāne</a:t>
            </a:r>
          </a:p>
          <a:p>
            <a:pPr eaLnBrk="1" hangingPunct="1">
              <a:buFontTx/>
              <a:buNone/>
            </a:pPr>
            <a:r>
              <a:rPr lang="lv-LV" altLang="en-US" sz="1200" dirty="0" smtClean="0">
                <a:solidFill>
                  <a:srgbClr val="5757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Zane Birzniece</a:t>
            </a:r>
            <a:endParaRPr lang="en-GB" altLang="en-US" sz="1200" dirty="0">
              <a:solidFill>
                <a:srgbClr val="5757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15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8946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lv-LV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v-LV" dirty="0" smtClean="0"/>
              <a:t>Regulas </a:t>
            </a:r>
            <a:r>
              <a:rPr lang="lv-LV" dirty="0"/>
              <a:t>un citus vispārēji piemērojamus dokumentus </a:t>
            </a:r>
            <a:r>
              <a:rPr lang="lv-LV" u="sng" dirty="0"/>
              <a:t>izstrādā</a:t>
            </a:r>
            <a:r>
              <a:rPr lang="lv-LV" dirty="0"/>
              <a:t> oficiālajās valodās</a:t>
            </a:r>
          </a:p>
          <a:p>
            <a:pPr marL="400050" lvl="1" indent="0">
              <a:buNone/>
            </a:pPr>
            <a:endParaRPr lang="lv-LV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v-LV" dirty="0" smtClean="0"/>
              <a:t>24 oficiālās valodas</a:t>
            </a:r>
            <a:endParaRPr lang="lv-LV" sz="2200" dirty="0">
              <a:solidFill>
                <a:srgbClr val="575857"/>
              </a:solidFill>
              <a:latin typeface="Arial"/>
              <a:cs typeface="Arial"/>
            </a:endParaRPr>
          </a:p>
        </p:txBody>
      </p:sp>
      <p:sp>
        <p:nvSpPr>
          <p:cNvPr id="10244" name="Titr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Tiesību aktu izstrāde latviešu valodā</a:t>
            </a:r>
            <a:endParaRPr lang="en-GB" altLang="en-US" dirty="0" smtClean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4"/>
          </p:nvPr>
        </p:nvSpPr>
        <p:spPr/>
        <p:txBody>
          <a:bodyPr/>
          <a:lstStyle/>
          <a:p>
            <a:pPr>
              <a:defRPr/>
            </a:pPr>
            <a:r>
              <a:rPr lang="lv-LV" dirty="0" smtClean="0"/>
              <a:t>2021. gada 12. novembris</a:t>
            </a:r>
            <a:endParaRPr lang="en-GB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30" r="32830"/>
          <a:stretch>
            <a:fillRect/>
          </a:stretch>
        </p:blipFill>
        <p:spPr>
          <a:xfrm>
            <a:off x="4887030" y="1383595"/>
            <a:ext cx="3341688" cy="54744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3614" y="1687712"/>
            <a:ext cx="5127522" cy="4589463"/>
          </a:xfrm>
        </p:spPr>
        <p:txBody>
          <a:bodyPr/>
          <a:lstStyle/>
          <a:p>
            <a:r>
              <a:rPr lang="lv-LV" sz="2800" dirty="0" smtClean="0">
                <a:solidFill>
                  <a:schemeClr val="tx1"/>
                </a:solidFill>
                <a:latin typeface="+mn-lt"/>
                <a:cs typeface="+mn-cs"/>
              </a:rPr>
              <a:t>Liet</a:t>
            </a:r>
            <a:r>
              <a:rPr lang="lv-LV" sz="2800" dirty="0">
                <a:solidFill>
                  <a:schemeClr val="tx1"/>
                </a:solidFill>
                <a:latin typeface="+mn-lt"/>
                <a:cs typeface="+mn-cs"/>
              </a:rPr>
              <a:t>a C-442/16</a:t>
            </a:r>
          </a:p>
          <a:p>
            <a:r>
              <a:rPr lang="lv-LV" sz="2800" dirty="0">
                <a:solidFill>
                  <a:schemeClr val="tx1"/>
                </a:solidFill>
                <a:latin typeface="+mn-lt"/>
                <a:cs typeface="+mn-cs"/>
              </a:rPr>
              <a:t>D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cs typeface="+mn-cs"/>
              </a:rPr>
              <a:t>irektīv</a:t>
            </a:r>
            <a:r>
              <a:rPr lang="lv-LV" sz="2800" dirty="0">
                <a:solidFill>
                  <a:schemeClr val="tx1"/>
                </a:solidFill>
                <a:latin typeface="+mn-lt"/>
                <a:cs typeface="+mn-cs"/>
              </a:rPr>
              <a:t>a</a:t>
            </a:r>
            <a:r>
              <a:rPr lang="en-US" sz="28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cs typeface="+mn-cs"/>
              </a:rPr>
              <a:t>2004/38</a:t>
            </a:r>
            <a:r>
              <a:rPr lang="lv-LV" sz="28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</a:p>
          <a:p>
            <a:r>
              <a:rPr lang="lv-LV" sz="2800" dirty="0" smtClean="0">
                <a:solidFill>
                  <a:schemeClr val="tx1"/>
                </a:solidFill>
                <a:latin typeface="+mn-lt"/>
                <a:cs typeface="+mn-cs"/>
              </a:rPr>
              <a:t>EN </a:t>
            </a:r>
            <a:r>
              <a:rPr lang="en-US" sz="2800" i="1" dirty="0">
                <a:solidFill>
                  <a:schemeClr val="tx1"/>
                </a:solidFill>
                <a:latin typeface="+mn-lt"/>
                <a:cs typeface="+mn-cs"/>
              </a:rPr>
              <a:t>employed</a:t>
            </a:r>
            <a:r>
              <a:rPr lang="lv-LV" sz="2800" dirty="0" smtClean="0">
                <a:solidFill>
                  <a:schemeClr val="tx1"/>
                </a:solidFill>
                <a:latin typeface="+mn-lt"/>
                <a:cs typeface="+mn-cs"/>
              </a:rPr>
              <a:t>, FR </a:t>
            </a:r>
            <a:r>
              <a:rPr lang="en-US" sz="2800" i="1" dirty="0" err="1" smtClean="0">
                <a:solidFill>
                  <a:schemeClr val="tx1"/>
                </a:solidFill>
                <a:latin typeface="+mn-lt"/>
                <a:cs typeface="+mn-cs"/>
              </a:rPr>
              <a:t>employé</a:t>
            </a:r>
            <a:r>
              <a:rPr lang="lv-LV" sz="2800" dirty="0" smtClean="0">
                <a:solidFill>
                  <a:schemeClr val="tx1"/>
                </a:solidFill>
                <a:latin typeface="+mn-lt"/>
                <a:cs typeface="+mn-cs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cs typeface="+mn-cs"/>
              </a:rPr>
              <a:t>varētu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n-lt"/>
                <a:cs typeface="+mn-cs"/>
              </a:rPr>
              <a:t>norādīt</a:t>
            </a:r>
            <a:r>
              <a:rPr lang="en-US" sz="28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n-lt"/>
                <a:cs typeface="+mn-cs"/>
              </a:rPr>
              <a:t>uz</a:t>
            </a:r>
            <a:r>
              <a:rPr lang="en-US" sz="28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n-lt"/>
                <a:cs typeface="+mn-cs"/>
              </a:rPr>
              <a:t>algotu</a:t>
            </a:r>
            <a:r>
              <a:rPr lang="en-US" sz="28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n-lt"/>
                <a:cs typeface="+mn-cs"/>
              </a:rPr>
              <a:t>darbu</a:t>
            </a:r>
            <a:endParaRPr lang="lv-LV" sz="2800" dirty="0">
              <a:solidFill>
                <a:schemeClr val="tx1"/>
              </a:solidFill>
              <a:latin typeface="+mn-lt"/>
              <a:cs typeface="+mn-cs"/>
            </a:endParaRPr>
          </a:p>
          <a:p>
            <a:r>
              <a:rPr lang="lv-LV" sz="2800" dirty="0" smtClean="0">
                <a:solidFill>
                  <a:schemeClr val="tx1"/>
                </a:solidFill>
                <a:latin typeface="+mn-lt"/>
                <a:cs typeface="+mn-cs"/>
              </a:rPr>
              <a:t>LV ‘nodarbināts’: vispārīgāks termins, aptver arī </a:t>
            </a:r>
            <a:r>
              <a:rPr lang="lv-LV" sz="2800" dirty="0" err="1" smtClean="0">
                <a:solidFill>
                  <a:schemeClr val="tx1"/>
                </a:solidFill>
                <a:latin typeface="+mn-lt"/>
                <a:cs typeface="+mn-cs"/>
              </a:rPr>
              <a:t>pašnodarbinātas</a:t>
            </a:r>
            <a:r>
              <a:rPr lang="lv-LV" sz="2800" dirty="0" smtClean="0">
                <a:solidFill>
                  <a:schemeClr val="tx1"/>
                </a:solidFill>
                <a:latin typeface="+mn-lt"/>
                <a:cs typeface="+mn-cs"/>
              </a:rPr>
              <a:t> personas</a:t>
            </a:r>
          </a:p>
          <a:p>
            <a:r>
              <a:rPr lang="lv-LV" sz="2800" dirty="0" smtClean="0">
                <a:solidFill>
                  <a:schemeClr val="tx1"/>
                </a:solidFill>
                <a:latin typeface="+mn-lt"/>
                <a:cs typeface="+mn-cs"/>
              </a:rPr>
              <a:t>Rumānijas pilsonis Īrijā varēja saņemt bezdarbnieka statusu </a:t>
            </a:r>
            <a:endParaRPr lang="lv-LV" sz="28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56" r="29256"/>
          <a:stretch>
            <a:fillRect/>
          </a:stretch>
        </p:blipFill>
        <p:spPr>
          <a:xfrm>
            <a:off x="5732604" y="1687712"/>
            <a:ext cx="2447835" cy="4010082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Autentisks teksts</a:t>
            </a: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lv-LV" dirty="0"/>
              <a:t>2021. gada 12. novembris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999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1600200"/>
            <a:ext cx="4326466" cy="4811713"/>
          </a:xfrm>
        </p:spPr>
        <p:txBody>
          <a:bodyPr>
            <a:normAutofit fontScale="92500"/>
          </a:bodyPr>
          <a:lstStyle/>
          <a:p>
            <a:r>
              <a:rPr lang="lv-LV" dirty="0" smtClean="0">
                <a:solidFill>
                  <a:schemeClr val="tx1"/>
                </a:solidFill>
              </a:rPr>
              <a:t>Atklāta kļūda?</a:t>
            </a:r>
          </a:p>
          <a:p>
            <a:endParaRPr lang="lv-LV" sz="900" dirty="0" smtClean="0">
              <a:solidFill>
                <a:schemeClr val="tx1"/>
              </a:solidFill>
            </a:endParaRPr>
          </a:p>
          <a:p>
            <a:r>
              <a:rPr lang="lv-LV" dirty="0" smtClean="0">
                <a:solidFill>
                  <a:schemeClr val="tx1"/>
                </a:solidFill>
              </a:rPr>
              <a:t>Ko labo? </a:t>
            </a:r>
          </a:p>
          <a:p>
            <a:pPr marL="0" indent="0">
              <a:buNone/>
            </a:pPr>
            <a:r>
              <a:rPr lang="lv-LV" dirty="0" smtClean="0">
                <a:solidFill>
                  <a:schemeClr val="tx1"/>
                </a:solidFill>
              </a:rPr>
              <a:t>	-   kļūdas Padomes un Padomes 		un EP tiesību aktos</a:t>
            </a:r>
          </a:p>
          <a:p>
            <a:pPr lvl="1">
              <a:buFontTx/>
              <a:buChar char="-"/>
            </a:pPr>
            <a:r>
              <a:rPr lang="lv-LV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tikai materiālas kļūdas – tādas, kas rada nevēlamas juridiskās sekas vai maina kādas valodas versijas nozīmi </a:t>
            </a:r>
          </a:p>
          <a:p>
            <a:pPr lvl="1">
              <a:buFontTx/>
              <a:buChar char="-"/>
            </a:pPr>
            <a:r>
              <a:rPr lang="lv-LV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gramatikas kļūda, pārrakstīšanās kļūda, stils? </a:t>
            </a:r>
          </a:p>
          <a:p>
            <a:pPr marL="457200" lvl="1" indent="0">
              <a:buNone/>
            </a:pPr>
            <a:endParaRPr lang="lv-LV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dirty="0" smtClean="0">
                <a:solidFill>
                  <a:schemeClr val="tx1"/>
                </a:solidFill>
              </a:rPr>
              <a:t>Kā un kam ziņot?</a:t>
            </a:r>
          </a:p>
          <a:p>
            <a:pPr marL="0" indent="0">
              <a:buNone/>
            </a:pPr>
            <a:r>
              <a:rPr lang="lv-LV" dirty="0" smtClean="0">
                <a:hlinkClick r:id="rId3"/>
              </a:rPr>
              <a:t>dql.rectificatifs@consilium.europa.eu</a:t>
            </a:r>
            <a:r>
              <a:rPr lang="lv-LV" dirty="0" smtClean="0"/>
              <a:t> </a:t>
            </a:r>
            <a:endParaRPr lang="lv-LV" dirty="0"/>
          </a:p>
          <a:p>
            <a:endParaRPr lang="lv-LV" dirty="0" smtClean="0"/>
          </a:p>
          <a:p>
            <a:pPr marL="457200" lvl="1" indent="0">
              <a:buNone/>
            </a:pPr>
            <a:endParaRPr lang="lv-LV" dirty="0"/>
          </a:p>
          <a:p>
            <a:pPr marL="457200" lvl="1" indent="0">
              <a:buNone/>
            </a:pPr>
            <a:endParaRPr lang="lv-LV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Kļūdu labojumi spēkā esošos tiesību aktos	</a:t>
            </a: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lv-LV" dirty="0" smtClean="0"/>
              <a:t>2021. gada 12. novembris</a:t>
            </a:r>
            <a:endParaRPr lang="en-GB" dirty="0"/>
          </a:p>
        </p:txBody>
      </p:sp>
      <p:pic>
        <p:nvPicPr>
          <p:cNvPr id="15" name="Picture Placeholder 14"/>
          <p:cNvPicPr>
            <a:picLocks noGrp="1" noChangeAspect="1"/>
          </p:cNvPicPr>
          <p:nvPr>
            <p:ph type="pic" sz="quarter" idx="13"/>
          </p:nvPr>
        </p:nvPicPr>
        <p:blipFill>
          <a:blip r:embed="rId4">
            <a:grayscl/>
          </a:blip>
          <a:srcRect l="6827" r="6827"/>
          <a:stretch>
            <a:fillRect/>
          </a:stretch>
        </p:blipFill>
        <p:spPr>
          <a:xfrm>
            <a:off x="4971253" y="1374775"/>
            <a:ext cx="3341688" cy="547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8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1600200"/>
            <a:ext cx="4114800" cy="48117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dirty="0" smtClean="0">
                <a:solidFill>
                  <a:schemeClr val="tx1"/>
                </a:solidFill>
              </a:rPr>
              <a:t>Kļūdu labojuma pieteikuma izvērtēšana</a:t>
            </a:r>
          </a:p>
          <a:p>
            <a:pPr marL="0" indent="0">
              <a:buNone/>
            </a:pPr>
            <a:endParaRPr lang="lv-LV" sz="1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lv-LV" sz="1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dirty="0" smtClean="0">
                <a:solidFill>
                  <a:schemeClr val="tx1"/>
                </a:solidFill>
              </a:rPr>
              <a:t>Ja kļūda jālabo:</a:t>
            </a:r>
            <a:endParaRPr lang="lv-LV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lv-LV" sz="1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b="1" dirty="0">
                <a:solidFill>
                  <a:schemeClr val="tx1"/>
                </a:solidFill>
              </a:rPr>
              <a:t>I</a:t>
            </a:r>
            <a:r>
              <a:rPr lang="lv-LV" b="1" dirty="0" smtClean="0">
                <a:solidFill>
                  <a:schemeClr val="tx1"/>
                </a:solidFill>
              </a:rPr>
              <a:t>	Sekundārie tiesību akti</a:t>
            </a:r>
          </a:p>
          <a:p>
            <a:pPr marL="0" indent="0">
              <a:buNone/>
            </a:pPr>
            <a:r>
              <a:rPr lang="lv-LV" dirty="0" smtClean="0">
                <a:solidFill>
                  <a:schemeClr val="tx1"/>
                </a:solidFill>
              </a:rPr>
              <a:t>– pēc pieņemšanas</a:t>
            </a:r>
          </a:p>
          <a:p>
            <a:pPr marL="0" indent="0">
              <a:buNone/>
            </a:pPr>
            <a:endParaRPr lang="lv-LV" sz="1000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i="1" dirty="0" err="1" smtClean="0">
                <a:solidFill>
                  <a:schemeClr val="tx1"/>
                </a:solidFill>
              </a:rPr>
              <a:t>Silence</a:t>
            </a:r>
            <a:r>
              <a:rPr lang="lv-LV" i="1" dirty="0" smtClean="0">
                <a:solidFill>
                  <a:schemeClr val="tx1"/>
                </a:solidFill>
              </a:rPr>
              <a:t> </a:t>
            </a:r>
            <a:r>
              <a:rPr lang="lv-LV" i="1" dirty="0" err="1">
                <a:solidFill>
                  <a:schemeClr val="tx1"/>
                </a:solidFill>
              </a:rPr>
              <a:t>procedure</a:t>
            </a:r>
            <a:r>
              <a:rPr lang="lv-LV" dirty="0">
                <a:solidFill>
                  <a:schemeClr val="tx1"/>
                </a:solidFill>
              </a:rPr>
              <a:t>: </a:t>
            </a:r>
            <a:r>
              <a:rPr lang="lv-LV" dirty="0" smtClean="0">
                <a:solidFill>
                  <a:schemeClr val="tx1"/>
                </a:solidFill>
              </a:rPr>
              <a:t>saskaņošana ar dalībvalstīm </a:t>
            </a:r>
            <a:r>
              <a:rPr lang="lv-LV" dirty="0">
                <a:solidFill>
                  <a:schemeClr val="tx1"/>
                </a:solidFill>
              </a:rPr>
              <a:t>un </a:t>
            </a:r>
            <a:r>
              <a:rPr lang="lv-LV" dirty="0" smtClean="0">
                <a:solidFill>
                  <a:schemeClr val="tx1"/>
                </a:solidFill>
              </a:rPr>
              <a:t>EP (ir/nav iebildumi)</a:t>
            </a:r>
          </a:p>
          <a:p>
            <a:pPr marL="0" indent="0">
              <a:buNone/>
            </a:pPr>
            <a:endParaRPr lang="lv-LV" sz="1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dirty="0" smtClean="0">
                <a:solidFill>
                  <a:schemeClr val="tx1"/>
                </a:solidFill>
              </a:rPr>
              <a:t>– pirms pieņemšanas </a:t>
            </a:r>
          </a:p>
          <a:p>
            <a:pPr marL="0" indent="0">
              <a:buNone/>
            </a:pPr>
            <a:r>
              <a:rPr lang="lv-LV" dirty="0" smtClean="0">
                <a:solidFill>
                  <a:schemeClr val="tx1"/>
                </a:solidFill>
              </a:rPr>
              <a:t>pieņem un publicē pareizu versiju</a:t>
            </a:r>
            <a:endParaRPr lang="lv-LV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0946" y="455338"/>
            <a:ext cx="7353300" cy="1100137"/>
          </a:xfrm>
        </p:spPr>
        <p:txBody>
          <a:bodyPr/>
          <a:lstStyle/>
          <a:p>
            <a:r>
              <a:rPr lang="lv-LV" dirty="0" smtClean="0"/>
              <a:t>PROCEDŪRA (I)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lv-LV" dirty="0" smtClean="0"/>
              <a:t>2021. gada 12. novembris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20000">
            <a:off x="4071353" y="1542756"/>
            <a:ext cx="4445318" cy="484774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perspectiveLef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1238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5766620" cy="4589463"/>
          </a:xfrm>
        </p:spPr>
        <p:txBody>
          <a:bodyPr>
            <a:no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v-LV" dirty="0"/>
              <a:t>Regula (ES) </a:t>
            </a:r>
            <a:r>
              <a:rPr lang="lv-LV" dirty="0" smtClean="0"/>
              <a:t>2018/858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lv-LV" sz="12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i="1" dirty="0" smtClean="0"/>
              <a:t>steering mechanism </a:t>
            </a:r>
            <a:endParaRPr lang="lv-LV" i="1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v-LV" dirty="0" smtClean="0"/>
              <a:t>stūres mehānisms </a:t>
            </a:r>
          </a:p>
          <a:p>
            <a:pPr marL="0" lvl="1" indent="0">
              <a:buNone/>
            </a:pPr>
            <a:endParaRPr lang="lv-LV" sz="12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v-LV" dirty="0"/>
              <a:t>t</a:t>
            </a:r>
            <a:r>
              <a:rPr lang="lv-LV" dirty="0" smtClean="0"/>
              <a:t>ehniski </a:t>
            </a:r>
            <a:r>
              <a:rPr lang="lv-LV" dirty="0"/>
              <a:t>nekorekts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v-LV" dirty="0" smtClean="0"/>
              <a:t>stūres </a:t>
            </a:r>
            <a:r>
              <a:rPr lang="lv-LV" dirty="0"/>
              <a:t>mehānisms ir viena no stūres iekārtas </a:t>
            </a:r>
            <a:r>
              <a:rPr lang="lv-LV" dirty="0" smtClean="0"/>
              <a:t>daļām</a:t>
            </a:r>
          </a:p>
          <a:p>
            <a:pPr marL="0" lvl="1" indent="0">
              <a:buNone/>
            </a:pPr>
            <a:endParaRPr lang="lv-LV" sz="12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lv-LV" u="sng" dirty="0" smtClean="0"/>
              <a:t>stūres iekārta</a:t>
            </a:r>
            <a:endParaRPr lang="lv-LV" u="sng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24" r="28924"/>
          <a:stretch>
            <a:fillRect/>
          </a:stretch>
        </p:blipFill>
        <p:spPr>
          <a:xfrm>
            <a:off x="6223820" y="1934201"/>
            <a:ext cx="2073724" cy="3397207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Kļūdu labojums pēc tiesību akta pieņemšanas</a:t>
            </a: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lv-LV" dirty="0" smtClean="0"/>
              <a:t>2021. gada 12. novembris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455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4954" y="1758171"/>
            <a:ext cx="8120061" cy="4938713"/>
          </a:xfrm>
        </p:spPr>
        <p:txBody>
          <a:bodyPr>
            <a:normAutofit/>
          </a:bodyPr>
          <a:lstStyle/>
          <a:p>
            <a:r>
              <a:rPr lang="lv-LV" sz="2800" dirty="0" smtClean="0">
                <a:solidFill>
                  <a:schemeClr val="tx1"/>
                </a:solidFill>
                <a:latin typeface="+mj-lt"/>
              </a:rPr>
              <a:t>Regula (</a:t>
            </a:r>
            <a:r>
              <a:rPr lang="lv-LV" sz="2800" dirty="0">
                <a:solidFill>
                  <a:schemeClr val="tx1"/>
                </a:solidFill>
                <a:latin typeface="+mj-lt"/>
              </a:rPr>
              <a:t>ES) </a:t>
            </a:r>
            <a:r>
              <a:rPr lang="lv-LV" sz="2800" dirty="0" smtClean="0">
                <a:solidFill>
                  <a:schemeClr val="tx1"/>
                </a:solidFill>
                <a:latin typeface="+mj-lt"/>
              </a:rPr>
              <a:t>2021/692</a:t>
            </a:r>
            <a:endParaRPr lang="lv-LV" sz="1200" dirty="0" smtClean="0">
              <a:solidFill>
                <a:schemeClr val="tx1"/>
              </a:solidFill>
              <a:latin typeface="+mj-lt"/>
            </a:endParaRPr>
          </a:p>
          <a:p>
            <a:r>
              <a:rPr lang="lv-LV" sz="2800" i="1" dirty="0" err="1" smtClean="0">
                <a:solidFill>
                  <a:schemeClr val="tx1"/>
                </a:solidFill>
                <a:latin typeface="+mj-lt"/>
              </a:rPr>
              <a:t>town-twinning</a:t>
            </a:r>
            <a:r>
              <a:rPr lang="lv-LV" sz="2800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lv-LV" sz="2800" dirty="0" smtClean="0">
                <a:solidFill>
                  <a:schemeClr val="tx1"/>
                </a:solidFill>
                <a:latin typeface="+mj-lt"/>
              </a:rPr>
              <a:t>- pilsētu sadraudzība</a:t>
            </a:r>
            <a:endParaRPr lang="lv-LV" sz="1200" u="sng" dirty="0" smtClean="0">
              <a:solidFill>
                <a:schemeClr val="tx1"/>
              </a:solidFill>
              <a:latin typeface="+mj-lt"/>
            </a:endParaRPr>
          </a:p>
          <a:p>
            <a:r>
              <a:rPr lang="lv-LV" sz="2800" dirty="0" smtClean="0">
                <a:solidFill>
                  <a:schemeClr val="tx1"/>
                </a:solidFill>
                <a:latin typeface="+mj-lt"/>
              </a:rPr>
              <a:t>pašvaldības, kas nepārstāv pilsētas, </a:t>
            </a:r>
          </a:p>
          <a:p>
            <a:pPr marL="0" indent="0">
              <a:buNone/>
            </a:pPr>
            <a:r>
              <a:rPr lang="lv-LV" sz="2800" dirty="0" smtClean="0">
                <a:solidFill>
                  <a:schemeClr val="tx1"/>
                </a:solidFill>
                <a:latin typeface="+mj-lt"/>
              </a:rPr>
              <a:t>     nepiesakās</a:t>
            </a:r>
          </a:p>
          <a:p>
            <a:r>
              <a:rPr lang="lv-LV" sz="2800" dirty="0" smtClean="0">
                <a:solidFill>
                  <a:schemeClr val="tx1"/>
                </a:solidFill>
                <a:latin typeface="+mj-lt"/>
              </a:rPr>
              <a:t>mērķis, definīcijas </a:t>
            </a:r>
          </a:p>
          <a:p>
            <a:r>
              <a:rPr lang="lv-LV" sz="2800" u="sng" dirty="0" smtClean="0">
                <a:solidFill>
                  <a:schemeClr val="tx1"/>
                </a:solidFill>
                <a:latin typeface="+mj-lt"/>
              </a:rPr>
              <a:t>pašvaldību</a:t>
            </a:r>
            <a:r>
              <a:rPr lang="lv-LV" sz="2800" dirty="0" smtClean="0">
                <a:solidFill>
                  <a:schemeClr val="tx1"/>
                </a:solidFill>
                <a:latin typeface="+mj-lt"/>
              </a:rPr>
              <a:t> sadraudzība</a:t>
            </a:r>
          </a:p>
          <a:p>
            <a:endParaRPr lang="lv-LV" sz="2800" dirty="0">
              <a:latin typeface="+mj-lt"/>
            </a:endParaRPr>
          </a:p>
          <a:p>
            <a:endParaRPr lang="lv-LV" sz="2800" dirty="0" smtClean="0">
              <a:latin typeface="+mj-lt"/>
            </a:endParaRPr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sz="1400" dirty="0" smtClean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</a:t>
            </a:r>
            <a:r>
              <a:rPr lang="lv-LV" dirty="0" smtClean="0"/>
              <a:t>ļūdu labojums pirms tiesību akta pieņemšanas</a:t>
            </a:r>
            <a:endParaRPr lang="lv-LV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lv-LV" dirty="0" smtClean="0"/>
              <a:t>2021. gada 12. novembris</a:t>
            </a:r>
            <a:endParaRPr lang="en-GB" dirty="0"/>
          </a:p>
        </p:txBody>
      </p:sp>
      <p:sp>
        <p:nvSpPr>
          <p:cNvPr id="6" name="Cube 2"/>
          <p:cNvSpPr>
            <a:spLocks noChangeArrowheads="1"/>
          </p:cNvSpPr>
          <p:nvPr/>
        </p:nvSpPr>
        <p:spPr bwMode="auto">
          <a:xfrm>
            <a:off x="6942996" y="5304470"/>
            <a:ext cx="1549409" cy="815940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LV Eksperti</a:t>
            </a:r>
            <a:endParaRPr kumimoji="0" lang="lv-LV" altLang="lv-LV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" name="Cube 3"/>
          <p:cNvSpPr>
            <a:spLocks noChangeArrowheads="1"/>
          </p:cNvSpPr>
          <p:nvPr/>
        </p:nvSpPr>
        <p:spPr bwMode="auto">
          <a:xfrm>
            <a:off x="6167072" y="4357969"/>
            <a:ext cx="961701" cy="997938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Komisijas tulkotāji</a:t>
            </a:r>
            <a:endParaRPr kumimoji="0" lang="lv-LV" altLang="lv-L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8" name="Cube 5"/>
          <p:cNvSpPr>
            <a:spLocks noChangeArrowheads="1"/>
          </p:cNvSpPr>
          <p:nvPr/>
        </p:nvSpPr>
        <p:spPr bwMode="auto">
          <a:xfrm>
            <a:off x="6969039" y="4333159"/>
            <a:ext cx="933683" cy="1045325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Padomes tulkotāji</a:t>
            </a:r>
            <a:endParaRPr kumimoji="0" lang="lv-LV" altLang="lv-L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" name="Cube 11"/>
          <p:cNvSpPr>
            <a:spLocks noChangeArrowheads="1"/>
          </p:cNvSpPr>
          <p:nvPr/>
        </p:nvSpPr>
        <p:spPr bwMode="auto">
          <a:xfrm>
            <a:off x="6735914" y="2466930"/>
            <a:ext cx="1289767" cy="765330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VVC</a:t>
            </a:r>
            <a:endParaRPr kumimoji="0" lang="lv-LV" altLang="lv-L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" name="Cube 1"/>
          <p:cNvSpPr>
            <a:spLocks noChangeArrowheads="1"/>
          </p:cNvSpPr>
          <p:nvPr/>
        </p:nvSpPr>
        <p:spPr bwMode="auto">
          <a:xfrm>
            <a:off x="7816354" y="4282834"/>
            <a:ext cx="989759" cy="1018149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Eiropas Parlamenta tulkotāji</a:t>
            </a:r>
            <a:endParaRPr kumimoji="0" lang="lv-LV" altLang="lv-L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" name="Cube 12"/>
          <p:cNvSpPr>
            <a:spLocks noChangeArrowheads="1"/>
          </p:cNvSpPr>
          <p:nvPr/>
        </p:nvSpPr>
        <p:spPr bwMode="auto">
          <a:xfrm>
            <a:off x="4989652" y="3285788"/>
            <a:ext cx="970209" cy="983225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Eiropas Reģionu komitejas tulkotāji</a:t>
            </a:r>
            <a:endParaRPr kumimoji="0" lang="lv-LV" altLang="lv-L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" name="Cube 13"/>
          <p:cNvSpPr>
            <a:spLocks noChangeArrowheads="1"/>
          </p:cNvSpPr>
          <p:nvPr/>
        </p:nvSpPr>
        <p:spPr bwMode="auto">
          <a:xfrm>
            <a:off x="5209978" y="4264077"/>
            <a:ext cx="943514" cy="983225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Eiropas Centrālās bankas juristi lingvisti</a:t>
            </a:r>
            <a:endParaRPr kumimoji="0" lang="lv-LV" altLang="lv-L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3" name="Cube 14"/>
          <p:cNvSpPr>
            <a:spLocks noChangeArrowheads="1"/>
          </p:cNvSpPr>
          <p:nvPr/>
        </p:nvSpPr>
        <p:spPr bwMode="auto">
          <a:xfrm>
            <a:off x="4297091" y="4458125"/>
            <a:ext cx="912887" cy="983225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Revīzijas palātas tulkotāji</a:t>
            </a:r>
            <a:endParaRPr kumimoji="0" lang="lv-LV" altLang="lv-L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" name="Cube 15"/>
          <p:cNvSpPr>
            <a:spLocks noChangeArrowheads="1"/>
          </p:cNvSpPr>
          <p:nvPr/>
        </p:nvSpPr>
        <p:spPr bwMode="auto">
          <a:xfrm>
            <a:off x="7291135" y="3257422"/>
            <a:ext cx="1336138" cy="897875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akta izstrādātāji Komisijā </a:t>
            </a:r>
            <a:endParaRPr kumimoji="0" lang="lv-LV" altLang="lv-L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" name="Cube 16"/>
          <p:cNvSpPr>
            <a:spLocks noChangeArrowheads="1"/>
          </p:cNvSpPr>
          <p:nvPr/>
        </p:nvSpPr>
        <p:spPr bwMode="auto">
          <a:xfrm>
            <a:off x="5959861" y="3285788"/>
            <a:ext cx="1336139" cy="897875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politiskais administrators Padomē</a:t>
            </a:r>
            <a:endParaRPr kumimoji="0" lang="lv-LV" altLang="lv-LV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261938" y="5699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261938" y="1027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8330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9258" y="1600200"/>
            <a:ext cx="4533207" cy="45894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1800" b="1" dirty="0" smtClean="0">
                <a:solidFill>
                  <a:schemeClr val="tx1"/>
                </a:solidFill>
              </a:rPr>
              <a:t>II	</a:t>
            </a:r>
            <a:r>
              <a:rPr lang="en-GB" sz="1800" b="1" dirty="0" err="1" smtClean="0">
                <a:solidFill>
                  <a:schemeClr val="tx1"/>
                </a:solidFill>
              </a:rPr>
              <a:t>Primārie</a:t>
            </a:r>
            <a:r>
              <a:rPr lang="en-GB" sz="1800" b="1" dirty="0" smtClean="0">
                <a:solidFill>
                  <a:schemeClr val="tx1"/>
                </a:solidFill>
              </a:rPr>
              <a:t> </a:t>
            </a:r>
            <a:r>
              <a:rPr lang="en-GB" sz="1800" b="1" dirty="0" err="1">
                <a:solidFill>
                  <a:schemeClr val="tx1"/>
                </a:solidFill>
              </a:rPr>
              <a:t>tiesību</a:t>
            </a:r>
            <a:r>
              <a:rPr lang="en-GB" sz="1800" b="1" dirty="0">
                <a:solidFill>
                  <a:schemeClr val="tx1"/>
                </a:solidFill>
              </a:rPr>
              <a:t> </a:t>
            </a:r>
            <a:r>
              <a:rPr lang="en-GB" sz="1800" b="1" dirty="0" err="1">
                <a:solidFill>
                  <a:schemeClr val="tx1"/>
                </a:solidFill>
              </a:rPr>
              <a:t>akti</a:t>
            </a:r>
            <a:r>
              <a:rPr lang="en-GB" sz="1800" b="1" dirty="0">
                <a:solidFill>
                  <a:schemeClr val="tx1"/>
                </a:solidFill>
              </a:rPr>
              <a:t> (</a:t>
            </a:r>
            <a:r>
              <a:rPr lang="en-GB" sz="1800" b="1" dirty="0" err="1">
                <a:solidFill>
                  <a:schemeClr val="tx1"/>
                </a:solidFill>
              </a:rPr>
              <a:t>dibināšanas</a:t>
            </a:r>
            <a:r>
              <a:rPr lang="en-GB" sz="1800" b="1" dirty="0">
                <a:solidFill>
                  <a:schemeClr val="tx1"/>
                </a:solidFill>
              </a:rPr>
              <a:t> </a:t>
            </a:r>
            <a:r>
              <a:rPr lang="en-GB" sz="1800" b="1" dirty="0" err="1" smtClean="0">
                <a:solidFill>
                  <a:schemeClr val="tx1"/>
                </a:solidFill>
              </a:rPr>
              <a:t>līgum</a:t>
            </a:r>
            <a:r>
              <a:rPr lang="lv-LV" sz="1800" b="1" dirty="0" smtClean="0">
                <a:solidFill>
                  <a:schemeClr val="tx1"/>
                </a:solidFill>
              </a:rPr>
              <a:t>i)</a:t>
            </a:r>
            <a:r>
              <a:rPr lang="en-GB" sz="1800" b="1" dirty="0" smtClean="0">
                <a:solidFill>
                  <a:schemeClr val="tx1"/>
                </a:solidFill>
              </a:rPr>
              <a:t> </a:t>
            </a:r>
            <a:r>
              <a:rPr lang="en-GB" sz="1800" b="1" dirty="0">
                <a:solidFill>
                  <a:schemeClr val="tx1"/>
                </a:solidFill>
              </a:rPr>
              <a:t>un </a:t>
            </a:r>
            <a:r>
              <a:rPr lang="en-GB" sz="1800" b="1" dirty="0" err="1">
                <a:solidFill>
                  <a:schemeClr val="tx1"/>
                </a:solidFill>
              </a:rPr>
              <a:t>starptautiskie</a:t>
            </a:r>
            <a:r>
              <a:rPr lang="en-GB" sz="1800" b="1" dirty="0">
                <a:solidFill>
                  <a:schemeClr val="tx1"/>
                </a:solidFill>
              </a:rPr>
              <a:t> </a:t>
            </a:r>
            <a:r>
              <a:rPr lang="en-GB" sz="1800" b="1" dirty="0" err="1" smtClean="0">
                <a:solidFill>
                  <a:schemeClr val="tx1"/>
                </a:solidFill>
              </a:rPr>
              <a:t>nolīgumi</a:t>
            </a:r>
            <a:endParaRPr lang="lv-LV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5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sz="1800" dirty="0" smtClean="0">
                <a:solidFill>
                  <a:schemeClr val="tx1"/>
                </a:solidFill>
              </a:rPr>
              <a:t>Piemēro Vīnes konvenciju par starptautisko līgumu tiesībām</a:t>
            </a:r>
          </a:p>
          <a:p>
            <a:pPr marL="0" indent="0">
              <a:buNone/>
            </a:pPr>
            <a:endParaRPr lang="lv-LV" sz="500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sz="1800" dirty="0">
                <a:solidFill>
                  <a:schemeClr val="tx1"/>
                </a:solidFill>
              </a:rPr>
              <a:t>P</a:t>
            </a:r>
            <a:r>
              <a:rPr lang="lv-LV" sz="1800" dirty="0" smtClean="0">
                <a:solidFill>
                  <a:schemeClr val="tx1"/>
                </a:solidFill>
              </a:rPr>
              <a:t>rimāro tiesību aktu labošanas procedūra: </a:t>
            </a:r>
            <a:r>
              <a:rPr lang="en-GB" sz="1800" i="1" dirty="0" err="1" smtClean="0">
                <a:solidFill>
                  <a:schemeClr val="tx1"/>
                </a:solidFill>
              </a:rPr>
              <a:t>Procès</a:t>
            </a:r>
            <a:r>
              <a:rPr lang="en-GB" sz="1800" i="1" dirty="0" smtClean="0">
                <a:solidFill>
                  <a:schemeClr val="tx1"/>
                </a:solidFill>
              </a:rPr>
              <a:t> </a:t>
            </a:r>
            <a:r>
              <a:rPr lang="en-GB" sz="1800" i="1" dirty="0">
                <a:solidFill>
                  <a:schemeClr val="tx1"/>
                </a:solidFill>
              </a:rPr>
              <a:t>verbal de </a:t>
            </a:r>
            <a:r>
              <a:rPr lang="en-GB" sz="1800" i="1" dirty="0" smtClean="0">
                <a:solidFill>
                  <a:schemeClr val="tx1"/>
                </a:solidFill>
              </a:rPr>
              <a:t>rectification</a:t>
            </a:r>
            <a:endParaRPr lang="lv-LV" sz="1800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lv-LV" sz="500" dirty="0" smtClean="0">
              <a:solidFill>
                <a:schemeClr val="tx1"/>
              </a:solidFill>
            </a:endParaRPr>
          </a:p>
          <a:p>
            <a:r>
              <a:rPr lang="lv-LV" sz="1400" dirty="0" smtClean="0">
                <a:solidFill>
                  <a:schemeClr val="tx1"/>
                </a:solidFill>
              </a:rPr>
              <a:t>visām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>
                <a:solidFill>
                  <a:schemeClr val="tx1"/>
                </a:solidFill>
              </a:rPr>
              <a:t>Pusēm</a:t>
            </a:r>
            <a:r>
              <a:rPr lang="en-GB" sz="1400" dirty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jāp</a:t>
            </a:r>
            <a:r>
              <a:rPr lang="lv-LV" sz="1400" dirty="0" smtClean="0">
                <a:solidFill>
                  <a:schemeClr val="tx1"/>
                </a:solidFill>
              </a:rPr>
              <a:t>iekrīt </a:t>
            </a:r>
            <a:r>
              <a:rPr lang="en-GB" sz="1400" dirty="0" err="1" smtClean="0">
                <a:solidFill>
                  <a:schemeClr val="tx1"/>
                </a:solidFill>
              </a:rPr>
              <a:t>labojum</a:t>
            </a:r>
            <a:r>
              <a:rPr lang="lv-LV" sz="1400" dirty="0" err="1" smtClean="0">
                <a:solidFill>
                  <a:schemeClr val="tx1"/>
                </a:solidFill>
              </a:rPr>
              <a:t>am</a:t>
            </a:r>
            <a:r>
              <a:rPr lang="en-GB" sz="1400" dirty="0" smtClean="0">
                <a:solidFill>
                  <a:schemeClr val="tx1"/>
                </a:solidFill>
              </a:rPr>
              <a:t>; </a:t>
            </a:r>
            <a:endParaRPr lang="lv-LV" sz="1400" dirty="0" smtClean="0">
              <a:solidFill>
                <a:schemeClr val="tx1"/>
              </a:solidFill>
            </a:endParaRPr>
          </a:p>
          <a:p>
            <a:r>
              <a:rPr lang="lv-LV" sz="1400" dirty="0" smtClean="0">
                <a:solidFill>
                  <a:schemeClr val="tx1"/>
                </a:solidFill>
              </a:rPr>
              <a:t>paraksta un </a:t>
            </a:r>
            <a:r>
              <a:rPr lang="en-GB" sz="1400" dirty="0" err="1" smtClean="0">
                <a:solidFill>
                  <a:schemeClr val="tx1"/>
                </a:solidFill>
              </a:rPr>
              <a:t>glabā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depozitārijs</a:t>
            </a:r>
            <a:r>
              <a:rPr lang="lv-LV" sz="1400" dirty="0">
                <a:solidFill>
                  <a:schemeClr val="tx1"/>
                </a:solidFill>
              </a:rPr>
              <a:t>.</a:t>
            </a:r>
            <a:endParaRPr lang="lv-LV" sz="1400" dirty="0" smtClean="0">
              <a:solidFill>
                <a:schemeClr val="tx1"/>
              </a:solidFill>
            </a:endParaRPr>
          </a:p>
          <a:p>
            <a:endParaRPr lang="lv-LV" sz="5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sz="1800" dirty="0" smtClean="0">
                <a:solidFill>
                  <a:schemeClr val="tx1"/>
                </a:solidFill>
              </a:rPr>
              <a:t>Viens vai divi posmi, atkarībā no tā, vai primārais tiesību akts jau ir publicēts: </a:t>
            </a:r>
          </a:p>
          <a:p>
            <a:pPr marL="0" indent="0">
              <a:buNone/>
            </a:pPr>
            <a:endParaRPr lang="lv-LV" sz="500" dirty="0" smtClean="0">
              <a:solidFill>
                <a:schemeClr val="tx1"/>
              </a:solidFill>
            </a:endParaRPr>
          </a:p>
          <a:p>
            <a:r>
              <a:rPr lang="lv-LV" sz="1400" dirty="0" smtClean="0">
                <a:solidFill>
                  <a:schemeClr val="tx1"/>
                </a:solidFill>
              </a:rPr>
              <a:t>dokuments parakstīšanai (</a:t>
            </a:r>
            <a:r>
              <a:rPr lang="lv-LV" sz="1400" i="1" dirty="0" smtClean="0">
                <a:solidFill>
                  <a:schemeClr val="tx1"/>
                </a:solidFill>
              </a:rPr>
              <a:t>PV </a:t>
            </a:r>
            <a:r>
              <a:rPr lang="lv-LV" sz="1400" dirty="0" smtClean="0">
                <a:solidFill>
                  <a:schemeClr val="tx1"/>
                </a:solidFill>
              </a:rPr>
              <a:t>oriģināls);</a:t>
            </a:r>
          </a:p>
          <a:p>
            <a:r>
              <a:rPr lang="lv-LV" sz="1400" dirty="0" smtClean="0">
                <a:solidFill>
                  <a:schemeClr val="tx1"/>
                </a:solidFill>
              </a:rPr>
              <a:t>dokuments publicēšanai OV.</a:t>
            </a:r>
            <a:endParaRPr lang="lv-LV" sz="1400" dirty="0">
              <a:solidFill>
                <a:schemeClr val="tx1"/>
              </a:solidFill>
            </a:endParaRPr>
          </a:p>
          <a:p>
            <a:endParaRPr lang="lv-LV" sz="5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sz="1800" dirty="0" smtClean="0">
                <a:solidFill>
                  <a:schemeClr val="tx1"/>
                </a:solidFill>
              </a:rPr>
              <a:t>Labotais teksts aizstāj kļūdaino tekstu </a:t>
            </a:r>
          </a:p>
          <a:p>
            <a:pPr marL="0" indent="0">
              <a:buNone/>
            </a:pPr>
            <a:r>
              <a:rPr lang="lv-LV" sz="1800" i="1" dirty="0" err="1" smtClean="0">
                <a:solidFill>
                  <a:schemeClr val="tx1"/>
                </a:solidFill>
              </a:rPr>
              <a:t>ab</a:t>
            </a:r>
            <a:r>
              <a:rPr lang="lv-LV" sz="1800" i="1" dirty="0" smtClean="0">
                <a:solidFill>
                  <a:schemeClr val="tx1"/>
                </a:solidFill>
              </a:rPr>
              <a:t> </a:t>
            </a:r>
            <a:r>
              <a:rPr lang="lv-LV" sz="1800" i="1" dirty="0" err="1" smtClean="0">
                <a:solidFill>
                  <a:schemeClr val="tx1"/>
                </a:solidFill>
              </a:rPr>
              <a:t>initio</a:t>
            </a:r>
            <a:endParaRPr lang="en-GB" sz="1800" i="1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PROCEDŪRA (II)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lv-LV" dirty="0" smtClean="0"/>
              <a:t>2021. gada 12. novembris</a:t>
            </a:r>
            <a:endParaRPr lang="en-GB" dirty="0"/>
          </a:p>
        </p:txBody>
      </p:sp>
      <p:sp>
        <p:nvSpPr>
          <p:cNvPr id="6" name="Picture Placeholder 2"/>
          <p:cNvSpPr txBox="1">
            <a:spLocks/>
          </p:cNvSpPr>
          <p:nvPr/>
        </p:nvSpPr>
        <p:spPr bwMode="auto">
          <a:xfrm rot="-300000">
            <a:off x="4817264" y="1452783"/>
            <a:ext cx="3516786" cy="5152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20000">
            <a:off x="4663495" y="1641823"/>
            <a:ext cx="4134664" cy="4774868"/>
          </a:xfrm>
          <a:prstGeom prst="snip2DiagRect">
            <a:avLst>
              <a:gd name="adj1" fmla="val 2493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glow rad="25400">
              <a:schemeClr val="accent1">
                <a:alpha val="40000"/>
              </a:schemeClr>
            </a:glow>
            <a:outerShdw blurRad="5334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8158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34342"/>
            <a:ext cx="7800109" cy="4355321"/>
          </a:xfrm>
        </p:spPr>
        <p:txBody>
          <a:bodyPr>
            <a:normAutofit fontScale="92500" lnSpcReduction="10000"/>
          </a:bodyPr>
          <a:lstStyle/>
          <a:p>
            <a:r>
              <a:rPr lang="lv-LV" dirty="0" smtClean="0">
                <a:solidFill>
                  <a:schemeClr val="tx1"/>
                </a:solidFill>
              </a:rPr>
              <a:t>Tiesību akti tiek izstrādāti visās oficiālajās valodās, latviešu valodas versija nav tulkojums, bet spēkā esoša tiesību akta autentisks teksts</a:t>
            </a:r>
          </a:p>
          <a:p>
            <a:endParaRPr lang="lv-LV" sz="900" dirty="0">
              <a:solidFill>
                <a:schemeClr val="tx1"/>
              </a:solidFill>
            </a:endParaRPr>
          </a:p>
          <a:p>
            <a:r>
              <a:rPr lang="lv-LV" dirty="0" smtClean="0">
                <a:solidFill>
                  <a:schemeClr val="tx1"/>
                </a:solidFill>
              </a:rPr>
              <a:t>Jebkurš </a:t>
            </a:r>
            <a:r>
              <a:rPr lang="lv-LV" dirty="0" smtClean="0">
                <a:solidFill>
                  <a:schemeClr val="tx1"/>
                </a:solidFill>
              </a:rPr>
              <a:t>kļūdu </a:t>
            </a:r>
            <a:r>
              <a:rPr lang="lv-LV" dirty="0" smtClean="0">
                <a:solidFill>
                  <a:schemeClr val="tx1"/>
                </a:solidFill>
              </a:rPr>
              <a:t>labojuma pieteikums </a:t>
            </a:r>
            <a:r>
              <a:rPr lang="lv-LV" dirty="0" smtClean="0">
                <a:solidFill>
                  <a:schemeClr val="tx1"/>
                </a:solidFill>
              </a:rPr>
              <a:t>tiek </a:t>
            </a:r>
            <a:r>
              <a:rPr lang="lv-LV" dirty="0" smtClean="0">
                <a:solidFill>
                  <a:schemeClr val="tx1"/>
                </a:solidFill>
              </a:rPr>
              <a:t>izskatīts un materiālas kļūdas tiek labotas</a:t>
            </a:r>
            <a:endParaRPr lang="lv-LV" dirty="0" smtClean="0">
              <a:solidFill>
                <a:schemeClr val="tx1"/>
              </a:solidFill>
            </a:endParaRPr>
          </a:p>
          <a:p>
            <a:endParaRPr lang="lv-LV" sz="800" dirty="0" smtClean="0">
              <a:solidFill>
                <a:schemeClr val="tx1"/>
              </a:solidFill>
            </a:endParaRPr>
          </a:p>
          <a:p>
            <a:r>
              <a:rPr lang="lv-LV" dirty="0" smtClean="0">
                <a:solidFill>
                  <a:schemeClr val="tx1"/>
                </a:solidFill>
              </a:rPr>
              <a:t>Ja latviešu valodas tekstā tiek konstatēta kļūda, jo ātrāk tiesību aktu izstrādes procesā tas tiek darīts zināms, jo ātrāk un vienkāršāk to izlabot</a:t>
            </a:r>
          </a:p>
          <a:p>
            <a:pPr marL="0" indent="0">
              <a:buNone/>
            </a:pPr>
            <a:endParaRPr lang="lv-LV" sz="800" dirty="0">
              <a:solidFill>
                <a:schemeClr val="tx1"/>
              </a:solidFill>
            </a:endParaRPr>
          </a:p>
          <a:p>
            <a:r>
              <a:rPr lang="lv-LV" dirty="0" smtClean="0">
                <a:solidFill>
                  <a:schemeClr val="tx1"/>
                </a:solidFill>
              </a:rPr>
              <a:t>Sekundāro tiesību aktu labošanā iesaistīta Padome, dalībvalsts(-</a:t>
            </a:r>
            <a:r>
              <a:rPr lang="lv-LV" dirty="0" err="1" smtClean="0">
                <a:solidFill>
                  <a:schemeClr val="tx1"/>
                </a:solidFill>
              </a:rPr>
              <a:t>is</a:t>
            </a:r>
            <a:r>
              <a:rPr lang="lv-LV" dirty="0" smtClean="0">
                <a:solidFill>
                  <a:schemeClr val="tx1"/>
                </a:solidFill>
              </a:rPr>
              <a:t>) un Eiropas Parlaments</a:t>
            </a:r>
          </a:p>
          <a:p>
            <a:pPr marL="0" indent="0">
              <a:buNone/>
            </a:pPr>
            <a:r>
              <a:rPr lang="lv-LV" dirty="0">
                <a:solidFill>
                  <a:schemeClr val="tx1"/>
                </a:solidFill>
              </a:rPr>
              <a:t> </a:t>
            </a:r>
            <a:r>
              <a:rPr lang="lv-LV" dirty="0" smtClean="0">
                <a:solidFill>
                  <a:schemeClr val="tx1"/>
                </a:solidFill>
              </a:rPr>
              <a:t>    Primāro tiesību aktu labošanā piemēro Vīnes konvenciju; 	</a:t>
            </a:r>
            <a:r>
              <a:rPr lang="lv-LV" dirty="0" smtClean="0">
                <a:solidFill>
                  <a:schemeClr val="tx1"/>
                </a:solidFill>
              </a:rPr>
              <a:t>ir 	iesaistīta </a:t>
            </a:r>
            <a:r>
              <a:rPr lang="lv-LV" dirty="0" smtClean="0">
                <a:solidFill>
                  <a:schemeClr val="tx1"/>
                </a:solidFill>
              </a:rPr>
              <a:t>Padome, dalībvalsts(-</a:t>
            </a:r>
            <a:r>
              <a:rPr lang="lv-LV" dirty="0" err="1" smtClean="0">
                <a:solidFill>
                  <a:schemeClr val="tx1"/>
                </a:solidFill>
              </a:rPr>
              <a:t>is</a:t>
            </a:r>
            <a:r>
              <a:rPr lang="lv-LV" dirty="0" smtClean="0">
                <a:solidFill>
                  <a:schemeClr val="tx1"/>
                </a:solidFill>
              </a:rPr>
              <a:t>) un visas pārējās 	Līgumslēdzējas puses </a:t>
            </a:r>
          </a:p>
          <a:p>
            <a:pPr marL="0" indent="0">
              <a:buNone/>
            </a:pPr>
            <a:endParaRPr lang="lv-LV" sz="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lv-LV" sz="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lv-LV" sz="800" dirty="0" smtClean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ĪSUMĀ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r>
              <a:rPr lang="lv-LV" dirty="0" smtClean="0"/>
              <a:t>2021. gada 12. novembris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830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_PPT_2-2_140414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ew2_EC_PPT_2-2.pot [Read-Only] [Compatibility Mode]" id="{D486D361-C1AF-4A83-BC2E-F5DEC5337C9B}" vid="{81A122B4-79E3-4845-AC50-70436E27CD25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MUS Document" ma:contentTypeID="0x010100DC3A209E013EE54696FF70B2B7C4C3C1007E54BBB74E423F4E92291F7DFC8DB8A4" ma:contentTypeVersion="8" ma:contentTypeDescription="All documents except Forms and Reference documents." ma:contentTypeScope="" ma:versionID="ceb6d34a1d963f889d3707b457086f8f">
  <xsd:schema xmlns:xsd="http://www.w3.org/2001/XMLSchema" xmlns:xs="http://www.w3.org/2001/XMLSchema" xmlns:p="http://schemas.microsoft.com/office/2006/metadata/properties" xmlns:ns2="d42a737e-2f09-4ddb-941e-0416bbba1142" xmlns:ns3="1560f825-7f5b-47c0-9fff-b044ff951df1" targetNamespace="http://schemas.microsoft.com/office/2006/metadata/properties" ma:root="true" ma:fieldsID="d41c534ca649b7ada5f597e5330e7c6c" ns2:_="" ns3:_="">
    <xsd:import namespace="d42a737e-2f09-4ddb-941e-0416bbba1142"/>
    <xsd:import namespace="1560f825-7f5b-47c0-9fff-b044ff951df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le23fa4cf7ac427ea223972d43a7c1da" minOccurs="0"/>
                <xsd:element ref="ns2:TaxCatchAll" minOccurs="0"/>
                <xsd:element ref="ns2:TaxCatchAllLabel" minOccurs="0"/>
                <xsd:element ref="ns2:h35fa45c363e4e3c9cc82b2494a6a07e" minOccurs="0"/>
                <xsd:element ref="ns2:cbcad721aa814e63a84ec485b71885a9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2a737e-2f09-4ddb-941e-0416bbba114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le23fa4cf7ac427ea223972d43a7c1da" ma:index="11" nillable="true" ma:taxonomy="true" ma:internalName="le23fa4cf7ac427ea223972d43a7c1da" ma:taxonomyFieldName="Issuer" ma:displayName="Issuer" ma:readOnly="false" ma:default="" ma:fieldId="{5e23fa4c-f7ac-427e-a223-972d43a7c1da}" ma:sspId="6401d4c1-31d6-4d93-81fe-f461e1d535f4" ma:termSetId="be8c3251-9123-498a-bfc1-6090ca690616" ma:anchorId="c200bec0-96b0-460a-a84e-9d52c4967c8c" ma:open="tru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description="" ma:hidden="true" ma:list="{976001BE-11E0-4315-80BF-CDC7EFC7EB8C}" ma:internalName="TaxCatchAll" ma:showField="CatchAllData" ma:web="{1560f825-7f5b-47c0-9fff-b044ff951df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description="" ma:hidden="true" ma:list="{976001BE-11E0-4315-80BF-CDC7EFC7EB8C}" ma:internalName="TaxCatchAllLabel" ma:readOnly="true" ma:showField="CatchAllDataLabel" ma:web="{1560f825-7f5b-47c0-9fff-b044ff951df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35fa45c363e4e3c9cc82b2494a6a07e" ma:index="15" nillable="true" ma:taxonomy="true" ma:internalName="h35fa45c363e4e3c9cc82b2494a6a07e" ma:taxonomyFieldName="Topic1" ma:displayName="Topic" ma:readOnly="false" ma:default="" ma:fieldId="{135fa45c-363e-4e3c-9cc8-2b2494a6a07e}" ma:sspId="6401d4c1-31d6-4d93-81fe-f461e1d535f4" ma:termSetId="be8c3251-9123-498a-bfc1-6090ca690616" ma:anchorId="aaaffad7-0a94-4b60-9489-7f4b49e3de54" ma:open="true" ma:isKeyword="false">
      <xsd:complexType>
        <xsd:sequence>
          <xsd:element ref="pc:Terms" minOccurs="0" maxOccurs="1"/>
        </xsd:sequence>
      </xsd:complexType>
    </xsd:element>
    <xsd:element name="cbcad721aa814e63a84ec485b71885a9" ma:index="17" nillable="true" ma:taxonomy="true" ma:internalName="cbcad721aa814e63a84ec485b71885a9" ma:taxonomyFieldName="DomusDocLang" ma:displayName="DomusDocLang" ma:default="" ma:fieldId="{cbcad721-aa81-4e63-a84e-c485b71885a9}" ma:sspId="6401d4c1-31d6-4d93-81fe-f461e1d535f4" ma:termSetId="7b3ba560-9ffb-4950-9a4d-07c9f73af76d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60f825-7f5b-47c0-9fff-b044ff951df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5fc81c9-325d-42ab-a312-d2989bc4c6c1">
      <Value>193</Value>
      <Value>321</Value>
    </TaxCatchAll>
    <lcf76f155ced4ddcb4097134ff3c332f xmlns="0b782f5c-ea45-4e61-a028-a28b9f9c1a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5B02A2D-A5F5-4BB7-8DEF-AFC03DE3B026}"/>
</file>

<file path=customXml/itemProps2.xml><?xml version="1.0" encoding="utf-8"?>
<ds:datastoreItem xmlns:ds="http://schemas.openxmlformats.org/officeDocument/2006/customXml" ds:itemID="{A3D04772-9AE0-4DE4-9B92-291A9035EF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9F1DC0-FF68-4940-8413-5112493FB217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3B798554-7FB6-41BA-B211-CDAD7311CC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2a737e-2f09-4ddb-941e-0416bbba1142"/>
    <ds:schemaRef ds:uri="1560f825-7f5b-47c0-9fff-b044ff951d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0224AC54-8FA0-42B0-899B-9C24EA831EFC}"/>
</file>

<file path=docProps/app.xml><?xml version="1.0" encoding="utf-8"?>
<Properties xmlns="http://schemas.openxmlformats.org/officeDocument/2006/extended-properties" xmlns:vt="http://schemas.openxmlformats.org/officeDocument/2006/docPropsVTypes">
  <Template>Prezentacija.Ancane</Template>
  <TotalTime>727</TotalTime>
  <Words>495</Words>
  <Application>Microsoft Office PowerPoint</Application>
  <PresentationFormat>On-screen Show (4:3)</PresentationFormat>
  <Paragraphs>120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Times New Roman</vt:lpstr>
      <vt:lpstr>EC_PPT_2-2_140414</vt:lpstr>
      <vt:lpstr>Terminoloģijas juridiskie aspekti </vt:lpstr>
      <vt:lpstr>Tiesību aktu izstrāde latviešu valodā</vt:lpstr>
      <vt:lpstr>Autentisks teksts</vt:lpstr>
      <vt:lpstr>Kļūdu labojumi spēkā esošos tiesību aktos </vt:lpstr>
      <vt:lpstr>PROCEDŪRA (I)</vt:lpstr>
      <vt:lpstr>Kļūdu labojums pēc tiesību akta pieņemšanas</vt:lpstr>
      <vt:lpstr>Kļūdu labojums pirms tiesību akta pieņemšanas</vt:lpstr>
      <vt:lpstr>PROCEDŪRA (II)</vt:lpstr>
      <vt:lpstr>ĪSUMĀ</vt:lpstr>
    </vt:vector>
  </TitlesOfParts>
  <Company>Secretariat of European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Dace Ancāne</dc:creator>
  <cp:lastModifiedBy>Birzniece Zane</cp:lastModifiedBy>
  <cp:revision>43</cp:revision>
  <cp:lastPrinted>2021-11-11T13:00:29Z</cp:lastPrinted>
  <dcterms:created xsi:type="dcterms:W3CDTF">2021-10-13T09:34:22Z</dcterms:created>
  <dcterms:modified xsi:type="dcterms:W3CDTF">2021-11-11T14:14:45Z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DOMUS-7-4827</vt:lpwstr>
  </property>
  <property fmtid="{D5CDD505-2E9C-101B-9397-08002B2CF9AE}" pid="3" name="_dlc_DocIdItemGuid">
    <vt:lpwstr>28e692ab-4981-4cdb-99e4-48f9ee673346</vt:lpwstr>
  </property>
  <property fmtid="{D5CDD505-2E9C-101B-9397-08002B2CF9AE}" pid="4" name="_dlc_DocIdUrl">
    <vt:lpwstr>https://domus-docs.consilium.eu.int/_layouts/15/DocIdRedir.aspx?ID=DOMUS-7-4827, DOMUS-7-4827</vt:lpwstr>
  </property>
  <property fmtid="{D5CDD505-2E9C-101B-9397-08002B2CF9AE}" pid="5" name="le23fa4cf7ac427ea223972d43a7c1da">
    <vt:lpwstr/>
  </property>
  <property fmtid="{D5CDD505-2E9C-101B-9397-08002B2CF9AE}" pid="6" name="h35fa45c363e4e3c9cc82b2494a6a07e">
    <vt:lpwstr>Identité Visuelle|e3b788b3-515e-4274-9516-10c2b9895131</vt:lpwstr>
  </property>
  <property fmtid="{D5CDD505-2E9C-101B-9397-08002B2CF9AE}" pid="7" name="DomusDocLang">
    <vt:lpwstr>193;#EN|f42f8e31-27a3-4aa2-88e5-4e6cafc6ecef</vt:lpwstr>
  </property>
  <property fmtid="{D5CDD505-2E9C-101B-9397-08002B2CF9AE}" pid="8" name="cbcad721aa814e63a84ec485b71885a9">
    <vt:lpwstr>EN|f42f8e31-27a3-4aa2-88e5-4e6cafc6ecef</vt:lpwstr>
  </property>
  <property fmtid="{D5CDD505-2E9C-101B-9397-08002B2CF9AE}" pid="9" name="Issuer">
    <vt:lpwstr/>
  </property>
  <property fmtid="{D5CDD505-2E9C-101B-9397-08002B2CF9AE}" pid="10" name="Topic1">
    <vt:lpwstr>321;#Identité Visuelle|e3b788b3-515e-4274-9516-10c2b9895131</vt:lpwstr>
  </property>
  <property fmtid="{D5CDD505-2E9C-101B-9397-08002B2CF9AE}" pid="11" name="TaxCatchAll">
    <vt:lpwstr>193;#EN|f42f8e31-27a3-4aa2-88e5-4e6cafc6ecef;#321;#Identité Visuelle|e3b788b3-515e-4274-9516-10c2b9895131</vt:lpwstr>
  </property>
  <property fmtid="{D5CDD505-2E9C-101B-9397-08002B2CF9AE}" pid="12" name="ContentTypeId">
    <vt:lpwstr>0x010100541D6704663FD9458F4BF149505D8835</vt:lpwstr>
  </property>
</Properties>
</file>