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607" r:id="rId3"/>
    <p:sldId id="267" r:id="rId4"/>
    <p:sldId id="260" r:id="rId5"/>
    <p:sldId id="261" r:id="rId6"/>
    <p:sldId id="272" r:id="rId7"/>
    <p:sldId id="269" r:id="rId8"/>
    <p:sldId id="268" r:id="rId9"/>
    <p:sldId id="305" r:id="rId10"/>
    <p:sldId id="285" r:id="rId11"/>
    <p:sldId id="257" r:id="rId12"/>
    <p:sldId id="264" r:id="rId13"/>
    <p:sldId id="606" r:id="rId14"/>
    <p:sldId id="605" r:id="rId15"/>
  </p:sldIdLst>
  <p:sldSz cx="12192000" cy="6858000"/>
  <p:notesSz cx="6797675" cy="992663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81941D44-FB61-4C01-B799-124839C2CEAB}"/>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A0C238FF-279D-404E-B4E6-22C4ED9AB2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D4963165-48CD-4406-B998-2F62525A474C}"/>
              </a:ext>
            </a:extLst>
          </p:cNvPr>
          <p:cNvSpPr>
            <a:spLocks noGrp="1"/>
          </p:cNvSpPr>
          <p:nvPr>
            <p:ph type="dt" sz="half" idx="10"/>
          </p:nvPr>
        </p:nvSpPr>
        <p:spPr/>
        <p:txBody>
          <a:bodyPr/>
          <a:lstStyle/>
          <a:p>
            <a:fld id="{64B4860C-A701-4593-8230-9575DB214CCE}" type="datetimeFigureOut">
              <a:rPr lang="lv-LV" smtClean="0"/>
              <a:t>11.11.2021</a:t>
            </a:fld>
            <a:endParaRPr lang="lv-LV"/>
          </a:p>
        </p:txBody>
      </p:sp>
      <p:sp>
        <p:nvSpPr>
          <p:cNvPr id="5" name="Kājenes vietturis 4">
            <a:extLst>
              <a:ext uri="{FF2B5EF4-FFF2-40B4-BE49-F238E27FC236}">
                <a16:creationId xmlns:a16="http://schemas.microsoft.com/office/drawing/2014/main" id="{5BFADB17-3184-4FC4-9B3D-05E5DABDA897}"/>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50F4BF53-5D9C-45DF-9858-23E09DDE38E9}"/>
              </a:ext>
            </a:extLst>
          </p:cNvPr>
          <p:cNvSpPr>
            <a:spLocks noGrp="1"/>
          </p:cNvSpPr>
          <p:nvPr>
            <p:ph type="sldNum" sz="quarter" idx="12"/>
          </p:nvPr>
        </p:nvSpPr>
        <p:spPr/>
        <p:txBody>
          <a:bodyPr/>
          <a:lstStyle/>
          <a:p>
            <a:fld id="{4B1F14DD-6F12-4E51-B950-15329134BD5D}" type="slidenum">
              <a:rPr lang="lv-LV" smtClean="0"/>
              <a:t>‹#›</a:t>
            </a:fld>
            <a:endParaRPr lang="lv-LV"/>
          </a:p>
        </p:txBody>
      </p:sp>
    </p:spTree>
    <p:extLst>
      <p:ext uri="{BB962C8B-B14F-4D97-AF65-F5344CB8AC3E}">
        <p14:creationId xmlns:p14="http://schemas.microsoft.com/office/powerpoint/2010/main" val="3454354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B591A66-A82C-45FB-8724-4F88BC7CF6F8}"/>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F3E2D8FA-B7C4-4283-B111-821D6A5AD1CD}"/>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76FED3C4-B97D-4EFB-85A8-23EFACBB197F}"/>
              </a:ext>
            </a:extLst>
          </p:cNvPr>
          <p:cNvSpPr>
            <a:spLocks noGrp="1"/>
          </p:cNvSpPr>
          <p:nvPr>
            <p:ph type="dt" sz="half" idx="10"/>
          </p:nvPr>
        </p:nvSpPr>
        <p:spPr/>
        <p:txBody>
          <a:bodyPr/>
          <a:lstStyle/>
          <a:p>
            <a:fld id="{64B4860C-A701-4593-8230-9575DB214CCE}" type="datetimeFigureOut">
              <a:rPr lang="lv-LV" smtClean="0"/>
              <a:t>11.11.2021</a:t>
            </a:fld>
            <a:endParaRPr lang="lv-LV"/>
          </a:p>
        </p:txBody>
      </p:sp>
      <p:sp>
        <p:nvSpPr>
          <p:cNvPr id="5" name="Kājenes vietturis 4">
            <a:extLst>
              <a:ext uri="{FF2B5EF4-FFF2-40B4-BE49-F238E27FC236}">
                <a16:creationId xmlns:a16="http://schemas.microsoft.com/office/drawing/2014/main" id="{82B4A5C7-6FAB-4497-AADD-6EB1B03E6A03}"/>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495D11A8-4E17-4DB6-B307-5A204DBFB0DA}"/>
              </a:ext>
            </a:extLst>
          </p:cNvPr>
          <p:cNvSpPr>
            <a:spLocks noGrp="1"/>
          </p:cNvSpPr>
          <p:nvPr>
            <p:ph type="sldNum" sz="quarter" idx="12"/>
          </p:nvPr>
        </p:nvSpPr>
        <p:spPr/>
        <p:txBody>
          <a:bodyPr/>
          <a:lstStyle/>
          <a:p>
            <a:fld id="{4B1F14DD-6F12-4E51-B950-15329134BD5D}" type="slidenum">
              <a:rPr lang="lv-LV" smtClean="0"/>
              <a:t>‹#›</a:t>
            </a:fld>
            <a:endParaRPr lang="lv-LV"/>
          </a:p>
        </p:txBody>
      </p:sp>
    </p:spTree>
    <p:extLst>
      <p:ext uri="{BB962C8B-B14F-4D97-AF65-F5344CB8AC3E}">
        <p14:creationId xmlns:p14="http://schemas.microsoft.com/office/powerpoint/2010/main" val="3489776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105723BB-E7C5-467F-AFAF-E35E960725EA}"/>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5E61529D-4430-4951-B9C2-A2DC5DA960A1}"/>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88E42469-BB21-4D06-A7A6-8D4A0085C5A0}"/>
              </a:ext>
            </a:extLst>
          </p:cNvPr>
          <p:cNvSpPr>
            <a:spLocks noGrp="1"/>
          </p:cNvSpPr>
          <p:nvPr>
            <p:ph type="dt" sz="half" idx="10"/>
          </p:nvPr>
        </p:nvSpPr>
        <p:spPr/>
        <p:txBody>
          <a:bodyPr/>
          <a:lstStyle/>
          <a:p>
            <a:fld id="{64B4860C-A701-4593-8230-9575DB214CCE}" type="datetimeFigureOut">
              <a:rPr lang="lv-LV" smtClean="0"/>
              <a:t>11.11.2021</a:t>
            </a:fld>
            <a:endParaRPr lang="lv-LV"/>
          </a:p>
        </p:txBody>
      </p:sp>
      <p:sp>
        <p:nvSpPr>
          <p:cNvPr id="5" name="Kājenes vietturis 4">
            <a:extLst>
              <a:ext uri="{FF2B5EF4-FFF2-40B4-BE49-F238E27FC236}">
                <a16:creationId xmlns:a16="http://schemas.microsoft.com/office/drawing/2014/main" id="{4BBD3616-C7FC-4122-9D42-FEBDA7F2BB3D}"/>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DF551E9C-817E-4F13-878B-07817DA35102}"/>
              </a:ext>
            </a:extLst>
          </p:cNvPr>
          <p:cNvSpPr>
            <a:spLocks noGrp="1"/>
          </p:cNvSpPr>
          <p:nvPr>
            <p:ph type="sldNum" sz="quarter" idx="12"/>
          </p:nvPr>
        </p:nvSpPr>
        <p:spPr/>
        <p:txBody>
          <a:bodyPr/>
          <a:lstStyle/>
          <a:p>
            <a:fld id="{4B1F14DD-6F12-4E51-B950-15329134BD5D}" type="slidenum">
              <a:rPr lang="lv-LV" smtClean="0"/>
              <a:t>‹#›</a:t>
            </a:fld>
            <a:endParaRPr lang="lv-LV"/>
          </a:p>
        </p:txBody>
      </p:sp>
    </p:spTree>
    <p:extLst>
      <p:ext uri="{BB962C8B-B14F-4D97-AF65-F5344CB8AC3E}">
        <p14:creationId xmlns:p14="http://schemas.microsoft.com/office/powerpoint/2010/main" val="2702388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8DAEA97-A81E-4301-985B-687F024BE911}"/>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D04EC031-E49A-46C0-90DD-A6452A999362}"/>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3F740774-75C8-49E4-A141-5192C80A8A48}"/>
              </a:ext>
            </a:extLst>
          </p:cNvPr>
          <p:cNvSpPr>
            <a:spLocks noGrp="1"/>
          </p:cNvSpPr>
          <p:nvPr>
            <p:ph type="dt" sz="half" idx="10"/>
          </p:nvPr>
        </p:nvSpPr>
        <p:spPr/>
        <p:txBody>
          <a:bodyPr/>
          <a:lstStyle/>
          <a:p>
            <a:fld id="{64B4860C-A701-4593-8230-9575DB214CCE}" type="datetimeFigureOut">
              <a:rPr lang="lv-LV" smtClean="0"/>
              <a:t>11.11.2021</a:t>
            </a:fld>
            <a:endParaRPr lang="lv-LV"/>
          </a:p>
        </p:txBody>
      </p:sp>
      <p:sp>
        <p:nvSpPr>
          <p:cNvPr id="5" name="Kājenes vietturis 4">
            <a:extLst>
              <a:ext uri="{FF2B5EF4-FFF2-40B4-BE49-F238E27FC236}">
                <a16:creationId xmlns:a16="http://schemas.microsoft.com/office/drawing/2014/main" id="{6AE3BBB3-F371-4306-8E59-F2CDCD5EEC41}"/>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BEF5D969-B759-4B36-949E-11DF8E2FD375}"/>
              </a:ext>
            </a:extLst>
          </p:cNvPr>
          <p:cNvSpPr>
            <a:spLocks noGrp="1"/>
          </p:cNvSpPr>
          <p:nvPr>
            <p:ph type="sldNum" sz="quarter" idx="12"/>
          </p:nvPr>
        </p:nvSpPr>
        <p:spPr/>
        <p:txBody>
          <a:bodyPr/>
          <a:lstStyle/>
          <a:p>
            <a:fld id="{4B1F14DD-6F12-4E51-B950-15329134BD5D}" type="slidenum">
              <a:rPr lang="lv-LV" smtClean="0"/>
              <a:t>‹#›</a:t>
            </a:fld>
            <a:endParaRPr lang="lv-LV"/>
          </a:p>
        </p:txBody>
      </p:sp>
    </p:spTree>
    <p:extLst>
      <p:ext uri="{BB962C8B-B14F-4D97-AF65-F5344CB8AC3E}">
        <p14:creationId xmlns:p14="http://schemas.microsoft.com/office/powerpoint/2010/main" val="2065069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920EBDF-FF6F-4DF0-A1C1-1D0542691A6E}"/>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E135EFCD-E9B2-45F8-A23F-0C3403B3E0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BCD19C06-03EC-42AB-B9E1-46A180F2F9B7}"/>
              </a:ext>
            </a:extLst>
          </p:cNvPr>
          <p:cNvSpPr>
            <a:spLocks noGrp="1"/>
          </p:cNvSpPr>
          <p:nvPr>
            <p:ph type="dt" sz="half" idx="10"/>
          </p:nvPr>
        </p:nvSpPr>
        <p:spPr/>
        <p:txBody>
          <a:bodyPr/>
          <a:lstStyle/>
          <a:p>
            <a:fld id="{64B4860C-A701-4593-8230-9575DB214CCE}" type="datetimeFigureOut">
              <a:rPr lang="lv-LV" smtClean="0"/>
              <a:t>11.11.2021</a:t>
            </a:fld>
            <a:endParaRPr lang="lv-LV"/>
          </a:p>
        </p:txBody>
      </p:sp>
      <p:sp>
        <p:nvSpPr>
          <p:cNvPr id="5" name="Kājenes vietturis 4">
            <a:extLst>
              <a:ext uri="{FF2B5EF4-FFF2-40B4-BE49-F238E27FC236}">
                <a16:creationId xmlns:a16="http://schemas.microsoft.com/office/drawing/2014/main" id="{F9C473D6-F449-4D31-956F-261BF08302EA}"/>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60A3AA52-67B4-4010-8E2F-958473FB27A9}"/>
              </a:ext>
            </a:extLst>
          </p:cNvPr>
          <p:cNvSpPr>
            <a:spLocks noGrp="1"/>
          </p:cNvSpPr>
          <p:nvPr>
            <p:ph type="sldNum" sz="quarter" idx="12"/>
          </p:nvPr>
        </p:nvSpPr>
        <p:spPr/>
        <p:txBody>
          <a:bodyPr/>
          <a:lstStyle/>
          <a:p>
            <a:fld id="{4B1F14DD-6F12-4E51-B950-15329134BD5D}" type="slidenum">
              <a:rPr lang="lv-LV" smtClean="0"/>
              <a:t>‹#›</a:t>
            </a:fld>
            <a:endParaRPr lang="lv-LV"/>
          </a:p>
        </p:txBody>
      </p:sp>
    </p:spTree>
    <p:extLst>
      <p:ext uri="{BB962C8B-B14F-4D97-AF65-F5344CB8AC3E}">
        <p14:creationId xmlns:p14="http://schemas.microsoft.com/office/powerpoint/2010/main" val="3424741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CC94052-005A-4939-8F42-EA3028AA9773}"/>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985C4B8C-45E3-40DE-B00C-FFCE89400BD4}"/>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55270DFB-38CD-458A-A53C-EB4A5BFE92D2}"/>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CB459CC3-E8BD-482B-A544-206DC1033CFD}"/>
              </a:ext>
            </a:extLst>
          </p:cNvPr>
          <p:cNvSpPr>
            <a:spLocks noGrp="1"/>
          </p:cNvSpPr>
          <p:nvPr>
            <p:ph type="dt" sz="half" idx="10"/>
          </p:nvPr>
        </p:nvSpPr>
        <p:spPr/>
        <p:txBody>
          <a:bodyPr/>
          <a:lstStyle/>
          <a:p>
            <a:fld id="{64B4860C-A701-4593-8230-9575DB214CCE}" type="datetimeFigureOut">
              <a:rPr lang="lv-LV" smtClean="0"/>
              <a:t>11.11.2021</a:t>
            </a:fld>
            <a:endParaRPr lang="lv-LV"/>
          </a:p>
        </p:txBody>
      </p:sp>
      <p:sp>
        <p:nvSpPr>
          <p:cNvPr id="6" name="Kājenes vietturis 5">
            <a:extLst>
              <a:ext uri="{FF2B5EF4-FFF2-40B4-BE49-F238E27FC236}">
                <a16:creationId xmlns:a16="http://schemas.microsoft.com/office/drawing/2014/main" id="{1A8DD484-15C1-4CC0-81EC-A8FB748567F2}"/>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363AA861-2F4D-4ED3-AE01-543842D4DABF}"/>
              </a:ext>
            </a:extLst>
          </p:cNvPr>
          <p:cNvSpPr>
            <a:spLocks noGrp="1"/>
          </p:cNvSpPr>
          <p:nvPr>
            <p:ph type="sldNum" sz="quarter" idx="12"/>
          </p:nvPr>
        </p:nvSpPr>
        <p:spPr/>
        <p:txBody>
          <a:bodyPr/>
          <a:lstStyle/>
          <a:p>
            <a:fld id="{4B1F14DD-6F12-4E51-B950-15329134BD5D}" type="slidenum">
              <a:rPr lang="lv-LV" smtClean="0"/>
              <a:t>‹#›</a:t>
            </a:fld>
            <a:endParaRPr lang="lv-LV"/>
          </a:p>
        </p:txBody>
      </p:sp>
    </p:spTree>
    <p:extLst>
      <p:ext uri="{BB962C8B-B14F-4D97-AF65-F5344CB8AC3E}">
        <p14:creationId xmlns:p14="http://schemas.microsoft.com/office/powerpoint/2010/main" val="1558615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6B4446E-58B5-40BA-AC19-73470F0DF99E}"/>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DB5E866A-3C65-4599-B9FD-FD4C449FCE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C83419CA-85A6-4CDE-874D-D7A478ACB72D}"/>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00B091CE-8F53-4887-83C8-9B3FEEF6D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A825E0A8-A329-4D69-893B-16D16EAA9658}"/>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038C4ADC-4698-4FF9-9E64-B749FCF248D9}"/>
              </a:ext>
            </a:extLst>
          </p:cNvPr>
          <p:cNvSpPr>
            <a:spLocks noGrp="1"/>
          </p:cNvSpPr>
          <p:nvPr>
            <p:ph type="dt" sz="half" idx="10"/>
          </p:nvPr>
        </p:nvSpPr>
        <p:spPr/>
        <p:txBody>
          <a:bodyPr/>
          <a:lstStyle/>
          <a:p>
            <a:fld id="{64B4860C-A701-4593-8230-9575DB214CCE}" type="datetimeFigureOut">
              <a:rPr lang="lv-LV" smtClean="0"/>
              <a:t>11.11.2021</a:t>
            </a:fld>
            <a:endParaRPr lang="lv-LV"/>
          </a:p>
        </p:txBody>
      </p:sp>
      <p:sp>
        <p:nvSpPr>
          <p:cNvPr id="8" name="Kājenes vietturis 7">
            <a:extLst>
              <a:ext uri="{FF2B5EF4-FFF2-40B4-BE49-F238E27FC236}">
                <a16:creationId xmlns:a16="http://schemas.microsoft.com/office/drawing/2014/main" id="{1BCCDD9B-F48E-42EC-9F73-0FF1C38636C8}"/>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EBD216AC-26C2-438A-B5B8-5DAC0C7644CC}"/>
              </a:ext>
            </a:extLst>
          </p:cNvPr>
          <p:cNvSpPr>
            <a:spLocks noGrp="1"/>
          </p:cNvSpPr>
          <p:nvPr>
            <p:ph type="sldNum" sz="quarter" idx="12"/>
          </p:nvPr>
        </p:nvSpPr>
        <p:spPr/>
        <p:txBody>
          <a:bodyPr/>
          <a:lstStyle/>
          <a:p>
            <a:fld id="{4B1F14DD-6F12-4E51-B950-15329134BD5D}" type="slidenum">
              <a:rPr lang="lv-LV" smtClean="0"/>
              <a:t>‹#›</a:t>
            </a:fld>
            <a:endParaRPr lang="lv-LV"/>
          </a:p>
        </p:txBody>
      </p:sp>
    </p:spTree>
    <p:extLst>
      <p:ext uri="{BB962C8B-B14F-4D97-AF65-F5344CB8AC3E}">
        <p14:creationId xmlns:p14="http://schemas.microsoft.com/office/powerpoint/2010/main" val="1173200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E7389BC-F22E-48D8-A7CF-238F356EA0CA}"/>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68C5F8FA-C397-48F3-9A1E-D0C979DE7560}"/>
              </a:ext>
            </a:extLst>
          </p:cNvPr>
          <p:cNvSpPr>
            <a:spLocks noGrp="1"/>
          </p:cNvSpPr>
          <p:nvPr>
            <p:ph type="dt" sz="half" idx="10"/>
          </p:nvPr>
        </p:nvSpPr>
        <p:spPr/>
        <p:txBody>
          <a:bodyPr/>
          <a:lstStyle/>
          <a:p>
            <a:fld id="{64B4860C-A701-4593-8230-9575DB214CCE}" type="datetimeFigureOut">
              <a:rPr lang="lv-LV" smtClean="0"/>
              <a:t>11.11.2021</a:t>
            </a:fld>
            <a:endParaRPr lang="lv-LV"/>
          </a:p>
        </p:txBody>
      </p:sp>
      <p:sp>
        <p:nvSpPr>
          <p:cNvPr id="4" name="Kājenes vietturis 3">
            <a:extLst>
              <a:ext uri="{FF2B5EF4-FFF2-40B4-BE49-F238E27FC236}">
                <a16:creationId xmlns:a16="http://schemas.microsoft.com/office/drawing/2014/main" id="{D11EB1B5-FF5C-415C-9154-7CFAD0F8EDFA}"/>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99A84C09-804B-4F78-8E7C-152C3EEE9DA9}"/>
              </a:ext>
            </a:extLst>
          </p:cNvPr>
          <p:cNvSpPr>
            <a:spLocks noGrp="1"/>
          </p:cNvSpPr>
          <p:nvPr>
            <p:ph type="sldNum" sz="quarter" idx="12"/>
          </p:nvPr>
        </p:nvSpPr>
        <p:spPr/>
        <p:txBody>
          <a:bodyPr/>
          <a:lstStyle/>
          <a:p>
            <a:fld id="{4B1F14DD-6F12-4E51-B950-15329134BD5D}" type="slidenum">
              <a:rPr lang="lv-LV" smtClean="0"/>
              <a:t>‹#›</a:t>
            </a:fld>
            <a:endParaRPr lang="lv-LV"/>
          </a:p>
        </p:txBody>
      </p:sp>
    </p:spTree>
    <p:extLst>
      <p:ext uri="{BB962C8B-B14F-4D97-AF65-F5344CB8AC3E}">
        <p14:creationId xmlns:p14="http://schemas.microsoft.com/office/powerpoint/2010/main" val="4029441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0B7CE706-038C-4EC9-A96B-A6ACAB2FEFDB}"/>
              </a:ext>
            </a:extLst>
          </p:cNvPr>
          <p:cNvSpPr>
            <a:spLocks noGrp="1"/>
          </p:cNvSpPr>
          <p:nvPr>
            <p:ph type="dt" sz="half" idx="10"/>
          </p:nvPr>
        </p:nvSpPr>
        <p:spPr/>
        <p:txBody>
          <a:bodyPr/>
          <a:lstStyle/>
          <a:p>
            <a:fld id="{64B4860C-A701-4593-8230-9575DB214CCE}" type="datetimeFigureOut">
              <a:rPr lang="lv-LV" smtClean="0"/>
              <a:t>11.11.2021</a:t>
            </a:fld>
            <a:endParaRPr lang="lv-LV"/>
          </a:p>
        </p:txBody>
      </p:sp>
      <p:sp>
        <p:nvSpPr>
          <p:cNvPr id="3" name="Kājenes vietturis 2">
            <a:extLst>
              <a:ext uri="{FF2B5EF4-FFF2-40B4-BE49-F238E27FC236}">
                <a16:creationId xmlns:a16="http://schemas.microsoft.com/office/drawing/2014/main" id="{82BEAB7C-46A6-4C88-BEB5-DD6E7F1A895F}"/>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C715D62E-7CC4-4FFD-9A5C-A6361B85DB9C}"/>
              </a:ext>
            </a:extLst>
          </p:cNvPr>
          <p:cNvSpPr>
            <a:spLocks noGrp="1"/>
          </p:cNvSpPr>
          <p:nvPr>
            <p:ph type="sldNum" sz="quarter" idx="12"/>
          </p:nvPr>
        </p:nvSpPr>
        <p:spPr/>
        <p:txBody>
          <a:bodyPr/>
          <a:lstStyle/>
          <a:p>
            <a:fld id="{4B1F14DD-6F12-4E51-B950-15329134BD5D}" type="slidenum">
              <a:rPr lang="lv-LV" smtClean="0"/>
              <a:t>‹#›</a:t>
            </a:fld>
            <a:endParaRPr lang="lv-LV"/>
          </a:p>
        </p:txBody>
      </p:sp>
    </p:spTree>
    <p:extLst>
      <p:ext uri="{BB962C8B-B14F-4D97-AF65-F5344CB8AC3E}">
        <p14:creationId xmlns:p14="http://schemas.microsoft.com/office/powerpoint/2010/main" val="646077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15B862B-9D85-4534-BCA6-E208B19688D8}"/>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B5814C0B-C3D7-4189-A043-B0CF2A2137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0CD7D45D-DCD1-4506-8532-D42FB7C127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F9D41986-457E-4B9F-B45C-AEA0913778BC}"/>
              </a:ext>
            </a:extLst>
          </p:cNvPr>
          <p:cNvSpPr>
            <a:spLocks noGrp="1"/>
          </p:cNvSpPr>
          <p:nvPr>
            <p:ph type="dt" sz="half" idx="10"/>
          </p:nvPr>
        </p:nvSpPr>
        <p:spPr/>
        <p:txBody>
          <a:bodyPr/>
          <a:lstStyle/>
          <a:p>
            <a:fld id="{64B4860C-A701-4593-8230-9575DB214CCE}" type="datetimeFigureOut">
              <a:rPr lang="lv-LV" smtClean="0"/>
              <a:t>11.11.2021</a:t>
            </a:fld>
            <a:endParaRPr lang="lv-LV"/>
          </a:p>
        </p:txBody>
      </p:sp>
      <p:sp>
        <p:nvSpPr>
          <p:cNvPr id="6" name="Kājenes vietturis 5">
            <a:extLst>
              <a:ext uri="{FF2B5EF4-FFF2-40B4-BE49-F238E27FC236}">
                <a16:creationId xmlns:a16="http://schemas.microsoft.com/office/drawing/2014/main" id="{574F897E-4F16-45A6-991F-8FEB4812C851}"/>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58F79ADA-574B-4F78-A752-5E260DEC519E}"/>
              </a:ext>
            </a:extLst>
          </p:cNvPr>
          <p:cNvSpPr>
            <a:spLocks noGrp="1"/>
          </p:cNvSpPr>
          <p:nvPr>
            <p:ph type="sldNum" sz="quarter" idx="12"/>
          </p:nvPr>
        </p:nvSpPr>
        <p:spPr/>
        <p:txBody>
          <a:bodyPr/>
          <a:lstStyle/>
          <a:p>
            <a:fld id="{4B1F14DD-6F12-4E51-B950-15329134BD5D}" type="slidenum">
              <a:rPr lang="lv-LV" smtClean="0"/>
              <a:t>‹#›</a:t>
            </a:fld>
            <a:endParaRPr lang="lv-LV"/>
          </a:p>
        </p:txBody>
      </p:sp>
    </p:spTree>
    <p:extLst>
      <p:ext uri="{BB962C8B-B14F-4D97-AF65-F5344CB8AC3E}">
        <p14:creationId xmlns:p14="http://schemas.microsoft.com/office/powerpoint/2010/main" val="3300365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3C0FD63-5A99-47B1-9B87-40E66EA36FB4}"/>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01A4C3F6-5E85-4A2F-8C3A-87D6AD073F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091D50EE-6E45-4E12-B839-49569E8110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466DC910-C18C-46AC-9C6A-6EC8E074D59D}"/>
              </a:ext>
            </a:extLst>
          </p:cNvPr>
          <p:cNvSpPr>
            <a:spLocks noGrp="1"/>
          </p:cNvSpPr>
          <p:nvPr>
            <p:ph type="dt" sz="half" idx="10"/>
          </p:nvPr>
        </p:nvSpPr>
        <p:spPr/>
        <p:txBody>
          <a:bodyPr/>
          <a:lstStyle/>
          <a:p>
            <a:fld id="{64B4860C-A701-4593-8230-9575DB214CCE}" type="datetimeFigureOut">
              <a:rPr lang="lv-LV" smtClean="0"/>
              <a:t>11.11.2021</a:t>
            </a:fld>
            <a:endParaRPr lang="lv-LV"/>
          </a:p>
        </p:txBody>
      </p:sp>
      <p:sp>
        <p:nvSpPr>
          <p:cNvPr id="6" name="Kājenes vietturis 5">
            <a:extLst>
              <a:ext uri="{FF2B5EF4-FFF2-40B4-BE49-F238E27FC236}">
                <a16:creationId xmlns:a16="http://schemas.microsoft.com/office/drawing/2014/main" id="{7718ABC4-10D5-4900-84D5-F270AE2A21F8}"/>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1CA12338-73B8-4611-A2A6-45AA4E1CD308}"/>
              </a:ext>
            </a:extLst>
          </p:cNvPr>
          <p:cNvSpPr>
            <a:spLocks noGrp="1"/>
          </p:cNvSpPr>
          <p:nvPr>
            <p:ph type="sldNum" sz="quarter" idx="12"/>
          </p:nvPr>
        </p:nvSpPr>
        <p:spPr/>
        <p:txBody>
          <a:bodyPr/>
          <a:lstStyle/>
          <a:p>
            <a:fld id="{4B1F14DD-6F12-4E51-B950-15329134BD5D}" type="slidenum">
              <a:rPr lang="lv-LV" smtClean="0"/>
              <a:t>‹#›</a:t>
            </a:fld>
            <a:endParaRPr lang="lv-LV"/>
          </a:p>
        </p:txBody>
      </p:sp>
    </p:spTree>
    <p:extLst>
      <p:ext uri="{BB962C8B-B14F-4D97-AF65-F5344CB8AC3E}">
        <p14:creationId xmlns:p14="http://schemas.microsoft.com/office/powerpoint/2010/main" val="162472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0AB84C98-4169-44E3-9DDA-F48368489B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FE004F4C-FAE2-4F2D-875D-A2E71EF154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E24FCA22-42BD-420B-A788-E9B1D24BD6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B4860C-A701-4593-8230-9575DB214CCE}" type="datetimeFigureOut">
              <a:rPr lang="lv-LV" smtClean="0"/>
              <a:t>11.11.2021</a:t>
            </a:fld>
            <a:endParaRPr lang="lv-LV"/>
          </a:p>
        </p:txBody>
      </p:sp>
      <p:sp>
        <p:nvSpPr>
          <p:cNvPr id="5" name="Kājenes vietturis 4">
            <a:extLst>
              <a:ext uri="{FF2B5EF4-FFF2-40B4-BE49-F238E27FC236}">
                <a16:creationId xmlns:a16="http://schemas.microsoft.com/office/drawing/2014/main" id="{11BD3A90-2B26-428E-8C66-CD6423E855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B252E315-FEC0-441E-8DE1-17A2D2FDF0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1F14DD-6F12-4E51-B950-15329134BD5D}" type="slidenum">
              <a:rPr lang="lv-LV" smtClean="0"/>
              <a:t>‹#›</a:t>
            </a:fld>
            <a:endParaRPr lang="lv-LV"/>
          </a:p>
        </p:txBody>
      </p:sp>
    </p:spTree>
    <p:extLst>
      <p:ext uri="{BB962C8B-B14F-4D97-AF65-F5344CB8AC3E}">
        <p14:creationId xmlns:p14="http://schemas.microsoft.com/office/powerpoint/2010/main" val="634579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B37F32F-7344-4B09-8471-EB6646000514}"/>
              </a:ext>
            </a:extLst>
          </p:cNvPr>
          <p:cNvSpPr>
            <a:spLocks noGrp="1"/>
          </p:cNvSpPr>
          <p:nvPr>
            <p:ph type="ctrTitle"/>
          </p:nvPr>
        </p:nvSpPr>
        <p:spPr/>
        <p:txBody>
          <a:bodyPr>
            <a:normAutofit/>
          </a:bodyPr>
          <a:lstStyle/>
          <a:p>
            <a:r>
              <a:rPr lang="lv-LV" sz="4800" dirty="0"/>
              <a:t>JAUNĀKĀS TENDENCES TERMINOLOĢIJĀ</a:t>
            </a:r>
          </a:p>
        </p:txBody>
      </p:sp>
      <p:sp>
        <p:nvSpPr>
          <p:cNvPr id="3" name="Apakšvirsraksts 2">
            <a:extLst>
              <a:ext uri="{FF2B5EF4-FFF2-40B4-BE49-F238E27FC236}">
                <a16:creationId xmlns:a16="http://schemas.microsoft.com/office/drawing/2014/main" id="{39831E7A-3E62-480C-A931-C4313D114083}"/>
              </a:ext>
            </a:extLst>
          </p:cNvPr>
          <p:cNvSpPr>
            <a:spLocks noGrp="1"/>
          </p:cNvSpPr>
          <p:nvPr>
            <p:ph type="subTitle" idx="1"/>
          </p:nvPr>
        </p:nvSpPr>
        <p:spPr/>
        <p:txBody>
          <a:bodyPr/>
          <a:lstStyle/>
          <a:p>
            <a:pPr algn="r"/>
            <a:r>
              <a:rPr lang="lv-LV" dirty="0"/>
              <a:t>Māris Baltiņš</a:t>
            </a:r>
          </a:p>
          <a:p>
            <a:pPr algn="r"/>
            <a:r>
              <a:rPr lang="lv-LV" dirty="0"/>
              <a:t>Valsts valodas centra direktors</a:t>
            </a:r>
          </a:p>
          <a:p>
            <a:pPr algn="r"/>
            <a:r>
              <a:rPr lang="lv-LV" dirty="0"/>
              <a:t>12.12.2021.</a:t>
            </a:r>
          </a:p>
        </p:txBody>
      </p:sp>
    </p:spTree>
    <p:extLst>
      <p:ext uri="{BB962C8B-B14F-4D97-AF65-F5344CB8AC3E}">
        <p14:creationId xmlns:p14="http://schemas.microsoft.com/office/powerpoint/2010/main" val="3823570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838200" y="365125"/>
            <a:ext cx="10515600" cy="1010669"/>
          </a:xfrm>
        </p:spPr>
        <p:txBody>
          <a:bodyPr>
            <a:normAutofit/>
          </a:bodyPr>
          <a:lstStyle/>
          <a:p>
            <a:pPr algn="ctr" eaLnBrk="1" hangingPunct="1"/>
            <a:r>
              <a:rPr lang="lv-LV" altLang="lv-LV" sz="3600" dirty="0"/>
              <a:t>Patiesās un šķietamās terminoloģiska rakstura grūtības</a:t>
            </a:r>
          </a:p>
        </p:txBody>
      </p:sp>
      <p:sp>
        <p:nvSpPr>
          <p:cNvPr id="35843" name="Rectangle 3"/>
          <p:cNvSpPr>
            <a:spLocks noGrp="1"/>
          </p:cNvSpPr>
          <p:nvPr>
            <p:ph type="body" idx="1"/>
          </p:nvPr>
        </p:nvSpPr>
        <p:spPr>
          <a:xfrm>
            <a:off x="609600" y="1375795"/>
            <a:ext cx="11150600" cy="4750368"/>
          </a:xfrm>
        </p:spPr>
        <p:txBody>
          <a:bodyPr/>
          <a:lstStyle/>
          <a:p>
            <a:pPr eaLnBrk="1" hangingPunct="1">
              <a:buFont typeface="Arial" pitchFamily="34" charset="0"/>
              <a:buNone/>
            </a:pPr>
            <a:r>
              <a:rPr lang="lv-LV" altLang="lv-LV" sz="3200" dirty="0"/>
              <a:t>Terminoloģijas problēmas ir normāla situācija ikvienā valodā, jo: </a:t>
            </a:r>
          </a:p>
          <a:p>
            <a:pPr eaLnBrk="1" hangingPunct="1"/>
            <a:r>
              <a:rPr lang="lv-LV" altLang="lv-LV" sz="3200" dirty="0"/>
              <a:t>aizvien rodas jaunas reālijas, kurām trūkst apzīmējuma;</a:t>
            </a:r>
          </a:p>
          <a:p>
            <a:pPr eaLnBrk="1" hangingPunct="1"/>
            <a:r>
              <a:rPr lang="lv-LV" altLang="lv-LV" sz="3200" dirty="0"/>
              <a:t>mainās mūsu izpratne par jau labi zināmo, kas liek mainīt terminus.</a:t>
            </a:r>
          </a:p>
          <a:p>
            <a:pPr eaLnBrk="1" hangingPunct="1">
              <a:buFont typeface="Arial" pitchFamily="34" charset="0"/>
              <a:buNone/>
            </a:pPr>
            <a:r>
              <a:rPr lang="lv-LV" altLang="lv-LV" sz="3200" dirty="0"/>
              <a:t>Jānošķir divas situācijas – patiesi nepieciešams jauns termins vai grūti atrast jau esošu terminu.</a:t>
            </a:r>
          </a:p>
          <a:p>
            <a:pPr eaLnBrk="1" hangingPunct="1">
              <a:buFont typeface="Arial" pitchFamily="34" charset="0"/>
              <a:buNone/>
            </a:pPr>
            <a:endParaRPr lang="lv-LV" altLang="lv-LV" b="1" dirty="0">
              <a:latin typeface="Times New Roman" pitchFamily="18" charset="0"/>
            </a:endParaRPr>
          </a:p>
        </p:txBody>
      </p:sp>
    </p:spTree>
    <p:extLst>
      <p:ext uri="{BB962C8B-B14F-4D97-AF65-F5344CB8AC3E}">
        <p14:creationId xmlns:p14="http://schemas.microsoft.com/office/powerpoint/2010/main" val="4141443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8619"/>
            <a:ext cx="10515600" cy="594361"/>
          </a:xfrm>
        </p:spPr>
        <p:txBody>
          <a:bodyPr>
            <a:normAutofit fontScale="90000"/>
          </a:bodyPr>
          <a:lstStyle/>
          <a:p>
            <a:pPr algn="ctr"/>
            <a:r>
              <a:rPr lang="lv-LV" sz="4000" dirty="0"/>
              <a:t>Dažas pēdējo gadu tendences</a:t>
            </a:r>
          </a:p>
        </p:txBody>
      </p:sp>
      <p:sp>
        <p:nvSpPr>
          <p:cNvPr id="3" name="Content Placeholder 2"/>
          <p:cNvSpPr>
            <a:spLocks noGrp="1"/>
          </p:cNvSpPr>
          <p:nvPr>
            <p:ph idx="1"/>
          </p:nvPr>
        </p:nvSpPr>
        <p:spPr>
          <a:xfrm>
            <a:off x="609600" y="1166070"/>
            <a:ext cx="10744200" cy="5010893"/>
          </a:xfrm>
        </p:spPr>
        <p:txBody>
          <a:bodyPr/>
          <a:lstStyle/>
          <a:p>
            <a:r>
              <a:rPr lang="lv-LV" dirty="0"/>
              <a:t>Mainās apzīmējumi, bet jēdzieni nereti paliek tie paši vai tuvi: </a:t>
            </a:r>
            <a:r>
              <a:rPr lang="lv-LV" i="1" dirty="0"/>
              <a:t>revidents </a:t>
            </a:r>
            <a:r>
              <a:rPr lang="lv-LV" dirty="0"/>
              <a:t>un </a:t>
            </a:r>
            <a:r>
              <a:rPr lang="lv-LV" i="1" dirty="0"/>
              <a:t>auditors</a:t>
            </a:r>
            <a:r>
              <a:rPr lang="lv-LV" dirty="0"/>
              <a:t>, </a:t>
            </a:r>
            <a:r>
              <a:rPr lang="lv-LV" i="1" dirty="0"/>
              <a:t>tehnika </a:t>
            </a:r>
            <a:r>
              <a:rPr lang="lv-LV" dirty="0"/>
              <a:t>un </a:t>
            </a:r>
            <a:r>
              <a:rPr lang="lv-LV" i="1" dirty="0"/>
              <a:t>tehnoloģija</a:t>
            </a:r>
            <a:r>
              <a:rPr lang="lv-LV" dirty="0"/>
              <a:t>, tad nereti pārsvaru gūst tas, kas tuvāks angļu valodā lietotajam (pārmācot </a:t>
            </a:r>
            <a:r>
              <a:rPr lang="lv-LV" dirty="0" err="1"/>
              <a:t>pašcilmes</a:t>
            </a:r>
            <a:r>
              <a:rPr lang="lv-LV" dirty="0"/>
              <a:t> vārdu vai senāku aizguvumu);</a:t>
            </a:r>
          </a:p>
          <a:p>
            <a:r>
              <a:rPr lang="lv-LV" dirty="0"/>
              <a:t>Ienāk jaunas jomas tehnikā, uzņēmējdarbībā, izklaides nozarē u.c., kurās vajadzīgi apzīmējumi. Tos nereti burtiski pārņem no angļu valodas, pat neapsverot citādas atveides iespējas;</a:t>
            </a:r>
          </a:p>
          <a:p>
            <a:r>
              <a:rPr lang="lv-LV" dirty="0"/>
              <a:t>Daudz dažādas kvalitātes tiešsaistē pieejamu resursu, kas ne vienmēr ļauj gūt pareizu priekšstatu;</a:t>
            </a:r>
          </a:p>
          <a:p>
            <a:r>
              <a:rPr lang="lv-LV" dirty="0"/>
              <a:t>Ne visi jaunvārdi, kas sastopami plašsaziņas līdzekļos ir termini (daudz īslaicīgu modes vārdu un stilistisku jaundarinājumu).</a:t>
            </a:r>
          </a:p>
        </p:txBody>
      </p:sp>
    </p:spTree>
    <p:extLst>
      <p:ext uri="{BB962C8B-B14F-4D97-AF65-F5344CB8AC3E}">
        <p14:creationId xmlns:p14="http://schemas.microsoft.com/office/powerpoint/2010/main" val="3727806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015067" y="274638"/>
            <a:ext cx="10402349" cy="850106"/>
          </a:xfrm>
        </p:spPr>
        <p:txBody>
          <a:bodyPr>
            <a:noAutofit/>
          </a:bodyPr>
          <a:lstStyle/>
          <a:p>
            <a:pPr algn="ctr"/>
            <a:r>
              <a:rPr lang="lv-LV" altLang="lv-LV" sz="3600" dirty="0">
                <a:cs typeface="Times New Roman" panose="02020603050405020304" pitchFamily="18" charset="0"/>
              </a:rPr>
              <a:t>Terminoloģijas problēmas Latvijā</a:t>
            </a:r>
            <a:endParaRPr lang="en-GB" altLang="lv-LV" sz="3600" dirty="0">
              <a:cs typeface="Times New Roman" panose="02020603050405020304" pitchFamily="18" charset="0"/>
            </a:endParaRPr>
          </a:p>
        </p:txBody>
      </p:sp>
      <p:sp>
        <p:nvSpPr>
          <p:cNvPr id="21507" name="Rectangle 3"/>
          <p:cNvSpPr>
            <a:spLocks noGrp="1" noChangeArrowheads="1"/>
          </p:cNvSpPr>
          <p:nvPr>
            <p:ph type="body" idx="1"/>
          </p:nvPr>
        </p:nvSpPr>
        <p:spPr>
          <a:xfrm>
            <a:off x="562062" y="1124744"/>
            <a:ext cx="10964411" cy="4971256"/>
          </a:xfrm>
        </p:spPr>
        <p:txBody>
          <a:bodyPr>
            <a:normAutofit/>
          </a:bodyPr>
          <a:lstStyle/>
          <a:p>
            <a:pPr>
              <a:lnSpc>
                <a:spcPct val="90000"/>
              </a:lnSpc>
            </a:pPr>
            <a:r>
              <a:rPr lang="lv-LV" altLang="lv-LV" dirty="0"/>
              <a:t>Zems sabiedrības respekts pret leksikogrāfiskiem un terminogrāfiskiem uzziņu avotiem (nav attīstīta vārdnīcu lietošanas kultūra);</a:t>
            </a:r>
          </a:p>
          <a:p>
            <a:pPr>
              <a:lnSpc>
                <a:spcPct val="90000"/>
              </a:lnSpc>
            </a:pPr>
            <a:r>
              <a:rPr lang="lv-LV" altLang="lv-LV" dirty="0"/>
              <a:t>Nav definēts pieņemto terminu saistošais raksturs, tādēļ tos bieži nemeklē un nelieto ne redaktori, ne normatīvu dokumentu veidotāji;</a:t>
            </a:r>
            <a:endParaRPr lang="en-GB" altLang="lv-LV" dirty="0"/>
          </a:p>
          <a:p>
            <a:pPr>
              <a:lnSpc>
                <a:spcPct val="90000"/>
              </a:lnSpc>
            </a:pPr>
            <a:r>
              <a:rPr lang="lv-LV" altLang="lv-LV" dirty="0"/>
              <a:t>Nepietiekami skaidrs terminu apstiprināšanas process;</a:t>
            </a:r>
          </a:p>
          <a:p>
            <a:pPr>
              <a:lnSpc>
                <a:spcPct val="90000"/>
              </a:lnSpc>
            </a:pPr>
            <a:r>
              <a:rPr lang="lv-LV" altLang="lv-LV" dirty="0"/>
              <a:t>Vispārpieejamās datubāzes aptver tikai daļu terminu;</a:t>
            </a:r>
          </a:p>
          <a:p>
            <a:pPr>
              <a:lnSpc>
                <a:spcPct val="90000"/>
              </a:lnSpc>
            </a:pPr>
            <a:r>
              <a:rPr lang="lv-LV" altLang="lv-LV" dirty="0"/>
              <a:t>Nesaskaņota dažādu institūciju un privātpersonu darbība (pieaug tendence daudzas lietas risināt t.s. projektu veidā, kad šajā darbā nereti tiek iesaistīti cilvēki bez pieredzes, bet galvenais panākums ir nodevuma fakts bez pēctecības);</a:t>
            </a:r>
          </a:p>
          <a:p>
            <a:pPr>
              <a:lnSpc>
                <a:spcPct val="90000"/>
              </a:lnSpc>
            </a:pPr>
            <a:r>
              <a:rPr lang="lv-LV" altLang="lv-LV" dirty="0"/>
              <a:t>Liels daudzums apšaubāmas kvalitātes materiālu.</a:t>
            </a:r>
          </a:p>
          <a:p>
            <a:pPr marL="0" indent="0">
              <a:buNone/>
            </a:pPr>
            <a:endParaRPr lang="lv-LV" altLang="lv-LV" dirty="0">
              <a:latin typeface="Times New Roman" pitchFamily="18" charset="0"/>
            </a:endParaRPr>
          </a:p>
        </p:txBody>
      </p:sp>
    </p:spTree>
    <p:extLst>
      <p:ext uri="{BB962C8B-B14F-4D97-AF65-F5344CB8AC3E}">
        <p14:creationId xmlns:p14="http://schemas.microsoft.com/office/powerpoint/2010/main" val="1415448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06090"/>
          </a:xfrm>
        </p:spPr>
        <p:txBody>
          <a:bodyPr>
            <a:normAutofit/>
          </a:bodyPr>
          <a:lstStyle/>
          <a:p>
            <a:pPr algn="ctr"/>
            <a:r>
              <a:rPr lang="lv-LV" sz="4000" dirty="0">
                <a:cs typeface="Times New Roman" panose="02020603050405020304" pitchFamily="18" charset="0"/>
              </a:rPr>
              <a:t>Risinājums</a:t>
            </a:r>
          </a:p>
        </p:txBody>
      </p:sp>
      <p:sp>
        <p:nvSpPr>
          <p:cNvPr id="3" name="Content Placeholder 2"/>
          <p:cNvSpPr>
            <a:spLocks noGrp="1"/>
          </p:cNvSpPr>
          <p:nvPr>
            <p:ph idx="1"/>
          </p:nvPr>
        </p:nvSpPr>
        <p:spPr>
          <a:xfrm>
            <a:off x="476093" y="1098959"/>
            <a:ext cx="10983268" cy="5027206"/>
          </a:xfrm>
        </p:spPr>
        <p:txBody>
          <a:bodyPr>
            <a:normAutofit/>
          </a:bodyPr>
          <a:lstStyle/>
          <a:p>
            <a:r>
              <a:rPr lang="lv-LV" dirty="0">
                <a:cs typeface="Times New Roman" panose="02020603050405020304" pitchFamily="18" charset="0"/>
              </a:rPr>
              <a:t>Terminu sistēmas respektēšana, cenšoties apzināt to, kas latviešu valodā jau lietots un derīgs (nevis vārdu pa vārdam tulkojot no svešvalodas);</a:t>
            </a:r>
          </a:p>
          <a:p>
            <a:r>
              <a:rPr lang="lv-LV" dirty="0">
                <a:cs typeface="Times New Roman" panose="02020603050405020304" pitchFamily="18" charset="0"/>
              </a:rPr>
              <a:t>Atturēšanās no termina grozīšanas grozīšanas pēc (termins pats nekad nebūs tik izsmeļošs kā definīcija), respektējot kvalitatīvus citu ieteikumus;</a:t>
            </a:r>
          </a:p>
          <a:p>
            <a:r>
              <a:rPr lang="lv-LV" dirty="0">
                <a:cs typeface="Times New Roman" panose="02020603050405020304" pitchFamily="18" charset="0"/>
              </a:rPr>
              <a:t>Kopdarbība un sadarbības modeļa veidošana, vairoties no institucionālas greizsirdības (nav nekādu «mēs un viņi», ir tikai «mēs visi»);</a:t>
            </a:r>
          </a:p>
          <a:p>
            <a:r>
              <a:rPr lang="lv-LV" dirty="0">
                <a:cs typeface="Times New Roman" panose="02020603050405020304" pitchFamily="18" charset="0"/>
              </a:rPr>
              <a:t>Lielāka vērība veltāma latviešu terminoloģijas vēstures izpētei un terminrades teorētisko aspektu analīzei;</a:t>
            </a:r>
          </a:p>
          <a:p>
            <a:r>
              <a:rPr lang="lv-LV" dirty="0">
                <a:cs typeface="Times New Roman" panose="02020603050405020304" pitchFamily="18" charset="0"/>
              </a:rPr>
              <a:t>Veselīgā konservatīvisma principa iedzīvināšana (pārejot no vērtējuma «man patīk vai nepatīk» pie respekta pret nozarē aprobēto un lietoto, resp. reālo terminu).</a:t>
            </a:r>
          </a:p>
        </p:txBody>
      </p:sp>
    </p:spTree>
    <p:extLst>
      <p:ext uri="{BB962C8B-B14F-4D97-AF65-F5344CB8AC3E}">
        <p14:creationId xmlns:p14="http://schemas.microsoft.com/office/powerpoint/2010/main" val="3182792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C21A870-6397-4545-896F-27D38070FF0D}"/>
              </a:ext>
            </a:extLst>
          </p:cNvPr>
          <p:cNvSpPr>
            <a:spLocks noGrp="1" noChangeArrowheads="1"/>
          </p:cNvSpPr>
          <p:nvPr>
            <p:ph type="title"/>
          </p:nvPr>
        </p:nvSpPr>
        <p:spPr>
          <a:xfrm>
            <a:off x="738231" y="609600"/>
            <a:ext cx="9899009" cy="609600"/>
          </a:xfrm>
        </p:spPr>
        <p:txBody>
          <a:bodyPr>
            <a:noAutofit/>
          </a:bodyPr>
          <a:lstStyle/>
          <a:p>
            <a:pPr algn="ctr" eaLnBrk="1" hangingPunct="1"/>
            <a:r>
              <a:rPr lang="lv-LV" altLang="lv-LV" sz="4000" dirty="0">
                <a:cs typeface="Times New Roman" panose="02020603050405020304" pitchFamily="18" charset="0"/>
              </a:rPr>
              <a:t>Veselīgs konservatīvisms</a:t>
            </a:r>
            <a:endParaRPr lang="en-GB" altLang="lv-LV" sz="4000" dirty="0">
              <a:cs typeface="Times New Roman" panose="02020603050405020304" pitchFamily="18" charset="0"/>
            </a:endParaRPr>
          </a:p>
        </p:txBody>
      </p:sp>
      <p:sp>
        <p:nvSpPr>
          <p:cNvPr id="16387" name="Rectangle 3">
            <a:extLst>
              <a:ext uri="{FF2B5EF4-FFF2-40B4-BE49-F238E27FC236}">
                <a16:creationId xmlns:a16="http://schemas.microsoft.com/office/drawing/2014/main" id="{DEA9855B-73D5-4CEC-96D0-A6A56A1E1162}"/>
              </a:ext>
            </a:extLst>
          </p:cNvPr>
          <p:cNvSpPr>
            <a:spLocks noGrp="1" noChangeArrowheads="1"/>
          </p:cNvSpPr>
          <p:nvPr>
            <p:ph type="body" idx="1"/>
          </p:nvPr>
        </p:nvSpPr>
        <p:spPr>
          <a:xfrm>
            <a:off x="606971" y="1371600"/>
            <a:ext cx="10310649" cy="4724400"/>
          </a:xfrm>
        </p:spPr>
        <p:txBody>
          <a:bodyPr>
            <a:normAutofit/>
          </a:bodyPr>
          <a:lstStyle/>
          <a:p>
            <a:pPr eaLnBrk="1" hangingPunct="1"/>
            <a:r>
              <a:rPr lang="lv-LV" altLang="lv-LV" dirty="0">
                <a:cs typeface="Times New Roman" panose="02020603050405020304" pitchFamily="18" charset="0"/>
              </a:rPr>
              <a:t>Pēc iespējas jālieto jau esošie termini;</a:t>
            </a:r>
          </a:p>
          <a:p>
            <a:pPr eaLnBrk="1" hangingPunct="1"/>
            <a:r>
              <a:rPr lang="lv-LV" altLang="lv-LV" dirty="0">
                <a:cs typeface="Times New Roman" panose="02020603050405020304" pitchFamily="18" charset="0"/>
              </a:rPr>
              <a:t>Grozījumi visbiežāk neizbēgami, ja mainās nozares jēdzieniskā sistēma kopumā, taču svarīgi veidot norādes uz agrākajiem apzīmējumiem;</a:t>
            </a:r>
          </a:p>
          <a:p>
            <a:pPr eaLnBrk="1" hangingPunct="1"/>
            <a:r>
              <a:rPr lang="lv-LV" altLang="lv-LV" dirty="0">
                <a:cs typeface="Times New Roman" panose="02020603050405020304" pitchFamily="18" charset="0"/>
              </a:rPr>
              <a:t>Censties izvairīties no gaumes diktētiem apsvērumiem, it īpaši gadījumos, kad jaunais variants ir </a:t>
            </a:r>
            <a:r>
              <a:rPr lang="lv-LV" altLang="lv-LV" u="sng" dirty="0">
                <a:cs typeface="Times New Roman" panose="02020603050405020304" pitchFamily="18" charset="0"/>
              </a:rPr>
              <a:t>citādāks</a:t>
            </a:r>
            <a:r>
              <a:rPr lang="lv-LV" altLang="lv-LV" dirty="0">
                <a:cs typeface="Times New Roman" panose="02020603050405020304" pitchFamily="18" charset="0"/>
              </a:rPr>
              <a:t> (un </a:t>
            </a:r>
            <a:r>
              <a:rPr lang="lv-LV" altLang="lv-LV" u="sng" dirty="0">
                <a:cs typeface="Times New Roman" panose="02020603050405020304" pitchFamily="18" charset="0"/>
              </a:rPr>
              <a:t>manis ieteikts</a:t>
            </a:r>
            <a:r>
              <a:rPr lang="lv-LV" altLang="lv-LV" dirty="0">
                <a:cs typeface="Times New Roman" panose="02020603050405020304" pitchFamily="18" charset="0"/>
              </a:rPr>
              <a:t>), nevis labāks.</a:t>
            </a:r>
          </a:p>
          <a:p>
            <a:pPr eaLnBrk="1" hangingPunct="1"/>
            <a:r>
              <a:rPr lang="lv-LV" altLang="lv-LV" dirty="0">
                <a:cs typeface="Times New Roman" panose="02020603050405020304" pitchFamily="18" charset="0"/>
              </a:rPr>
              <a:t>Jārespektē nozaru atšķirīgās tradīcijas, izvairoties no neapdomīgas vienādošanas.</a:t>
            </a:r>
            <a:endParaRPr lang="en-GB" altLang="lv-LV" dirty="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81200" y="274638"/>
            <a:ext cx="8229600" cy="778098"/>
          </a:xfrm>
        </p:spPr>
        <p:txBody>
          <a:bodyPr>
            <a:noAutofit/>
          </a:bodyPr>
          <a:lstStyle/>
          <a:p>
            <a:pPr algn="ctr"/>
            <a:r>
              <a:rPr lang="lv-LV" altLang="lv-LV" sz="4000" dirty="0">
                <a:cs typeface="Times New Roman" panose="02020603050405020304" pitchFamily="18" charset="0"/>
              </a:rPr>
              <a:t>Pamatjēdzieni</a:t>
            </a:r>
            <a:endParaRPr lang="en-GB" altLang="lv-LV" sz="4000" dirty="0">
              <a:cs typeface="Times New Roman" panose="02020603050405020304" pitchFamily="18" charset="0"/>
            </a:endParaRPr>
          </a:p>
        </p:txBody>
      </p:sp>
      <p:sp>
        <p:nvSpPr>
          <p:cNvPr id="11267" name="Rectangle 3"/>
          <p:cNvSpPr>
            <a:spLocks noGrp="1" noChangeArrowheads="1"/>
          </p:cNvSpPr>
          <p:nvPr>
            <p:ph type="body" idx="1"/>
          </p:nvPr>
        </p:nvSpPr>
        <p:spPr>
          <a:xfrm>
            <a:off x="1073791" y="1268414"/>
            <a:ext cx="9873842" cy="4860925"/>
          </a:xfrm>
        </p:spPr>
        <p:txBody>
          <a:bodyPr>
            <a:normAutofit/>
          </a:bodyPr>
          <a:lstStyle/>
          <a:p>
            <a:pPr>
              <a:buFontTx/>
              <a:buNone/>
            </a:pPr>
            <a:r>
              <a:rPr lang="lv-LV" altLang="lv-LV" u="sng" dirty="0">
                <a:cs typeface="Times New Roman" panose="02020603050405020304" pitchFamily="18" charset="0"/>
              </a:rPr>
              <a:t>Termins</a:t>
            </a:r>
            <a:r>
              <a:rPr lang="lv-LV" altLang="lv-LV" dirty="0">
                <a:cs typeface="Times New Roman" panose="02020603050405020304" pitchFamily="18" charset="0"/>
              </a:rPr>
              <a:t> ir vārds vai vārdkopa (terminācijas vienība), kas attiecīgās nozares terminu sistēmā izteic noteiktu jēdzienu.</a:t>
            </a:r>
          </a:p>
          <a:p>
            <a:pPr>
              <a:buFontTx/>
              <a:buNone/>
            </a:pPr>
            <a:r>
              <a:rPr lang="lv-LV" altLang="lv-LV" u="sng" dirty="0">
                <a:cs typeface="Times New Roman" panose="02020603050405020304" pitchFamily="18" charset="0"/>
              </a:rPr>
              <a:t>Terminu sistēma</a:t>
            </a:r>
            <a:r>
              <a:rPr lang="lv-LV" altLang="lv-LV" dirty="0">
                <a:cs typeface="Times New Roman" panose="02020603050405020304" pitchFamily="18" charset="0"/>
              </a:rPr>
              <a:t> ir  vispārzinātnisku vai kādas nozares jēdzienu sistēmai atbilstoši izvēlētu, sagrupētu un hierarhiski strukturētu terminu kopa. Plašākā nozīmē var runāt arī par starpnozaru, vispārtehnisku, vispārzinātnisku vai pat visu kādas valodas terminu kopumu.</a:t>
            </a:r>
          </a:p>
          <a:p>
            <a:pPr>
              <a:buFontTx/>
              <a:buNone/>
            </a:pPr>
            <a:endParaRPr lang="lv-LV" altLang="lv-LV" u="sng" dirty="0">
              <a:cs typeface="Times New Roman" panose="02020603050405020304" pitchFamily="18" charset="0"/>
            </a:endParaRPr>
          </a:p>
          <a:p>
            <a:pPr>
              <a:buFontTx/>
              <a:buNone/>
            </a:pPr>
            <a:r>
              <a:rPr lang="lv-LV" altLang="lv-LV" dirty="0">
                <a:cs typeface="Times New Roman" panose="02020603050405020304" pitchFamily="18" charset="0"/>
              </a:rPr>
              <a:t>Pēdējā laikā nereti rodas neskaidrības, vai dažādi publicistikā un presē lietoti vārdi ir termini, padarot neskaidras terminu robežas.</a:t>
            </a:r>
            <a:endParaRPr lang="en-GB" altLang="lv-LV" dirty="0">
              <a:cs typeface="Times New Roman" panose="02020603050405020304" pitchFamily="18" charset="0"/>
            </a:endParaRPr>
          </a:p>
        </p:txBody>
      </p:sp>
    </p:spTree>
    <p:extLst>
      <p:ext uri="{BB962C8B-B14F-4D97-AF65-F5344CB8AC3E}">
        <p14:creationId xmlns:p14="http://schemas.microsoft.com/office/powerpoint/2010/main" val="616684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idx="4294967295"/>
          </p:nvPr>
        </p:nvSpPr>
        <p:spPr>
          <a:xfrm>
            <a:off x="1981200" y="274638"/>
            <a:ext cx="8229600" cy="685800"/>
          </a:xfrm>
        </p:spPr>
        <p:txBody>
          <a:bodyPr>
            <a:normAutofit/>
          </a:bodyPr>
          <a:lstStyle/>
          <a:p>
            <a:pPr algn="ctr"/>
            <a:r>
              <a:rPr lang="lv-LV" altLang="lv-LV" sz="4000" dirty="0"/>
              <a:t>Terminrades process</a:t>
            </a:r>
            <a:endParaRPr lang="en-GB" altLang="lv-LV" sz="4000" dirty="0"/>
          </a:p>
        </p:txBody>
      </p:sp>
      <p:sp>
        <p:nvSpPr>
          <p:cNvPr id="94211" name="Rectangle 3"/>
          <p:cNvSpPr>
            <a:spLocks noGrp="1" noChangeArrowheads="1"/>
          </p:cNvSpPr>
          <p:nvPr>
            <p:ph type="body" idx="4294967295"/>
          </p:nvPr>
        </p:nvSpPr>
        <p:spPr>
          <a:xfrm>
            <a:off x="746620" y="1052737"/>
            <a:ext cx="10561740" cy="5043264"/>
          </a:xfrm>
        </p:spPr>
        <p:txBody>
          <a:bodyPr>
            <a:normAutofit/>
          </a:bodyPr>
          <a:lstStyle/>
          <a:p>
            <a:pPr>
              <a:lnSpc>
                <a:spcPct val="90000"/>
              </a:lnSpc>
            </a:pPr>
            <a:r>
              <a:rPr lang="lv-LV" altLang="lv-LV" dirty="0"/>
              <a:t>Terminu izstrāde;</a:t>
            </a:r>
          </a:p>
          <a:p>
            <a:pPr>
              <a:lnSpc>
                <a:spcPct val="90000"/>
              </a:lnSpc>
            </a:pPr>
            <a:r>
              <a:rPr lang="lv-LV" altLang="lv-LV" dirty="0"/>
              <a:t>Terminu saskaņošana;</a:t>
            </a:r>
          </a:p>
          <a:p>
            <a:pPr>
              <a:lnSpc>
                <a:spcPct val="90000"/>
              </a:lnSpc>
            </a:pPr>
            <a:r>
              <a:rPr lang="lv-LV" altLang="lv-LV" dirty="0"/>
              <a:t>Terminu apstiprināšana (</a:t>
            </a:r>
            <a:r>
              <a:rPr lang="lv-LV" altLang="lv-LV" dirty="0">
                <a:cs typeface="Times New Roman" pitchFamily="18" charset="0"/>
              </a:rPr>
              <a:t>±</a:t>
            </a:r>
            <a:r>
              <a:rPr lang="lv-LV" altLang="lv-LV" dirty="0"/>
              <a:t>);</a:t>
            </a:r>
          </a:p>
          <a:p>
            <a:pPr>
              <a:lnSpc>
                <a:spcPct val="90000"/>
              </a:lnSpc>
            </a:pPr>
            <a:r>
              <a:rPr lang="lv-LV" altLang="lv-LV" dirty="0"/>
              <a:t>Terminu publiskošana (pieejamības nodrošināšana);</a:t>
            </a:r>
          </a:p>
          <a:p>
            <a:pPr>
              <a:lnSpc>
                <a:spcPct val="90000"/>
              </a:lnSpc>
            </a:pPr>
            <a:r>
              <a:rPr lang="lv-LV" altLang="lv-LV" dirty="0"/>
              <a:t>Terminu definīciju izstrāde/Terminu aprobācija praksē;</a:t>
            </a:r>
          </a:p>
          <a:p>
            <a:pPr>
              <a:lnSpc>
                <a:spcPct val="90000"/>
              </a:lnSpc>
            </a:pPr>
            <a:r>
              <a:rPr lang="lv-LV" altLang="lv-LV" dirty="0"/>
              <a:t>Terminu grozīšana un nozīmes precizēšana;</a:t>
            </a:r>
          </a:p>
          <a:p>
            <a:pPr>
              <a:lnSpc>
                <a:spcPct val="90000"/>
              </a:lnSpc>
            </a:pPr>
            <a:r>
              <a:rPr lang="lv-LV" altLang="lv-LV" dirty="0"/>
              <a:t>Sabiedrības terminoloģisko vajadzību un esošo resursu apzināšana.</a:t>
            </a:r>
            <a:endParaRPr lang="en-GB" altLang="lv-LV" dirty="0"/>
          </a:p>
        </p:txBody>
      </p:sp>
    </p:spTree>
    <p:extLst>
      <p:ext uri="{BB962C8B-B14F-4D97-AF65-F5344CB8AC3E}">
        <p14:creationId xmlns:p14="http://schemas.microsoft.com/office/powerpoint/2010/main" val="3523730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017864" y="304800"/>
            <a:ext cx="9820712" cy="701879"/>
          </a:xfrm>
        </p:spPr>
        <p:txBody>
          <a:bodyPr>
            <a:normAutofit/>
          </a:bodyPr>
          <a:lstStyle/>
          <a:p>
            <a:pPr algn="ctr"/>
            <a:r>
              <a:rPr lang="lv-LV" altLang="lv-LV" sz="4000" dirty="0"/>
              <a:t>Terminiem izvirzītās prasības</a:t>
            </a:r>
            <a:endParaRPr lang="en-GB" altLang="lv-LV" sz="4000" dirty="0"/>
          </a:p>
        </p:txBody>
      </p:sp>
      <p:sp>
        <p:nvSpPr>
          <p:cNvPr id="29699" name="Rectangle 3"/>
          <p:cNvSpPr>
            <a:spLocks noGrp="1" noChangeArrowheads="1"/>
          </p:cNvSpPr>
          <p:nvPr>
            <p:ph type="body" idx="1"/>
          </p:nvPr>
        </p:nvSpPr>
        <p:spPr>
          <a:xfrm>
            <a:off x="687897" y="1124744"/>
            <a:ext cx="10712742" cy="4971256"/>
          </a:xfrm>
        </p:spPr>
        <p:txBody>
          <a:bodyPr>
            <a:normAutofit lnSpcReduction="10000"/>
          </a:bodyPr>
          <a:lstStyle/>
          <a:p>
            <a:pPr>
              <a:lnSpc>
                <a:spcPct val="90000"/>
              </a:lnSpc>
            </a:pPr>
            <a:r>
              <a:rPr lang="lv-LV" altLang="lv-LV" u="sng" dirty="0" err="1"/>
              <a:t>Monosēmija</a:t>
            </a:r>
            <a:r>
              <a:rPr lang="lv-LV" altLang="lv-LV" dirty="0"/>
              <a:t> – vēlams, lai vienu </a:t>
            </a:r>
            <a:r>
              <a:rPr lang="lv-LV" altLang="lv-LV" i="1" dirty="0"/>
              <a:t>jēdzienu</a:t>
            </a:r>
            <a:r>
              <a:rPr lang="lv-LV" altLang="lv-LV" dirty="0"/>
              <a:t> izteiktu tikai viens </a:t>
            </a:r>
            <a:r>
              <a:rPr lang="lv-LV" altLang="lv-LV" i="1" dirty="0"/>
              <a:t>apzīmējums</a:t>
            </a:r>
            <a:r>
              <a:rPr lang="lv-LV" altLang="lv-LV" dirty="0"/>
              <a:t> (pretstats dabiskajai sinonīmijai).</a:t>
            </a:r>
          </a:p>
          <a:p>
            <a:pPr>
              <a:lnSpc>
                <a:spcPct val="90000"/>
              </a:lnSpc>
            </a:pPr>
            <a:r>
              <a:rPr lang="lv-LV" altLang="lv-LV" u="sng" dirty="0"/>
              <a:t>Caurredzamība</a:t>
            </a:r>
            <a:r>
              <a:rPr lang="lv-LV" altLang="lv-LV" dirty="0"/>
              <a:t> piemīt </a:t>
            </a:r>
            <a:r>
              <a:rPr lang="lv-LV" altLang="lv-LV" i="1" dirty="0"/>
              <a:t>terminam</a:t>
            </a:r>
            <a:r>
              <a:rPr lang="lv-LV" altLang="lv-LV" dirty="0"/>
              <a:t>, ja </a:t>
            </a:r>
            <a:r>
              <a:rPr lang="lv-LV" altLang="lv-LV" i="1" dirty="0"/>
              <a:t>jēdziens</a:t>
            </a:r>
            <a:r>
              <a:rPr lang="lv-LV" altLang="lv-LV" dirty="0"/>
              <a:t>, ko tas izteic, vismaz daļēji ir atvedināms no tā bez </a:t>
            </a:r>
            <a:r>
              <a:rPr lang="lv-LV" altLang="lv-LV" i="1" dirty="0"/>
              <a:t>definīcijas</a:t>
            </a:r>
            <a:r>
              <a:rPr lang="lv-LV" altLang="lv-LV" dirty="0"/>
              <a:t> (</a:t>
            </a:r>
            <a:r>
              <a:rPr lang="lv-LV" altLang="lv-LV" i="1" dirty="0"/>
              <a:t>termina</a:t>
            </a:r>
            <a:r>
              <a:rPr lang="lv-LV" altLang="lv-LV" dirty="0"/>
              <a:t> nozīme ir redzama tā morfoloģijā), realitātē tā nereti kļūst par apvērsto caurredzamību. </a:t>
            </a:r>
          </a:p>
          <a:p>
            <a:pPr>
              <a:lnSpc>
                <a:spcPct val="90000"/>
              </a:lnSpc>
            </a:pPr>
            <a:r>
              <a:rPr lang="lv-LV" altLang="lv-LV" u="sng" dirty="0"/>
              <a:t>Konsekvence</a:t>
            </a:r>
            <a:r>
              <a:rPr lang="lv-LV" altLang="lv-LV" dirty="0"/>
              <a:t> [sistēmiskums] – termins veidots saskaņā ar nozares terminrades principiem (ja tie definēti).</a:t>
            </a:r>
          </a:p>
          <a:p>
            <a:pPr>
              <a:lnSpc>
                <a:spcPct val="90000"/>
              </a:lnSpc>
            </a:pPr>
            <a:r>
              <a:rPr lang="lv-LV" altLang="lv-LV" u="sng" dirty="0"/>
              <a:t>Atbilstīgums</a:t>
            </a:r>
            <a:r>
              <a:rPr lang="lv-LV" altLang="lv-LV" dirty="0"/>
              <a:t> izteic termina līdzību esošajiem valodas vārddarināšanas modeļiem.</a:t>
            </a:r>
          </a:p>
          <a:p>
            <a:pPr>
              <a:lnSpc>
                <a:spcPct val="90000"/>
              </a:lnSpc>
            </a:pPr>
            <a:r>
              <a:rPr lang="lv-LV" altLang="lv-LV" u="sng" dirty="0"/>
              <a:t>Valodiska ekonomija</a:t>
            </a:r>
            <a:r>
              <a:rPr lang="lv-LV" altLang="lv-LV" dirty="0"/>
              <a:t> (īsums) termins nav definīcija un tajā neietilpst visi būtiskie raksturojumi (tas pamato eponīmterminu un metaforisko terminu plašo lietojumu).</a:t>
            </a:r>
          </a:p>
          <a:p>
            <a:pPr>
              <a:lnSpc>
                <a:spcPct val="90000"/>
              </a:lnSpc>
            </a:pPr>
            <a:endParaRPr lang="lv-LV" altLang="lv-LV" dirty="0"/>
          </a:p>
          <a:p>
            <a:pPr>
              <a:lnSpc>
                <a:spcPct val="90000"/>
              </a:lnSpc>
            </a:pPr>
            <a:endParaRPr lang="lv-LV" altLang="lv-LV" dirty="0">
              <a:latin typeface="Times New Roman" pitchFamily="18" charset="0"/>
            </a:endParaRPr>
          </a:p>
        </p:txBody>
      </p:sp>
    </p:spTree>
    <p:extLst>
      <p:ext uri="{BB962C8B-B14F-4D97-AF65-F5344CB8AC3E}">
        <p14:creationId xmlns:p14="http://schemas.microsoft.com/office/powerpoint/2010/main" val="1110314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838200" y="365125"/>
            <a:ext cx="10515600" cy="968725"/>
          </a:xfrm>
        </p:spPr>
        <p:txBody>
          <a:bodyPr>
            <a:normAutofit/>
          </a:bodyPr>
          <a:lstStyle/>
          <a:p>
            <a:pPr algn="ctr"/>
            <a:r>
              <a:rPr lang="lv-LV" altLang="lv-LV" sz="4000" dirty="0"/>
              <a:t>Terminiem izvirzītās prasības (turp.)</a:t>
            </a:r>
          </a:p>
        </p:txBody>
      </p:sp>
      <p:sp>
        <p:nvSpPr>
          <p:cNvPr id="30723" name="Rectangle 3"/>
          <p:cNvSpPr>
            <a:spLocks noGrp="1" noChangeArrowheads="1"/>
          </p:cNvSpPr>
          <p:nvPr>
            <p:ph type="body" idx="1"/>
          </p:nvPr>
        </p:nvSpPr>
        <p:spPr>
          <a:xfrm>
            <a:off x="1149292" y="1140903"/>
            <a:ext cx="9823508" cy="4985261"/>
          </a:xfrm>
        </p:spPr>
        <p:txBody>
          <a:bodyPr>
            <a:normAutofit/>
          </a:bodyPr>
          <a:lstStyle/>
          <a:p>
            <a:pPr>
              <a:lnSpc>
                <a:spcPct val="90000"/>
              </a:lnSpc>
            </a:pPr>
            <a:r>
              <a:rPr lang="lv-LV" altLang="lv-LV" u="sng" dirty="0"/>
              <a:t>Atvasināmība</a:t>
            </a:r>
            <a:r>
              <a:rPr lang="lv-LV" altLang="lv-LV" dirty="0"/>
              <a:t> paredz, ka priekšroka dodama tādiem terminu darināšanas modeļiem, kas pieļauj atvasinājumu darināšanu.</a:t>
            </a:r>
          </a:p>
          <a:p>
            <a:r>
              <a:rPr lang="lv-LV" altLang="lv-LV" u="sng" dirty="0"/>
              <a:t>Valodisks pareizums</a:t>
            </a:r>
            <a:r>
              <a:rPr lang="lv-LV" altLang="lv-LV" dirty="0"/>
              <a:t> raksturo atbilstību attiecīgās valodas normām.</a:t>
            </a:r>
          </a:p>
          <a:p>
            <a:r>
              <a:rPr lang="lv-LV" altLang="lv-LV" u="sng" dirty="0"/>
              <a:t>Ekspresīva neitralitāte</a:t>
            </a:r>
            <a:r>
              <a:rPr lang="lv-LV" altLang="lv-LV" dirty="0"/>
              <a:t> – termins nedrīkst izraisīt nevēlamas asociācijas un piederēt zemākiem leksikas slāņiem.</a:t>
            </a:r>
          </a:p>
          <a:p>
            <a:r>
              <a:rPr lang="lv-LV" altLang="lv-LV" u="sng" dirty="0"/>
              <a:t>Priekšroka dzimtajai valodai</a:t>
            </a:r>
            <a:r>
              <a:rPr lang="lv-LV" altLang="lv-LV" dirty="0"/>
              <a:t> (</a:t>
            </a:r>
            <a:r>
              <a:rPr lang="lv-LV" altLang="lv-LV" dirty="0">
                <a:cs typeface="Times New Roman" pitchFamily="18" charset="0"/>
              </a:rPr>
              <a:t>±</a:t>
            </a:r>
            <a:r>
              <a:rPr lang="lv-LV" altLang="lv-LV" dirty="0"/>
              <a:t>)</a:t>
            </a:r>
          </a:p>
          <a:p>
            <a:r>
              <a:rPr lang="lv-LV" altLang="lv-LV" u="sng" dirty="0"/>
              <a:t>Ieteikts īstajā laikā</a:t>
            </a:r>
            <a:r>
              <a:rPr lang="lv-LV" altLang="lv-LV" dirty="0"/>
              <a:t> !!</a:t>
            </a:r>
          </a:p>
          <a:p>
            <a:pPr>
              <a:lnSpc>
                <a:spcPct val="90000"/>
              </a:lnSpc>
            </a:pPr>
            <a:endParaRPr lang="lv-LV" altLang="lv-LV" sz="3000" dirty="0">
              <a:latin typeface="Times New Roman" pitchFamily="18" charset="0"/>
            </a:endParaRPr>
          </a:p>
          <a:p>
            <a:pPr>
              <a:lnSpc>
                <a:spcPct val="90000"/>
              </a:lnSpc>
              <a:buFontTx/>
              <a:buNone/>
            </a:pPr>
            <a:endParaRPr lang="en-GB" altLang="lv-LV" dirty="0">
              <a:latin typeface="Times New Roman" pitchFamily="18" charset="0"/>
            </a:endParaRPr>
          </a:p>
          <a:p>
            <a:pPr>
              <a:lnSpc>
                <a:spcPct val="90000"/>
              </a:lnSpc>
            </a:pPr>
            <a:endParaRPr lang="lv-LV" altLang="lv-LV" dirty="0"/>
          </a:p>
        </p:txBody>
      </p:sp>
    </p:spTree>
    <p:extLst>
      <p:ext uri="{BB962C8B-B14F-4D97-AF65-F5344CB8AC3E}">
        <p14:creationId xmlns:p14="http://schemas.microsoft.com/office/powerpoint/2010/main" val="442756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981200" y="457200"/>
            <a:ext cx="8305800" cy="762000"/>
          </a:xfrm>
        </p:spPr>
        <p:txBody>
          <a:bodyPr>
            <a:normAutofit/>
          </a:bodyPr>
          <a:lstStyle/>
          <a:p>
            <a:pPr algn="ctr"/>
            <a:r>
              <a:rPr lang="lv-LV" altLang="lv-LV" sz="4000" dirty="0">
                <a:latin typeface="Times New Roman" pitchFamily="18" charset="0"/>
              </a:rPr>
              <a:t>Vai visi vienādi to saprot?</a:t>
            </a:r>
            <a:endParaRPr lang="en-GB" altLang="lv-LV" sz="4000" dirty="0">
              <a:latin typeface="Times New Roman" pitchFamily="18" charset="0"/>
            </a:endParaRPr>
          </a:p>
        </p:txBody>
      </p:sp>
      <p:sp>
        <p:nvSpPr>
          <p:cNvPr id="26627" name="Rectangle 3"/>
          <p:cNvSpPr>
            <a:spLocks noGrp="1" noChangeArrowheads="1"/>
          </p:cNvSpPr>
          <p:nvPr>
            <p:ph type="body" idx="1"/>
          </p:nvPr>
        </p:nvSpPr>
        <p:spPr>
          <a:xfrm>
            <a:off x="1342239" y="1219200"/>
            <a:ext cx="9974510" cy="4876800"/>
          </a:xfrm>
        </p:spPr>
        <p:txBody>
          <a:bodyPr/>
          <a:lstStyle/>
          <a:p>
            <a:pPr>
              <a:buFontTx/>
              <a:buNone/>
            </a:pPr>
            <a:r>
              <a:rPr lang="lv-LV" altLang="lv-LV" dirty="0"/>
              <a:t>Labs termins ir tāds, kas:</a:t>
            </a:r>
          </a:p>
          <a:p>
            <a:r>
              <a:rPr lang="lv-LV" altLang="lv-LV" dirty="0"/>
              <a:t>Atbilst visām minētajām prasībām;</a:t>
            </a:r>
          </a:p>
          <a:p>
            <a:r>
              <a:rPr lang="lv-LV" altLang="lv-LV" dirty="0"/>
              <a:t>Ievēro minimālos kritērijus;</a:t>
            </a:r>
          </a:p>
          <a:p>
            <a:r>
              <a:rPr lang="lv-LV" altLang="lv-LV" dirty="0"/>
              <a:t>Pieejams tieši laikā;</a:t>
            </a:r>
          </a:p>
          <a:p>
            <a:r>
              <a:rPr lang="lv-LV" altLang="lv-LV" dirty="0"/>
              <a:t>Pieņemams speciālistiem;</a:t>
            </a:r>
          </a:p>
          <a:p>
            <a:r>
              <a:rPr lang="lv-LV" altLang="lv-LV" dirty="0"/>
              <a:t>Atbilst nozares tradīcijām;</a:t>
            </a:r>
          </a:p>
          <a:p>
            <a:r>
              <a:rPr lang="lv-LV" altLang="lv-LV" dirty="0"/>
              <a:t>Tiek lietots !!!</a:t>
            </a:r>
          </a:p>
          <a:p>
            <a:endParaRPr lang="lv-LV" altLang="lv-LV" dirty="0"/>
          </a:p>
          <a:p>
            <a:pPr marL="0" indent="0">
              <a:buNone/>
            </a:pPr>
            <a:endParaRPr lang="lv-LV" altLang="lv-LV" dirty="0"/>
          </a:p>
          <a:p>
            <a:endParaRPr lang="en-GB" altLang="lv-LV" dirty="0">
              <a:latin typeface="Times New Roman" pitchFamily="18" charset="0"/>
            </a:endParaRPr>
          </a:p>
        </p:txBody>
      </p:sp>
    </p:spTree>
    <p:extLst>
      <p:ext uri="{BB962C8B-B14F-4D97-AF65-F5344CB8AC3E}">
        <p14:creationId xmlns:p14="http://schemas.microsoft.com/office/powerpoint/2010/main" val="628028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133600" y="838200"/>
            <a:ext cx="7772400" cy="609600"/>
          </a:xfrm>
        </p:spPr>
        <p:txBody>
          <a:bodyPr>
            <a:noAutofit/>
          </a:bodyPr>
          <a:lstStyle/>
          <a:p>
            <a:pPr algn="ctr"/>
            <a:r>
              <a:rPr lang="lv-LV" altLang="lv-LV" sz="4000" dirty="0"/>
              <a:t>Daži retoriski jautājumi</a:t>
            </a:r>
            <a:endParaRPr lang="en-GB" altLang="lv-LV" sz="4000" dirty="0"/>
          </a:p>
        </p:txBody>
      </p:sp>
      <p:sp>
        <p:nvSpPr>
          <p:cNvPr id="22531" name="Rectangle 3"/>
          <p:cNvSpPr>
            <a:spLocks noGrp="1" noChangeArrowheads="1"/>
          </p:cNvSpPr>
          <p:nvPr>
            <p:ph type="body" idx="1"/>
          </p:nvPr>
        </p:nvSpPr>
        <p:spPr>
          <a:xfrm>
            <a:off x="1300294" y="1752600"/>
            <a:ext cx="8834306" cy="4343400"/>
          </a:xfrm>
        </p:spPr>
        <p:txBody>
          <a:bodyPr/>
          <a:lstStyle/>
          <a:p>
            <a:r>
              <a:rPr lang="lv-LV" altLang="lv-LV" dirty="0"/>
              <a:t>Ko uzskatīt par labu terminu?</a:t>
            </a:r>
          </a:p>
          <a:p>
            <a:r>
              <a:rPr lang="lv-LV" altLang="lv-LV" dirty="0"/>
              <a:t>Kāpēc daudzi pat šķietami veiksmīgi termini netiek lietoti? </a:t>
            </a:r>
          </a:p>
          <a:p>
            <a:r>
              <a:rPr lang="lv-LV" altLang="lv-LV" dirty="0"/>
              <a:t>Ko var uzskatīt par sakārtotu nozares terminoloģiju?</a:t>
            </a:r>
          </a:p>
          <a:p>
            <a:r>
              <a:rPr lang="lv-LV" altLang="lv-LV" dirty="0"/>
              <a:t>Kā nodrošināt, lai praksē lietotu pēc iespējas lielāku daļu ieteikto  terminu?</a:t>
            </a:r>
            <a:endParaRPr lang="en-GB" altLang="lv-LV" dirty="0"/>
          </a:p>
        </p:txBody>
      </p:sp>
    </p:spTree>
    <p:extLst>
      <p:ext uri="{BB962C8B-B14F-4D97-AF65-F5344CB8AC3E}">
        <p14:creationId xmlns:p14="http://schemas.microsoft.com/office/powerpoint/2010/main" val="542098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981200" y="274638"/>
            <a:ext cx="8229600" cy="685800"/>
          </a:xfrm>
        </p:spPr>
        <p:txBody>
          <a:bodyPr>
            <a:normAutofit/>
          </a:bodyPr>
          <a:lstStyle/>
          <a:p>
            <a:pPr algn="ctr"/>
            <a:r>
              <a:rPr lang="lv-LV" altLang="lv-LV" sz="4000" dirty="0"/>
              <a:t>Ideālam tuva situācija</a:t>
            </a:r>
            <a:endParaRPr lang="en-GB" altLang="lv-LV" sz="4000" dirty="0"/>
          </a:p>
        </p:txBody>
      </p:sp>
      <p:sp>
        <p:nvSpPr>
          <p:cNvPr id="21507" name="Rectangle 3"/>
          <p:cNvSpPr>
            <a:spLocks noGrp="1" noChangeArrowheads="1"/>
          </p:cNvSpPr>
          <p:nvPr>
            <p:ph type="body" idx="1"/>
          </p:nvPr>
        </p:nvSpPr>
        <p:spPr>
          <a:xfrm>
            <a:off x="973123" y="1073791"/>
            <a:ext cx="9982899" cy="5022209"/>
          </a:xfrm>
        </p:spPr>
        <p:txBody>
          <a:bodyPr>
            <a:normAutofit lnSpcReduction="10000"/>
          </a:bodyPr>
          <a:lstStyle/>
          <a:p>
            <a:r>
              <a:rPr lang="lv-LV" altLang="lv-LV" dirty="0"/>
              <a:t>Pieejami kvalitatīvi terminoloģiskie resursi, kuros ir atbilsmes vairākās valodās;</a:t>
            </a:r>
          </a:p>
          <a:p>
            <a:r>
              <a:rPr lang="lv-LV" altLang="lv-LV" dirty="0"/>
              <a:t>Terminoloģijas resursā iekļauta precīza papildinformācija un norādes par ticamības līmeni (un lietotājs to ņem vērā);</a:t>
            </a:r>
          </a:p>
          <a:p>
            <a:r>
              <a:rPr lang="lv-LV" altLang="lv-LV" dirty="0"/>
              <a:t>Ieteiktie termini tiek konsekventi lietoti kā tiesību aktu projektos, tā nozares specializētajos izdevumos;</a:t>
            </a:r>
          </a:p>
          <a:p>
            <a:r>
              <a:rPr lang="lv-LV" altLang="lv-LV" dirty="0"/>
              <a:t>Regulāri tiek apzināts pretrunīgo terminu klāsts un laikus rasti risinājumi pretrunu novēršanai;</a:t>
            </a:r>
          </a:p>
          <a:p>
            <a:r>
              <a:rPr lang="lv-LV" altLang="lv-LV" dirty="0"/>
              <a:t>Nepieciešamā terminu nomaiņa tiek veikta motivēti, datubāzēs precīzi norādot, kāds ir ieteicamais termins agrāk lietotā vietā;</a:t>
            </a:r>
          </a:p>
          <a:p>
            <a:r>
              <a:rPr lang="lv-LV" altLang="lv-LV" dirty="0"/>
              <a:t>Identificētas terminoloģiskās vajadzības (darba prioritātes) un darba virzieni, kas ļauj veikt proaktīvu rīcību. </a:t>
            </a:r>
          </a:p>
          <a:p>
            <a:endParaRPr lang="en-GB" altLang="lv-LV" dirty="0">
              <a:latin typeface="Times New Roman" pitchFamily="18" charset="0"/>
            </a:endParaRPr>
          </a:p>
        </p:txBody>
      </p:sp>
    </p:spTree>
    <p:extLst>
      <p:ext uri="{BB962C8B-B14F-4D97-AF65-F5344CB8AC3E}">
        <p14:creationId xmlns:p14="http://schemas.microsoft.com/office/powerpoint/2010/main" val="1410110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C8BDA73-C2FA-46DB-B062-B55913862A18}"/>
              </a:ext>
            </a:extLst>
          </p:cNvPr>
          <p:cNvSpPr>
            <a:spLocks noGrp="1"/>
          </p:cNvSpPr>
          <p:nvPr>
            <p:ph type="title"/>
          </p:nvPr>
        </p:nvSpPr>
        <p:spPr>
          <a:xfrm>
            <a:off x="838200" y="365126"/>
            <a:ext cx="10515600" cy="616386"/>
          </a:xfrm>
        </p:spPr>
        <p:txBody>
          <a:bodyPr>
            <a:normAutofit fontScale="90000"/>
          </a:bodyPr>
          <a:lstStyle/>
          <a:p>
            <a:pPr algn="ctr"/>
            <a:r>
              <a:rPr lang="lv-LV" dirty="0"/>
              <a:t>Kārlis Mīlenbahs. Jaunvārdi </a:t>
            </a:r>
          </a:p>
        </p:txBody>
      </p:sp>
      <p:sp>
        <p:nvSpPr>
          <p:cNvPr id="3" name="Satura vietturis 2">
            <a:extLst>
              <a:ext uri="{FF2B5EF4-FFF2-40B4-BE49-F238E27FC236}">
                <a16:creationId xmlns:a16="http://schemas.microsoft.com/office/drawing/2014/main" id="{316FDE90-3512-494D-A184-64A930D4B984}"/>
              </a:ext>
            </a:extLst>
          </p:cNvPr>
          <p:cNvSpPr>
            <a:spLocks noGrp="1"/>
          </p:cNvSpPr>
          <p:nvPr>
            <p:ph idx="1"/>
          </p:nvPr>
        </p:nvSpPr>
        <p:spPr>
          <a:xfrm>
            <a:off x="318781" y="1140903"/>
            <a:ext cx="11258025" cy="5036060"/>
          </a:xfrm>
        </p:spPr>
        <p:txBody>
          <a:bodyPr>
            <a:normAutofit/>
          </a:bodyPr>
          <a:lstStyle/>
          <a:p>
            <a:pPr marL="0" indent="0">
              <a:buNone/>
            </a:pPr>
            <a:r>
              <a:rPr lang="lv-LV" dirty="0"/>
              <a:t>Jānošķir patstāvīgi darināti vārdi no tiem, kas veidoti pēc sveša parauga, kaut gan bez tādiem nevar iztikt. „Par jaunvārdiem runādami, līdz šim pārspriedām tikai jaunvārdu vienu pusi, viņu nozīmējumu. Bet, jaunvārdus darinot, cieši jālūkojas arī uz viņu otru pusi, uz viņu atvasinājumu, jo, lai būtu jaunvārds nozīmes ziņā nez cik jauks, tomēr tas nekam neder, ja nav pareizi atvasināts.”</a:t>
            </a:r>
          </a:p>
          <a:p>
            <a:pPr marL="0" indent="0">
              <a:buNone/>
            </a:pPr>
            <a:r>
              <a:rPr lang="lv-LV" dirty="0"/>
              <a:t>„Neviens vārds nekad neapzīmē visu apzīmējamo priekšmetu, bet ikviens vārds apzīmē tikai vienu no ievērojamām priekšmeta savādībām, tā, p. piem. </a:t>
            </a:r>
            <a:r>
              <a:rPr lang="lv-LV" i="1" dirty="0"/>
              <a:t>pulkstenis</a:t>
            </a:r>
            <a:r>
              <a:rPr lang="lv-LV" dirty="0"/>
              <a:t> gan apzīmēts latviešu valodā pēc viņa čīkstēšanas, pēc pulka stenēšanas, bet krievu </a:t>
            </a:r>
            <a:r>
              <a:rPr lang="lv-LV" i="1" dirty="0" err="1"/>
              <a:t>часы</a:t>
            </a:r>
            <a:r>
              <a:rPr lang="lv-LV" dirty="0"/>
              <a:t> pēc šā priekšmeta uzdevuma stundas (</a:t>
            </a:r>
            <a:r>
              <a:rPr lang="lv-LV" i="1" dirty="0" err="1"/>
              <a:t>часы</a:t>
            </a:r>
            <a:r>
              <a:rPr lang="lv-LV" dirty="0"/>
              <a:t>) rādīt, tāpat kā latviešu apvidus vārds </a:t>
            </a:r>
            <a:r>
              <a:rPr lang="lv-LV" i="1" dirty="0" err="1"/>
              <a:t>stundenis</a:t>
            </a:r>
            <a:r>
              <a:rPr lang="lv-LV" dirty="0"/>
              <a:t>.” </a:t>
            </a:r>
          </a:p>
          <a:p>
            <a:pPr marL="0" indent="0" algn="r">
              <a:buNone/>
            </a:pPr>
            <a:r>
              <a:rPr lang="lv-LV" dirty="0"/>
              <a:t>Vārds, 1901. Nr. 45., 50., 56. un 57.</a:t>
            </a:r>
          </a:p>
        </p:txBody>
      </p:sp>
    </p:spTree>
    <p:extLst>
      <p:ext uri="{BB962C8B-B14F-4D97-AF65-F5344CB8AC3E}">
        <p14:creationId xmlns:p14="http://schemas.microsoft.com/office/powerpoint/2010/main" val="4287439467"/>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541D6704663FD9458F4BF149505D8835" ma:contentTypeVersion="18" ma:contentTypeDescription="Izveidot jaunu dokumentu." ma:contentTypeScope="" ma:versionID="97605796d134185af53b6fd83896d4b2">
  <xsd:schema xmlns:xsd="http://www.w3.org/2001/XMLSchema" xmlns:xs="http://www.w3.org/2001/XMLSchema" xmlns:p="http://schemas.microsoft.com/office/2006/metadata/properties" xmlns:ns2="0b782f5c-ea45-4e61-a028-a28b9f9c1a05" xmlns:ns3="05fc81c9-325d-42ab-a312-d2989bc4c6c1" targetNamespace="http://schemas.microsoft.com/office/2006/metadata/properties" ma:root="true" ma:fieldsID="aeb2c17f9a99cfc9b6b40a56a05d1d30" ns2:_="" ns3:_="">
    <xsd:import namespace="0b782f5c-ea45-4e61-a028-a28b9f9c1a05"/>
    <xsd:import namespace="05fc81c9-325d-42ab-a312-d2989bc4c6c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782f5c-ea45-4e61-a028-a28b9f9c1a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ttēlu atzīmes" ma:readOnly="false" ma:fieldId="{5cf76f15-5ced-4ddc-b409-7134ff3c332f}" ma:taxonomyMulti="true" ma:sspId="f2b9b02f-9abf-4f74-b798-1ff310cbf21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fc81c9-325d-42ab-a312-d2989bc4c6c1" elementFormDefault="qualified">
    <xsd:import namespace="http://schemas.microsoft.com/office/2006/documentManagement/types"/>
    <xsd:import namespace="http://schemas.microsoft.com/office/infopath/2007/PartnerControls"/>
    <xsd:element name="SharedWithUsers" ma:index="17"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Koplietots ar: detalizēti" ma:internalName="SharedWithDetails" ma:readOnly="true">
      <xsd:simpleType>
        <xsd:restriction base="dms:Note">
          <xsd:maxLength value="255"/>
        </xsd:restriction>
      </xsd:simpleType>
    </xsd:element>
    <xsd:element name="TaxCatchAll" ma:index="22" nillable="true" ma:displayName="Taxonomy Catch All Column" ma:hidden="true" ma:list="{498d4f8d-5674-4ada-909c-3de2b86c3fae}" ma:internalName="TaxCatchAll" ma:showField="CatchAllData" ma:web="05fc81c9-325d-42ab-a312-d2989bc4c6c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b782f5c-ea45-4e61-a028-a28b9f9c1a05">
      <Terms xmlns="http://schemas.microsoft.com/office/infopath/2007/PartnerControls"/>
    </lcf76f155ced4ddcb4097134ff3c332f>
    <TaxCatchAll xmlns="05fc81c9-325d-42ab-a312-d2989bc4c6c1" xsi:nil="true"/>
  </documentManagement>
</p:properties>
</file>

<file path=customXml/itemProps1.xml><?xml version="1.0" encoding="utf-8"?>
<ds:datastoreItem xmlns:ds="http://schemas.openxmlformats.org/officeDocument/2006/customXml" ds:itemID="{F38EF841-B384-4BFF-A68F-68CB03B63742}"/>
</file>

<file path=customXml/itemProps2.xml><?xml version="1.0" encoding="utf-8"?>
<ds:datastoreItem xmlns:ds="http://schemas.openxmlformats.org/officeDocument/2006/customXml" ds:itemID="{012FB16F-2C53-4E89-84E5-C183602EC1FE}"/>
</file>

<file path=customXml/itemProps3.xml><?xml version="1.0" encoding="utf-8"?>
<ds:datastoreItem xmlns:ds="http://schemas.openxmlformats.org/officeDocument/2006/customXml" ds:itemID="{73B00629-E844-489E-9BD9-A415B3BBDA00}"/>
</file>

<file path=docProps/app.xml><?xml version="1.0" encoding="utf-8"?>
<Properties xmlns="http://schemas.openxmlformats.org/officeDocument/2006/extended-properties" xmlns:vt="http://schemas.openxmlformats.org/officeDocument/2006/docPropsVTypes">
  <TotalTime>546</TotalTime>
  <Words>1036</Words>
  <Application>Microsoft Office PowerPoint</Application>
  <PresentationFormat>Platekrāna</PresentationFormat>
  <Paragraphs>83</Paragraphs>
  <Slides>14</Slides>
  <Notes>0</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14</vt:i4>
      </vt:variant>
    </vt:vector>
  </HeadingPairs>
  <TitlesOfParts>
    <vt:vector size="19" baseType="lpstr">
      <vt:lpstr>Arial</vt:lpstr>
      <vt:lpstr>Calibri</vt:lpstr>
      <vt:lpstr>Calibri Light</vt:lpstr>
      <vt:lpstr>Times New Roman</vt:lpstr>
      <vt:lpstr>Office dizains</vt:lpstr>
      <vt:lpstr>JAUNĀKĀS TENDENCES TERMINOLOĢIJĀ</vt:lpstr>
      <vt:lpstr>Pamatjēdzieni</vt:lpstr>
      <vt:lpstr>Terminrades process</vt:lpstr>
      <vt:lpstr>Terminiem izvirzītās prasības</vt:lpstr>
      <vt:lpstr>Terminiem izvirzītās prasības (turp.)</vt:lpstr>
      <vt:lpstr>Vai visi vienādi to saprot?</vt:lpstr>
      <vt:lpstr>Daži retoriski jautājumi</vt:lpstr>
      <vt:lpstr>Ideālam tuva situācija</vt:lpstr>
      <vt:lpstr>Kārlis Mīlenbahs. Jaunvārdi </vt:lpstr>
      <vt:lpstr>Patiesās un šķietamās terminoloģiska rakstura grūtības</vt:lpstr>
      <vt:lpstr>Dažas pēdējo gadu tendences</vt:lpstr>
      <vt:lpstr>Terminoloģijas problēmas Latvijā</vt:lpstr>
      <vt:lpstr>Risinājums</vt:lpstr>
      <vt:lpstr>Veselīgs konservatīvisms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JAUNĀKĀS TENDENCES TERMINOLOĢIJĀ</dc:title>
  <dc:creator>Māris Baltiņš</dc:creator>
  <cp:lastModifiedBy>Māris Baltiņš</cp:lastModifiedBy>
  <cp:revision>6</cp:revision>
  <cp:lastPrinted>2021-11-11T09:35:07Z</cp:lastPrinted>
  <dcterms:created xsi:type="dcterms:W3CDTF">2021-11-04T10:16:29Z</dcterms:created>
  <dcterms:modified xsi:type="dcterms:W3CDTF">2021-11-11T10:27:30Z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0x010100541D6704663FD9458F4BF149505D8835</vt:lpwstr>
  </property>
</Properties>
</file>