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1" r:id="rId2"/>
    <p:sldId id="257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59" r:id="rId11"/>
  </p:sldIdLst>
  <p:sldSz cx="9144000" cy="6858000" type="screen4x3"/>
  <p:notesSz cx="6858000" cy="9144000"/>
  <p:defaultTextStyle>
    <a:defPPr>
      <a:defRPr lang="en-US"/>
    </a:defPPr>
    <a:lvl1pPr marL="0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69788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939575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409365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879152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543" y="5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turs Krastins" userId="c2fc9e31d220b174" providerId="LiveId" clId="{A92FFD52-1CE6-4DA5-AB17-61A5210223B8}"/>
    <pc:docChg chg="modSld">
      <pc:chgData name="Arturs Krastins" userId="c2fc9e31d220b174" providerId="LiveId" clId="{A92FFD52-1CE6-4DA5-AB17-61A5210223B8}" dt="2021-11-12T10:40:10.905" v="119" actId="20577"/>
      <pc:docMkLst>
        <pc:docMk/>
      </pc:docMkLst>
      <pc:sldChg chg="modSp mod">
        <pc:chgData name="Arturs Krastins" userId="c2fc9e31d220b174" providerId="LiveId" clId="{A92FFD52-1CE6-4DA5-AB17-61A5210223B8}" dt="2021-11-12T09:36:30.036" v="2" actId="20577"/>
        <pc:sldMkLst>
          <pc:docMk/>
          <pc:sldMk cId="3403281623" sldId="257"/>
        </pc:sldMkLst>
        <pc:spChg chg="mod">
          <ac:chgData name="Arturs Krastins" userId="c2fc9e31d220b174" providerId="LiveId" clId="{A92FFD52-1CE6-4DA5-AB17-61A5210223B8}" dt="2021-11-12T09:36:30.036" v="2" actId="20577"/>
          <ac:spMkLst>
            <pc:docMk/>
            <pc:sldMk cId="3403281623" sldId="257"/>
            <ac:spMk id="12" creationId="{00000000-0000-0000-0000-000000000000}"/>
          </ac:spMkLst>
        </pc:spChg>
      </pc:sldChg>
      <pc:sldChg chg="modSp mod">
        <pc:chgData name="Arturs Krastins" userId="c2fc9e31d220b174" providerId="LiveId" clId="{A92FFD52-1CE6-4DA5-AB17-61A5210223B8}" dt="2021-11-12T10:15:19.482" v="3" actId="12"/>
        <pc:sldMkLst>
          <pc:docMk/>
          <pc:sldMk cId="1030655925" sldId="264"/>
        </pc:sldMkLst>
        <pc:spChg chg="mod">
          <ac:chgData name="Arturs Krastins" userId="c2fc9e31d220b174" providerId="LiveId" clId="{A92FFD52-1CE6-4DA5-AB17-61A5210223B8}" dt="2021-11-12T10:15:19.482" v="3" actId="12"/>
          <ac:spMkLst>
            <pc:docMk/>
            <pc:sldMk cId="1030655925" sldId="264"/>
            <ac:spMk id="12" creationId="{00000000-0000-0000-0000-000000000000}"/>
          </ac:spMkLst>
        </pc:spChg>
      </pc:sldChg>
      <pc:sldChg chg="modSp mod">
        <pc:chgData name="Arturs Krastins" userId="c2fc9e31d220b174" providerId="LiveId" clId="{A92FFD52-1CE6-4DA5-AB17-61A5210223B8}" dt="2021-11-12T10:40:10.905" v="119" actId="20577"/>
        <pc:sldMkLst>
          <pc:docMk/>
          <pc:sldMk cId="382521100" sldId="265"/>
        </pc:sldMkLst>
        <pc:spChg chg="mod">
          <ac:chgData name="Arturs Krastins" userId="c2fc9e31d220b174" providerId="LiveId" clId="{A92FFD52-1CE6-4DA5-AB17-61A5210223B8}" dt="2021-11-12T10:40:10.905" v="119" actId="20577"/>
          <ac:spMkLst>
            <pc:docMk/>
            <pc:sldMk cId="382521100" sldId="265"/>
            <ac:spMk id="12" creationId="{00000000-0000-0000-0000-000000000000}"/>
          </ac:spMkLst>
        </pc:spChg>
      </pc:sldChg>
      <pc:sldChg chg="modSp mod">
        <pc:chgData name="Arturs Krastins" userId="c2fc9e31d220b174" providerId="LiveId" clId="{A92FFD52-1CE6-4DA5-AB17-61A5210223B8}" dt="2021-11-12T10:20:08.677" v="110" actId="20577"/>
        <pc:sldMkLst>
          <pc:docMk/>
          <pc:sldMk cId="2489125425" sldId="267"/>
        </pc:sldMkLst>
        <pc:spChg chg="mod">
          <ac:chgData name="Arturs Krastins" userId="c2fc9e31d220b174" providerId="LiveId" clId="{A92FFD52-1CE6-4DA5-AB17-61A5210223B8}" dt="2021-11-12T10:20:08.677" v="110" actId="20577"/>
          <ac:spMkLst>
            <pc:docMk/>
            <pc:sldMk cId="2489125425" sldId="267"/>
            <ac:spMk id="1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8B0190-AB26-45BA-9728-4B31236091C6}" type="datetimeFigureOut">
              <a:rPr lang="lv-LV" smtClean="0"/>
              <a:t>12.11.2021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279CF9-1BEB-4BD2-BFB6-79C9D6052C2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75990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9788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957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936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9152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43"/>
            <a:ext cx="7772400" cy="147002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97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395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093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791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48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187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885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583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57"/>
            <a:ext cx="2057400" cy="58515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57"/>
            <a:ext cx="6019800" cy="58515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0" y="4406905"/>
            <a:ext cx="7772400" cy="1362075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0" y="2906727"/>
            <a:ext cx="7772400" cy="1500188"/>
          </a:xfrm>
        </p:spPr>
        <p:txBody>
          <a:bodyPr anchor="b"/>
          <a:lstStyle>
            <a:lvl1pPr marL="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8"/>
            <a:ext cx="4038600" cy="4525965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8"/>
            <a:ext cx="4038600" cy="4525965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5" y="1535116"/>
            <a:ext cx="4040190" cy="639765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69788" indent="0">
              <a:buNone/>
              <a:defRPr sz="1900" b="1"/>
            </a:lvl2pPr>
            <a:lvl3pPr marL="939575" indent="0">
              <a:buNone/>
              <a:defRPr sz="1700" b="1"/>
            </a:lvl3pPr>
            <a:lvl4pPr marL="1409365" indent="0">
              <a:buNone/>
              <a:defRPr sz="1600" b="1"/>
            </a:lvl4pPr>
            <a:lvl5pPr marL="1879152" indent="0">
              <a:buNone/>
              <a:defRPr sz="1600" b="1"/>
            </a:lvl5pPr>
            <a:lvl6pPr marL="2348940" indent="0">
              <a:buNone/>
              <a:defRPr sz="1600" b="1"/>
            </a:lvl6pPr>
            <a:lvl7pPr marL="2818729" indent="0">
              <a:buNone/>
              <a:defRPr sz="1600" b="1"/>
            </a:lvl7pPr>
            <a:lvl8pPr marL="3288515" indent="0">
              <a:buNone/>
              <a:defRPr sz="1600" b="1"/>
            </a:lvl8pPr>
            <a:lvl9pPr marL="3758305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5" y="2174880"/>
            <a:ext cx="4040190" cy="3951285"/>
          </a:xfrm>
        </p:spPr>
        <p:txBody>
          <a:bodyPr/>
          <a:lstStyle>
            <a:lvl1pPr>
              <a:defRPr sz="2500"/>
            </a:lvl1pPr>
            <a:lvl2pPr>
              <a:defRPr sz="19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535116"/>
            <a:ext cx="4041780" cy="639765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69788" indent="0">
              <a:buNone/>
              <a:defRPr sz="1900" b="1"/>
            </a:lvl2pPr>
            <a:lvl3pPr marL="939575" indent="0">
              <a:buNone/>
              <a:defRPr sz="1700" b="1"/>
            </a:lvl3pPr>
            <a:lvl4pPr marL="1409365" indent="0">
              <a:buNone/>
              <a:defRPr sz="1600" b="1"/>
            </a:lvl4pPr>
            <a:lvl5pPr marL="1879152" indent="0">
              <a:buNone/>
              <a:defRPr sz="1600" b="1"/>
            </a:lvl5pPr>
            <a:lvl6pPr marL="2348940" indent="0">
              <a:buNone/>
              <a:defRPr sz="1600" b="1"/>
            </a:lvl6pPr>
            <a:lvl7pPr marL="2818729" indent="0">
              <a:buNone/>
              <a:defRPr sz="1600" b="1"/>
            </a:lvl7pPr>
            <a:lvl8pPr marL="3288515" indent="0">
              <a:buNone/>
              <a:defRPr sz="1600" b="1"/>
            </a:lvl8pPr>
            <a:lvl9pPr marL="3758305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2174880"/>
            <a:ext cx="4041780" cy="3951285"/>
          </a:xfrm>
        </p:spPr>
        <p:txBody>
          <a:bodyPr/>
          <a:lstStyle>
            <a:lvl1pPr>
              <a:defRPr sz="2500"/>
            </a:lvl1pPr>
            <a:lvl2pPr>
              <a:defRPr sz="19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5" y="273053"/>
            <a:ext cx="3008310" cy="1162051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5" y="273068"/>
            <a:ext cx="5111750" cy="5853113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5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5" y="1435110"/>
            <a:ext cx="300831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90" y="4800605"/>
            <a:ext cx="5486400" cy="566739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90" y="612773"/>
            <a:ext cx="5486400" cy="4114800"/>
          </a:xfrm>
        </p:spPr>
        <p:txBody>
          <a:bodyPr/>
          <a:lstStyle>
            <a:lvl1pPr marL="0" indent="0">
              <a:buNone/>
              <a:defRPr sz="3300"/>
            </a:lvl1pPr>
            <a:lvl2pPr marL="469788" indent="0">
              <a:buNone/>
              <a:defRPr sz="2900"/>
            </a:lvl2pPr>
            <a:lvl3pPr marL="939575" indent="0">
              <a:buNone/>
              <a:defRPr sz="2500"/>
            </a:lvl3pPr>
            <a:lvl4pPr marL="1409365" indent="0">
              <a:buNone/>
              <a:defRPr sz="1900"/>
            </a:lvl4pPr>
            <a:lvl5pPr marL="1879152" indent="0">
              <a:buNone/>
              <a:defRPr sz="1900"/>
            </a:lvl5pPr>
            <a:lvl6pPr marL="2348940" indent="0">
              <a:buNone/>
              <a:defRPr sz="1900"/>
            </a:lvl6pPr>
            <a:lvl7pPr marL="2818729" indent="0">
              <a:buNone/>
              <a:defRPr sz="1900"/>
            </a:lvl7pPr>
            <a:lvl8pPr marL="3288515" indent="0">
              <a:buNone/>
              <a:defRPr sz="1900"/>
            </a:lvl8pPr>
            <a:lvl9pPr marL="3758305" indent="0">
              <a:buNone/>
              <a:defRPr sz="19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90" y="5367353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43"/>
            <a:ext cx="8229600" cy="1143000"/>
          </a:xfrm>
          <a:prstGeom prst="rect">
            <a:avLst/>
          </a:prstGeom>
        </p:spPr>
        <p:txBody>
          <a:bodyPr vert="horz" lIns="93957" tIns="46979" rIns="93957" bIns="46979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8"/>
            <a:ext cx="8229600" cy="4525965"/>
          </a:xfrm>
          <a:prstGeom prst="rect">
            <a:avLst/>
          </a:prstGeom>
        </p:spPr>
        <p:txBody>
          <a:bodyPr vert="horz" lIns="93957" tIns="46979" rIns="93957" bIns="4697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69"/>
            <a:ext cx="2133600" cy="36512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69"/>
            <a:ext cx="2895600" cy="36512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69"/>
            <a:ext cx="2133600" cy="36512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39575" rtl="0" eaLnBrk="1" latinLnBrk="0" hangingPunct="1"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2341" indent="-352341" algn="l" defTabSz="939575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3404" indent="-293618" algn="l" defTabSz="939575" rtl="0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4468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4259" indent="-234893" algn="l" defTabSz="939575" rtl="0" eaLnBrk="1" latinLnBrk="0" hangingPunct="1">
        <a:spcBef>
          <a:spcPct val="20000"/>
        </a:spcBef>
        <a:buFont typeface="Arial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4047" indent="-234893" algn="l" defTabSz="939575" rtl="0" eaLnBrk="1" latinLnBrk="0" hangingPunct="1">
        <a:spcBef>
          <a:spcPct val="20000"/>
        </a:spcBef>
        <a:buFont typeface="Arial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1"/>
            <a:ext cx="3777632" cy="416617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105400"/>
            <a:ext cx="6400800" cy="838200"/>
          </a:xfrm>
        </p:spPr>
        <p:txBody>
          <a:bodyPr>
            <a:noAutofit/>
          </a:bodyPr>
          <a:lstStyle/>
          <a:p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Arturs Krastiņš</a:t>
            </a:r>
          </a:p>
          <a:p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Terminoloģijas un tiesību aktu tulkošanas departamenta vadītājs</a:t>
            </a:r>
          </a:p>
          <a:p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arturs.krastins@vvc.gov.lv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371600" y="6096000"/>
            <a:ext cx="6400800" cy="609600"/>
          </a:xfrm>
          <a:prstGeom prst="rect">
            <a:avLst/>
          </a:prstGeom>
        </p:spPr>
        <p:txBody>
          <a:bodyPr vert="horz" lIns="93957" tIns="46979" rIns="93957" bIns="46979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12.11.2021., Rīga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22199"/>
            <a:ext cx="9144000" cy="24465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657600"/>
            <a:ext cx="7772400" cy="838200"/>
          </a:xfrm>
        </p:spPr>
        <p:txBody>
          <a:bodyPr>
            <a:normAutofit fontScale="90000"/>
          </a:bodyPr>
          <a:lstStyle/>
          <a:p>
            <a: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Latvijas un ES iestāžu sadarbība terminoloģijas izstrādē: Valsts valodas centra skatījums</a:t>
            </a:r>
          </a:p>
        </p:txBody>
      </p:sp>
    </p:spTree>
    <p:extLst>
      <p:ext uri="{BB962C8B-B14F-4D97-AF65-F5344CB8AC3E}">
        <p14:creationId xmlns:p14="http://schemas.microsoft.com/office/powerpoint/2010/main" val="39094128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2286000" y="4343400"/>
            <a:ext cx="6400800" cy="838200"/>
          </a:xfrm>
        </p:spPr>
        <p:txBody>
          <a:bodyPr>
            <a:noAutofit/>
          </a:bodyPr>
          <a:lstStyle/>
          <a:p>
            <a:pPr algn="l"/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Arturs Krastiņš</a:t>
            </a:r>
          </a:p>
          <a:p>
            <a:pPr algn="l"/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Terminoloģijas un tiesību aktu tulkošanas departamenta vadītājs</a:t>
            </a:r>
          </a:p>
          <a:p>
            <a:pPr algn="l"/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arturs.krastins@vvc.gov.lv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2286000" y="5334000"/>
            <a:ext cx="6400800" cy="609600"/>
          </a:xfrm>
          <a:prstGeom prst="rect">
            <a:avLst/>
          </a:prstGeom>
        </p:spPr>
        <p:txBody>
          <a:bodyPr vert="horz" lIns="93957" tIns="46979" rIns="93957" bIns="46979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12.11.2021. </a:t>
            </a:r>
          </a:p>
          <a:p>
            <a:pPr algn="l"/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Rīga</a:t>
            </a:r>
          </a:p>
        </p:txBody>
      </p:sp>
      <p:sp>
        <p:nvSpPr>
          <p:cNvPr id="16" name="Title 3"/>
          <p:cNvSpPr>
            <a:spLocks noGrp="1"/>
          </p:cNvSpPr>
          <p:nvPr>
            <p:ph type="ctrTitle"/>
          </p:nvPr>
        </p:nvSpPr>
        <p:spPr>
          <a:xfrm>
            <a:off x="2286000" y="1905000"/>
            <a:ext cx="6324600" cy="2362200"/>
          </a:xfrm>
        </p:spPr>
        <p:txBody>
          <a:bodyPr anchor="t">
            <a:noAutofit/>
          </a:bodyPr>
          <a:lstStyle/>
          <a:p>
            <a:pPr algn="l">
              <a:lnSpc>
                <a:spcPct val="90000"/>
              </a:lnSpc>
              <a:spcBef>
                <a:spcPts val="600"/>
              </a:spcBef>
              <a:tabLst>
                <a:tab pos="5741988" algn="l"/>
              </a:tabLst>
            </a:pPr>
            <a:r>
              <a:rPr lang="lv-LV" sz="2000" b="1" dirty="0">
                <a:latin typeface="Times New Roman" pitchFamily="18" charset="0"/>
                <a:cs typeface="Times New Roman" pitchFamily="18" charset="0"/>
              </a:rPr>
              <a:t>Paldies par uzmanību!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22199"/>
            <a:ext cx="9144000" cy="24465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285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2286000" y="1905014"/>
            <a:ext cx="6324600" cy="4435479"/>
          </a:xfrm>
        </p:spPr>
        <p:txBody>
          <a:bodyPr>
            <a:normAutofit/>
          </a:bodyPr>
          <a:lstStyle/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lv-LV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 terminoloģijas koordinēšanu saistītās funkcijas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lv-LV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Līdzšinējā sadarbība un centra iesaiste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lv-LV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Nākotnes sadarbība</a:t>
            </a:r>
          </a:p>
        </p:txBody>
      </p:sp>
      <p:sp>
        <p:nvSpPr>
          <p:cNvPr id="7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6629400" y="6356369"/>
            <a:ext cx="2133600" cy="365123"/>
          </a:xfrm>
        </p:spPr>
        <p:txBody>
          <a:bodyPr/>
          <a:lstStyle/>
          <a:p>
            <a:r>
              <a:rPr lang="lv-LV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Latvijas un ES iestāžu sadarbība terminoloģijas izstrādē: Valsts valodas centra skatījums |  </a:t>
            </a:r>
            <a:fld id="{B6F15528-21DE-4FAA-801E-634DDDAF4B2B}" type="slidenum">
              <a:rPr lang="en-US" sz="1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2</a:t>
            </a:fld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sp>
        <p:nvSpPr>
          <p:cNvPr id="9" name="Slide Number Placeholder 11"/>
          <p:cNvSpPr txBox="1">
            <a:spLocks/>
          </p:cNvSpPr>
          <p:nvPr/>
        </p:nvSpPr>
        <p:spPr>
          <a:xfrm>
            <a:off x="2286000" y="6340489"/>
            <a:ext cx="2133600" cy="36512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12.11.2021., Rīga</a:t>
            </a:r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32816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2286000" y="1905014"/>
            <a:ext cx="6324600" cy="4435479"/>
          </a:xfrm>
        </p:spPr>
        <p:txBody>
          <a:bodyPr>
            <a:normAutofit/>
          </a:bodyPr>
          <a:lstStyle/>
          <a:p>
            <a:pPr marL="342900" indent="-3429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Veicināt latviešu valodas pilnvērtīgu funkcionēšanu Eiropas Savienības institūcijās;</a:t>
            </a:r>
          </a:p>
          <a:p>
            <a:pPr marL="342900" indent="-3429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Veicināt vienotas, latviešu valodas normām atbilstošas terminoloģijas lietošanu tiesību aktos un citos dokumentos.</a:t>
            </a:r>
          </a:p>
          <a:p>
            <a:pPr marL="342900" indent="-3429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lv-LV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lv-LV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lv-LV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lv-LV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lv-LV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6629400" y="6356369"/>
            <a:ext cx="2133600" cy="365123"/>
          </a:xfrm>
        </p:spPr>
        <p:txBody>
          <a:bodyPr/>
          <a:lstStyle/>
          <a:p>
            <a:r>
              <a:rPr lang="lv-LV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Latvijas un ES iestāžu sadarbība terminoloģijas izstrādē: Valsts valodas centra skatījums  |  </a:t>
            </a:r>
            <a:fld id="{B6F15528-21DE-4FAA-801E-634DDDAF4B2B}" type="slidenum">
              <a:rPr lang="en-US" sz="1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3</a:t>
            </a:fld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0" y="685800"/>
            <a:ext cx="6324600" cy="954911"/>
          </a:xfrm>
        </p:spPr>
        <p:txBody>
          <a:bodyPr anchor="b">
            <a:noAutofit/>
          </a:bodyPr>
          <a:lstStyle/>
          <a:p>
            <a:pPr algn="l"/>
            <a:r>
              <a:rPr lang="lv-LV" sz="2400" b="1" dirty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lv-LV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Ar terminoloģijas koordinēšanu saistītās funkcijas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Slide Number Placeholder 11"/>
          <p:cNvSpPr txBox="1">
            <a:spLocks/>
          </p:cNvSpPr>
          <p:nvPr/>
        </p:nvSpPr>
        <p:spPr>
          <a:xfrm>
            <a:off x="2286000" y="6340489"/>
            <a:ext cx="2133600" cy="36512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12.11.2021., Rīga</a:t>
            </a:r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9908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2286000" y="1905014"/>
            <a:ext cx="6324600" cy="4435479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  <a:spcBef>
                <a:spcPts val="600"/>
              </a:spcBef>
            </a:pPr>
            <a:r>
              <a:rPr lang="lv-LV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Darbības:</a:t>
            </a:r>
          </a:p>
          <a:p>
            <a:pPr marL="342900" indent="-3429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20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Corrigendum</a:t>
            </a:r>
            <a:r>
              <a:rPr lang="lv-LV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indent="-3429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sniedzam konsultācijas ES kolēģiem;</a:t>
            </a:r>
          </a:p>
          <a:p>
            <a:pPr marL="342900" indent="-3429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konsultējam ministrijas un citas valsts iestādes;</a:t>
            </a:r>
          </a:p>
          <a:p>
            <a:pPr marL="342900" indent="-3429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piedalāmies LV–ES sanāksmēs;</a:t>
            </a:r>
          </a:p>
          <a:p>
            <a:pPr marL="342900" indent="-3429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sekojam juristu un lingvistu sanāksmēm.</a:t>
            </a:r>
          </a:p>
        </p:txBody>
      </p:sp>
      <p:sp>
        <p:nvSpPr>
          <p:cNvPr id="7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6629400" y="6356369"/>
            <a:ext cx="2133600" cy="365123"/>
          </a:xfrm>
        </p:spPr>
        <p:txBody>
          <a:bodyPr/>
          <a:lstStyle/>
          <a:p>
            <a:r>
              <a:rPr lang="lv-LV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Latvijas un ES iestāžu sadarbība terminoloģijas izstrādē: Valsts valodas centra skatījums  |  </a:t>
            </a:r>
            <a:fld id="{B6F15528-21DE-4FAA-801E-634DDDAF4B2B}" type="slidenum">
              <a:rPr lang="en-US" sz="1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4</a:t>
            </a:fld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0" y="685800"/>
            <a:ext cx="6324600" cy="954911"/>
          </a:xfrm>
        </p:spPr>
        <p:txBody>
          <a:bodyPr anchor="b">
            <a:noAutofit/>
          </a:bodyPr>
          <a:lstStyle/>
          <a:p>
            <a:pPr algn="l"/>
            <a:r>
              <a:rPr lang="lv-LV" sz="2400" b="1" dirty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lv-LV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Ar terminoloģijas koordinēšanu saistītās funkcijas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Slide Number Placeholder 11"/>
          <p:cNvSpPr txBox="1">
            <a:spLocks/>
          </p:cNvSpPr>
          <p:nvPr/>
        </p:nvSpPr>
        <p:spPr>
          <a:xfrm>
            <a:off x="2286000" y="6340489"/>
            <a:ext cx="2133600" cy="36512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12.11.2021., Rīga</a:t>
            </a:r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8839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2286000" y="1905014"/>
            <a:ext cx="6324600" cy="4435479"/>
          </a:xfrm>
        </p:spPr>
        <p:txBody>
          <a:bodyPr>
            <a:normAutofit/>
          </a:bodyPr>
          <a:lstStyle/>
          <a:p>
            <a:pPr marL="342900" indent="-3429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 konsultēšana terminoloģijas jautājumos:</a:t>
            </a:r>
          </a:p>
          <a:p>
            <a:pPr marL="812688" lvl="1" indent="-3429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2019. gadā sniegtas 22 konsultācijas par 80 valodas vienībām;</a:t>
            </a:r>
          </a:p>
          <a:p>
            <a:pPr marL="812688" lvl="1" indent="-3429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2020. gadā 34 konsultācijas par 81 valodas vienību;</a:t>
            </a:r>
          </a:p>
          <a:p>
            <a:pPr marL="812688" lvl="1" indent="-3429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2021. gadā 33 konsultācijas par 68 valodas vienībām.</a:t>
            </a:r>
          </a:p>
          <a:p>
            <a:pPr marL="342900" indent="-3429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lv-LV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20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Corrigendum</a:t>
            </a:r>
            <a:r>
              <a:rPr lang="lv-LV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812688" lvl="1" indent="-3429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2019. gadā sniegti 6 atzinumi par 6 labojumiem;</a:t>
            </a:r>
          </a:p>
          <a:p>
            <a:pPr marL="812688" lvl="1" indent="-3429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2020. gadā 7 atzinumi par 1025 labojumiem;</a:t>
            </a:r>
          </a:p>
          <a:p>
            <a:pPr marL="812688" lvl="1" indent="-3429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2021. gadā 7 atzinumi par 76 labojumiem.</a:t>
            </a:r>
          </a:p>
          <a:p>
            <a:pPr marL="342900" indent="-3429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lv-LV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6629400" y="6356369"/>
            <a:ext cx="2133600" cy="365123"/>
          </a:xfrm>
        </p:spPr>
        <p:txBody>
          <a:bodyPr/>
          <a:lstStyle/>
          <a:p>
            <a:r>
              <a:rPr lang="lv-LV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Latvijas un ES iestāžu sadarbība terminoloģijas izstrādē: Valsts valodas centra skatījums  |  </a:t>
            </a:r>
            <a:fld id="{B6F15528-21DE-4FAA-801E-634DDDAF4B2B}" type="slidenum">
              <a:rPr lang="en-US" sz="1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5</a:t>
            </a:fld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0" y="685800"/>
            <a:ext cx="6324600" cy="954911"/>
          </a:xfrm>
        </p:spPr>
        <p:txBody>
          <a:bodyPr anchor="b">
            <a:noAutofit/>
          </a:bodyPr>
          <a:lstStyle/>
          <a:p>
            <a:pPr algn="l"/>
            <a:r>
              <a:rPr lang="lv-LV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Līdzšinējā sadarbība un centra iesaiste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Slide Number Placeholder 11"/>
          <p:cNvSpPr txBox="1">
            <a:spLocks/>
          </p:cNvSpPr>
          <p:nvPr/>
        </p:nvSpPr>
        <p:spPr>
          <a:xfrm>
            <a:off x="2286000" y="6340489"/>
            <a:ext cx="2133600" cy="36512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12.11.2021., Rīga</a:t>
            </a:r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0655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2286000" y="1905014"/>
            <a:ext cx="6324600" cy="4435479"/>
          </a:xfrm>
        </p:spPr>
        <p:txBody>
          <a:bodyPr>
            <a:normAutofit/>
          </a:bodyPr>
          <a:lstStyle/>
          <a:p>
            <a:pPr marL="342900" indent="-3429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2020. gadā ministrijas informētas par 9 juristu un </a:t>
            </a:r>
            <a:r>
              <a:rPr lang="lv-LV"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lingvistu sanāksmēm, </a:t>
            </a:r>
            <a:r>
              <a:rPr lang="lv-LV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2021. – par 3;</a:t>
            </a:r>
            <a:endParaRPr lang="lv-LV" sz="20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2020. gada nogalē diskusiju rezultātā veiksmīgi atrisināts </a:t>
            </a:r>
            <a:r>
              <a:rPr lang="lv-LV" sz="20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established</a:t>
            </a:r>
            <a:r>
              <a:rPr lang="lv-LV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jautājums;</a:t>
            </a:r>
          </a:p>
          <a:p>
            <a:pPr marL="342900" indent="-3429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Atsevišķi ministriju lūgumi izskatīt dokumentus, kas saistīti ar ES: ESCO amatu un prasmju apraksti, Apvienotās Karalistes un ES līguma pārskatīšana;</a:t>
            </a:r>
          </a:p>
          <a:p>
            <a:pPr marL="342900" indent="-3429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Konsultāciju skaits pamazām palielinās un sadarbība ar ES paliek arvien ciešāka.</a:t>
            </a:r>
          </a:p>
        </p:txBody>
      </p:sp>
      <p:sp>
        <p:nvSpPr>
          <p:cNvPr id="7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6629400" y="6356369"/>
            <a:ext cx="2133600" cy="365123"/>
          </a:xfrm>
        </p:spPr>
        <p:txBody>
          <a:bodyPr/>
          <a:lstStyle/>
          <a:p>
            <a:r>
              <a:rPr lang="lv-LV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Latvijas un ES iestāžu sadarbība terminoloģijas izstrādē: Valsts valodas centra skatījums  |  </a:t>
            </a:r>
            <a:fld id="{B6F15528-21DE-4FAA-801E-634DDDAF4B2B}" type="slidenum">
              <a:rPr lang="en-US" sz="1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6</a:t>
            </a:fld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0" y="685800"/>
            <a:ext cx="6324600" cy="954911"/>
          </a:xfrm>
        </p:spPr>
        <p:txBody>
          <a:bodyPr anchor="b">
            <a:noAutofit/>
          </a:bodyPr>
          <a:lstStyle/>
          <a:p>
            <a:pPr algn="l"/>
            <a:r>
              <a:rPr lang="lv-LV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Līdzšinējā sadarbība un centra iesaiste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Slide Number Placeholder 11"/>
          <p:cNvSpPr txBox="1">
            <a:spLocks/>
          </p:cNvSpPr>
          <p:nvPr/>
        </p:nvSpPr>
        <p:spPr>
          <a:xfrm>
            <a:off x="2286000" y="6340489"/>
            <a:ext cx="2133600" cy="36512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12.11.2021., Rīga</a:t>
            </a:r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5211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2286000" y="1905014"/>
            <a:ext cx="6324600" cy="4435479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6629400" y="6356369"/>
            <a:ext cx="2133600" cy="365123"/>
          </a:xfrm>
        </p:spPr>
        <p:txBody>
          <a:bodyPr/>
          <a:lstStyle/>
          <a:p>
            <a:r>
              <a:rPr lang="lv-LV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Latvijas un ES iestāžu sadarbība terminoloģijas izstrādē: Valsts valodas centra skatījums  |  </a:t>
            </a:r>
            <a:fld id="{B6F15528-21DE-4FAA-801E-634DDDAF4B2B}" type="slidenum">
              <a:rPr lang="en-US" sz="1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7</a:t>
            </a:fld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0" y="685800"/>
            <a:ext cx="6324600" cy="954911"/>
          </a:xfrm>
        </p:spPr>
        <p:txBody>
          <a:bodyPr anchor="b">
            <a:noAutofit/>
          </a:bodyPr>
          <a:lstStyle/>
          <a:p>
            <a:pPr algn="l"/>
            <a:r>
              <a:rPr lang="lv-LV" sz="2400" b="1" dirty="0">
                <a:latin typeface="Times New Roman" pitchFamily="18" charset="0"/>
                <a:cs typeface="Times New Roman" pitchFamily="18" charset="0"/>
              </a:rPr>
              <a:t>3. Nākotnes sadarbība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Slide Number Placeholder 11"/>
          <p:cNvSpPr txBox="1">
            <a:spLocks/>
          </p:cNvSpPr>
          <p:nvPr/>
        </p:nvSpPr>
        <p:spPr>
          <a:xfrm>
            <a:off x="2286000" y="6340489"/>
            <a:ext cx="2133600" cy="36512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12.11.2021., Rīga</a:t>
            </a:r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A25B83B-62AC-46DB-B4FB-32ED01814C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833660"/>
            <a:ext cx="8620051" cy="4517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76502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2286000" y="1905014"/>
            <a:ext cx="6324600" cy="4435479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  <a:spcBef>
                <a:spcPts val="600"/>
              </a:spcBef>
            </a:pPr>
            <a:r>
              <a:rPr lang="lv-LV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Jaunās tulkošanas sadarbības shēmas priekšrocības:</a:t>
            </a:r>
          </a:p>
          <a:p>
            <a:pPr marL="342900" indent="-3429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Centrs var konsultēt gan LV, gan ES pārstāvjus jau tiesību aktu un dokumentu tapšanas laikā;</a:t>
            </a:r>
          </a:p>
          <a:p>
            <a:pPr marL="342900" indent="-3429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Centram nav papildus jāinformē ministrijas par juristu un lingvistu sanāksmēm, jo centrs tiek iekļauts informācijas apritē un var attiecīgi reaģēt;</a:t>
            </a:r>
          </a:p>
          <a:p>
            <a:pPr marL="342900" indent="-3429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Centra iesaiste ir redzama plašākam ekspertu lokam, līdz ar to visas puses ir informētas par centra uzdevumiem šajā procesā, kā </a:t>
            </a:r>
            <a:r>
              <a:rPr lang="lv-LV"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arī var būt drošas, ka par tamlīdzīgiem jautājumiem </a:t>
            </a:r>
            <a:r>
              <a:rPr lang="lv-LV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var vērsties centrā.</a:t>
            </a:r>
          </a:p>
        </p:txBody>
      </p:sp>
      <p:sp>
        <p:nvSpPr>
          <p:cNvPr id="7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6629400" y="6356369"/>
            <a:ext cx="2133600" cy="365123"/>
          </a:xfrm>
        </p:spPr>
        <p:txBody>
          <a:bodyPr/>
          <a:lstStyle/>
          <a:p>
            <a:r>
              <a:rPr lang="lv-LV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Latvijas un ES iestāžu sadarbība terminoloģijas izstrādē: Valsts valodas centra skatījums  |  </a:t>
            </a:r>
            <a:fld id="{B6F15528-21DE-4FAA-801E-634DDDAF4B2B}" type="slidenum">
              <a:rPr lang="en-US" sz="1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8</a:t>
            </a:fld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0" y="685800"/>
            <a:ext cx="6324600" cy="954911"/>
          </a:xfrm>
        </p:spPr>
        <p:txBody>
          <a:bodyPr anchor="b">
            <a:noAutofit/>
          </a:bodyPr>
          <a:lstStyle/>
          <a:p>
            <a:pPr algn="l"/>
            <a:r>
              <a:rPr lang="lv-LV" sz="2400" b="1" dirty="0">
                <a:latin typeface="Times New Roman" pitchFamily="18" charset="0"/>
                <a:cs typeface="Times New Roman" pitchFamily="18" charset="0"/>
              </a:rPr>
              <a:t>3. Nākotnes sadarbība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Slide Number Placeholder 11"/>
          <p:cNvSpPr txBox="1">
            <a:spLocks/>
          </p:cNvSpPr>
          <p:nvPr/>
        </p:nvSpPr>
        <p:spPr>
          <a:xfrm>
            <a:off x="2286000" y="6340489"/>
            <a:ext cx="2133600" cy="36512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12.11.2021., Rīga</a:t>
            </a:r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91254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2286000" y="1905014"/>
            <a:ext cx="6324600" cy="4435479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  <a:spcBef>
                <a:spcPts val="600"/>
              </a:spcBef>
            </a:pPr>
            <a:r>
              <a:rPr lang="lv-LV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Jaunā sadarbības shēma attiecas tikai uz sadarbību ar ES tulkotājiem un LV nozaru ekspertiem, kā arī juristiem un lingvistiem.</a:t>
            </a:r>
          </a:p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90000"/>
              </a:lnSpc>
              <a:spcBef>
                <a:spcPts val="600"/>
              </a:spcBef>
            </a:pPr>
            <a:r>
              <a:rPr lang="lv-LV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Centrs turpinās konsultēt abas puses arī e-pastā vai oficiālu vēstuļu veidā.</a:t>
            </a:r>
          </a:p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90000"/>
              </a:lnSpc>
              <a:spcBef>
                <a:spcPts val="600"/>
              </a:spcBef>
            </a:pPr>
            <a:r>
              <a:rPr lang="lv-LV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Joprojām sniegsim atzinumus kļūdu labojumiem ES tiesību aktos.</a:t>
            </a:r>
          </a:p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90000"/>
              </a:lnSpc>
              <a:spcBef>
                <a:spcPts val="600"/>
              </a:spcBef>
            </a:pPr>
            <a:r>
              <a:rPr lang="lv-LV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Lūkos, kā palīdzēt atsevišķos gadījumos, kad nepieciešama palīdzība ar liela apjoma ES dokumentiem.</a:t>
            </a:r>
          </a:p>
        </p:txBody>
      </p:sp>
      <p:sp>
        <p:nvSpPr>
          <p:cNvPr id="7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6629400" y="6356369"/>
            <a:ext cx="2133600" cy="365123"/>
          </a:xfrm>
        </p:spPr>
        <p:txBody>
          <a:bodyPr/>
          <a:lstStyle/>
          <a:p>
            <a:r>
              <a:rPr lang="lv-LV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Latvijas un ES iestāžu sadarbība terminoloģijas izstrādē: Valsts valodas centra skatījums  |  </a:t>
            </a:r>
            <a:fld id="{B6F15528-21DE-4FAA-801E-634DDDAF4B2B}" type="slidenum">
              <a:rPr lang="en-US" sz="1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9</a:t>
            </a:fld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0" y="685800"/>
            <a:ext cx="6324600" cy="954911"/>
          </a:xfrm>
        </p:spPr>
        <p:txBody>
          <a:bodyPr anchor="b">
            <a:noAutofit/>
          </a:bodyPr>
          <a:lstStyle/>
          <a:p>
            <a:pPr algn="l"/>
            <a:r>
              <a:rPr lang="lv-LV" sz="2400" b="1" dirty="0">
                <a:latin typeface="Times New Roman" pitchFamily="18" charset="0"/>
                <a:cs typeface="Times New Roman" pitchFamily="18" charset="0"/>
              </a:rPr>
              <a:t>3. Nākotnes sadarbība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Slide Number Placeholder 11"/>
          <p:cNvSpPr txBox="1">
            <a:spLocks/>
          </p:cNvSpPr>
          <p:nvPr/>
        </p:nvSpPr>
        <p:spPr>
          <a:xfrm>
            <a:off x="2286000" y="6340489"/>
            <a:ext cx="2133600" cy="36512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12.11.2021., Rīga</a:t>
            </a:r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26731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541D6704663FD9458F4BF149505D8835" ma:contentTypeVersion="18" ma:contentTypeDescription="Izveidot jaunu dokumentu." ma:contentTypeScope="" ma:versionID="97605796d134185af53b6fd83896d4b2">
  <xsd:schema xmlns:xsd="http://www.w3.org/2001/XMLSchema" xmlns:xs="http://www.w3.org/2001/XMLSchema" xmlns:p="http://schemas.microsoft.com/office/2006/metadata/properties" xmlns:ns2="0b782f5c-ea45-4e61-a028-a28b9f9c1a05" xmlns:ns3="05fc81c9-325d-42ab-a312-d2989bc4c6c1" targetNamespace="http://schemas.microsoft.com/office/2006/metadata/properties" ma:root="true" ma:fieldsID="aeb2c17f9a99cfc9b6b40a56a05d1d30" ns2:_="" ns3:_="">
    <xsd:import namespace="0b782f5c-ea45-4e61-a028-a28b9f9c1a05"/>
    <xsd:import namespace="05fc81c9-325d-42ab-a312-d2989bc4c6c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782f5c-ea45-4e61-a028-a28b9f9c1a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Attēlu atzīmes" ma:readOnly="false" ma:fieldId="{5cf76f15-5ced-4ddc-b409-7134ff3c332f}" ma:taxonomyMulti="true" ma:sspId="f2b9b02f-9abf-4f74-b798-1ff310cbf21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fc81c9-325d-42ab-a312-d2989bc4c6c1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498d4f8d-5674-4ada-909c-3de2b86c3fae}" ma:internalName="TaxCatchAll" ma:showField="CatchAllData" ma:web="05fc81c9-325d-42ab-a312-d2989bc4c6c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b782f5c-ea45-4e61-a028-a28b9f9c1a05">
      <Terms xmlns="http://schemas.microsoft.com/office/infopath/2007/PartnerControls"/>
    </lcf76f155ced4ddcb4097134ff3c332f>
    <TaxCatchAll xmlns="05fc81c9-325d-42ab-a312-d2989bc4c6c1" xsi:nil="true"/>
  </documentManagement>
</p:properties>
</file>

<file path=customXml/itemProps1.xml><?xml version="1.0" encoding="utf-8"?>
<ds:datastoreItem xmlns:ds="http://schemas.openxmlformats.org/officeDocument/2006/customXml" ds:itemID="{43922C38-CEB8-45EB-A865-8C12CCF01479}"/>
</file>

<file path=customXml/itemProps2.xml><?xml version="1.0" encoding="utf-8"?>
<ds:datastoreItem xmlns:ds="http://schemas.openxmlformats.org/officeDocument/2006/customXml" ds:itemID="{07E52E2B-3212-4714-A066-F586C7B57FC1}"/>
</file>

<file path=customXml/itemProps3.xml><?xml version="1.0" encoding="utf-8"?>
<ds:datastoreItem xmlns:ds="http://schemas.openxmlformats.org/officeDocument/2006/customXml" ds:itemID="{94EF0477-3C59-4601-8688-8CEFC60FA719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567</Words>
  <Application>Microsoft Office PowerPoint</Application>
  <PresentationFormat>On-screen Show (4:3)</PresentationFormat>
  <Paragraphs>72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Office Theme</vt:lpstr>
      <vt:lpstr>Latvijas un ES iestāžu sadarbība terminoloģijas izstrādē: Valsts valodas centra skatījums</vt:lpstr>
      <vt:lpstr>PowerPoint Presentation</vt:lpstr>
      <vt:lpstr>1. Ar terminoloģijas koordinēšanu saistītās funkcijas</vt:lpstr>
      <vt:lpstr>1. Ar terminoloģijas koordinēšanu saistītās funkcijas</vt:lpstr>
      <vt:lpstr>2. Līdzšinējā sadarbība un centra iesaiste</vt:lpstr>
      <vt:lpstr>2. Līdzšinējā sadarbība un centra iesaiste</vt:lpstr>
      <vt:lpstr>3. Nākotnes sadarbība</vt:lpstr>
      <vt:lpstr>3. Nākotnes sadarbība</vt:lpstr>
      <vt:lpstr>3. Nākotnes sadarbība</vt:lpstr>
      <vt:lpstr>Paldies par uzmanību!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Prezentācijas tēmas nosaukums</dc:title>
  <dc:creator>Dagnija</dc:creator>
  <cp:lastModifiedBy>Arturs Krastins</cp:lastModifiedBy>
  <cp:revision>48</cp:revision>
  <dcterms:created xsi:type="dcterms:W3CDTF">2006-08-16T00:00:00Z</dcterms:created>
  <dcterms:modified xsi:type="dcterms:W3CDTF">2021-11-12T10:40:11Z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0x010100541D6704663FD9458F4BF149505D8835</vt:lpwstr>
  </property>
</Properties>
</file>