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4.xml" ContentType="application/vnd.openxmlformats-officedocument.presentationml.notesSlide+xml"/>
  <Override PartName="/ppt/slideLayouts/slideLayout3.xml" ContentType="application/vnd.openxmlformats-officedocument.presentationml.slideLayout+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5"/>
  </p:notesMasterIdLst>
  <p:handoutMasterIdLst>
    <p:handoutMasterId r:id="rId26"/>
  </p:handoutMasterIdLst>
  <p:sldIdLst>
    <p:sldId id="263" r:id="rId2"/>
    <p:sldId id="287" r:id="rId3"/>
    <p:sldId id="288" r:id="rId4"/>
    <p:sldId id="289" r:id="rId5"/>
    <p:sldId id="290" r:id="rId6"/>
    <p:sldId id="291" r:id="rId7"/>
    <p:sldId id="292" r:id="rId8"/>
    <p:sldId id="301" r:id="rId9"/>
    <p:sldId id="302" r:id="rId10"/>
    <p:sldId id="303" r:id="rId11"/>
    <p:sldId id="304" r:id="rId12"/>
    <p:sldId id="305" r:id="rId13"/>
    <p:sldId id="306" r:id="rId14"/>
    <p:sldId id="307" r:id="rId15"/>
    <p:sldId id="294" r:id="rId16"/>
    <p:sldId id="296" r:id="rId17"/>
    <p:sldId id="297" r:id="rId18"/>
    <p:sldId id="308" r:id="rId19"/>
    <p:sldId id="309" r:id="rId20"/>
    <p:sldId id="299" r:id="rId21"/>
    <p:sldId id="310" r:id="rId22"/>
    <p:sldId id="311" r:id="rId23"/>
    <p:sldId id="300" r:id="rId24"/>
  </p:sldIdLst>
  <p:sldSz cx="9144000" cy="6858000" type="screen4x3"/>
  <p:notesSz cx="6797675" cy="9926638"/>
  <p:defaultTextStyle>
    <a:defPPr>
      <a:defRPr lang="en-GB"/>
    </a:defPPr>
    <a:lvl1pPr algn="l" rtl="0" fontAlgn="base">
      <a:spcBef>
        <a:spcPct val="0"/>
      </a:spcBef>
      <a:spcAft>
        <a:spcPct val="0"/>
      </a:spcAft>
      <a:defRPr sz="7600" b="1" kern="1200">
        <a:solidFill>
          <a:srgbClr val="FFD624"/>
        </a:solidFill>
        <a:latin typeface="Verdana" pitchFamily="34" charset="0"/>
        <a:ea typeface="+mn-ea"/>
        <a:cs typeface="+mn-cs"/>
      </a:defRPr>
    </a:lvl1pPr>
    <a:lvl2pPr marL="457200" algn="l" rtl="0" fontAlgn="base">
      <a:spcBef>
        <a:spcPct val="0"/>
      </a:spcBef>
      <a:spcAft>
        <a:spcPct val="0"/>
      </a:spcAft>
      <a:defRPr sz="7600" b="1" kern="1200">
        <a:solidFill>
          <a:srgbClr val="FFD624"/>
        </a:solidFill>
        <a:latin typeface="Verdana" pitchFamily="34" charset="0"/>
        <a:ea typeface="+mn-ea"/>
        <a:cs typeface="+mn-cs"/>
      </a:defRPr>
    </a:lvl2pPr>
    <a:lvl3pPr marL="914400" algn="l" rtl="0" fontAlgn="base">
      <a:spcBef>
        <a:spcPct val="0"/>
      </a:spcBef>
      <a:spcAft>
        <a:spcPct val="0"/>
      </a:spcAft>
      <a:defRPr sz="7600" b="1" kern="1200">
        <a:solidFill>
          <a:srgbClr val="FFD624"/>
        </a:solidFill>
        <a:latin typeface="Verdana" pitchFamily="34" charset="0"/>
        <a:ea typeface="+mn-ea"/>
        <a:cs typeface="+mn-cs"/>
      </a:defRPr>
    </a:lvl3pPr>
    <a:lvl4pPr marL="1371600" algn="l" rtl="0" fontAlgn="base">
      <a:spcBef>
        <a:spcPct val="0"/>
      </a:spcBef>
      <a:spcAft>
        <a:spcPct val="0"/>
      </a:spcAft>
      <a:defRPr sz="7600" b="1" kern="1200">
        <a:solidFill>
          <a:srgbClr val="FFD624"/>
        </a:solidFill>
        <a:latin typeface="Verdana" pitchFamily="34" charset="0"/>
        <a:ea typeface="+mn-ea"/>
        <a:cs typeface="+mn-cs"/>
      </a:defRPr>
    </a:lvl4pPr>
    <a:lvl5pPr marL="1828800" algn="l" rtl="0" fontAlgn="base">
      <a:spcBef>
        <a:spcPct val="0"/>
      </a:spcBef>
      <a:spcAft>
        <a:spcPct val="0"/>
      </a:spcAft>
      <a:defRPr sz="7600" b="1" kern="1200">
        <a:solidFill>
          <a:srgbClr val="FFD624"/>
        </a:solidFill>
        <a:latin typeface="Verdana" pitchFamily="34" charset="0"/>
        <a:ea typeface="+mn-ea"/>
        <a:cs typeface="+mn-cs"/>
      </a:defRPr>
    </a:lvl5pPr>
    <a:lvl6pPr marL="2286000" algn="l" defTabSz="914400" rtl="0" eaLnBrk="1" latinLnBrk="0" hangingPunct="1">
      <a:defRPr sz="7600" b="1" kern="1200">
        <a:solidFill>
          <a:srgbClr val="FFD624"/>
        </a:solidFill>
        <a:latin typeface="Verdana" pitchFamily="34" charset="0"/>
        <a:ea typeface="+mn-ea"/>
        <a:cs typeface="+mn-cs"/>
      </a:defRPr>
    </a:lvl6pPr>
    <a:lvl7pPr marL="2743200" algn="l" defTabSz="914400" rtl="0" eaLnBrk="1" latinLnBrk="0" hangingPunct="1">
      <a:defRPr sz="7600" b="1" kern="1200">
        <a:solidFill>
          <a:srgbClr val="FFD624"/>
        </a:solidFill>
        <a:latin typeface="Verdana" pitchFamily="34" charset="0"/>
        <a:ea typeface="+mn-ea"/>
        <a:cs typeface="+mn-cs"/>
      </a:defRPr>
    </a:lvl7pPr>
    <a:lvl8pPr marL="3200400" algn="l" defTabSz="914400" rtl="0" eaLnBrk="1" latinLnBrk="0" hangingPunct="1">
      <a:defRPr sz="7600" b="1" kern="1200">
        <a:solidFill>
          <a:srgbClr val="FFD624"/>
        </a:solidFill>
        <a:latin typeface="Verdana" pitchFamily="34" charset="0"/>
        <a:ea typeface="+mn-ea"/>
        <a:cs typeface="+mn-cs"/>
      </a:defRPr>
    </a:lvl8pPr>
    <a:lvl9pPr marL="3657600" algn="l" defTabSz="914400" rtl="0" eaLnBrk="1" latinLnBrk="0" hangingPunct="1">
      <a:defRPr sz="7600" b="1" kern="1200">
        <a:solidFill>
          <a:srgbClr val="FFD62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EF"/>
    <a:srgbClr val="CB0483"/>
    <a:srgbClr val="808080"/>
    <a:srgbClr val="0F5494"/>
    <a:srgbClr val="3166CF"/>
    <a:srgbClr val="2D5EC1"/>
    <a:srgbClr val="FFD624"/>
    <a:srgbClr val="3E6FD2"/>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1395" autoAdjust="0"/>
  </p:normalViewPr>
  <p:slideViewPr>
    <p:cSldViewPr>
      <p:cViewPr varScale="1">
        <p:scale>
          <a:sx n="82" d="100"/>
          <a:sy n="82" d="100"/>
        </p:scale>
        <p:origin x="243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96"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5EC7A9CE-B5D3-4830-AA57-DD8049CE9F26}" type="slidenum">
              <a:rPr lang="en-GB"/>
              <a:pPr>
                <a:defRPr/>
              </a:pPr>
              <a:t>‹#›</a:t>
            </a:fld>
            <a:endParaRPr lang="en-GB"/>
          </a:p>
        </p:txBody>
      </p:sp>
    </p:spTree>
    <p:extLst>
      <p:ext uri="{BB962C8B-B14F-4D97-AF65-F5344CB8AC3E}">
        <p14:creationId xmlns:p14="http://schemas.microsoft.com/office/powerpoint/2010/main" val="3536766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819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36441B25-C4D1-47DB-817D-B9C4FC5392FB}" type="slidenum">
              <a:rPr lang="en-GB"/>
              <a:pPr>
                <a:defRPr/>
              </a:pPr>
              <a:t>‹#›</a:t>
            </a:fld>
            <a:endParaRPr lang="en-GB"/>
          </a:p>
        </p:txBody>
      </p:sp>
    </p:spTree>
    <p:extLst>
      <p:ext uri="{BB962C8B-B14F-4D97-AF65-F5344CB8AC3E}">
        <p14:creationId xmlns:p14="http://schemas.microsoft.com/office/powerpoint/2010/main" val="31299238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2</a:t>
            </a:fld>
            <a:endParaRPr lang="en-GB"/>
          </a:p>
        </p:txBody>
      </p:sp>
    </p:spTree>
    <p:extLst>
      <p:ext uri="{BB962C8B-B14F-4D97-AF65-F5344CB8AC3E}">
        <p14:creationId xmlns:p14="http://schemas.microsoft.com/office/powerpoint/2010/main" val="1085261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3</a:t>
            </a:fld>
            <a:endParaRPr lang="en-GB"/>
          </a:p>
        </p:txBody>
      </p:sp>
    </p:spTree>
    <p:extLst>
      <p:ext uri="{BB962C8B-B14F-4D97-AF65-F5344CB8AC3E}">
        <p14:creationId xmlns:p14="http://schemas.microsoft.com/office/powerpoint/2010/main" val="1386436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5</a:t>
            </a:fld>
            <a:endParaRPr lang="en-GB"/>
          </a:p>
        </p:txBody>
      </p:sp>
    </p:spTree>
    <p:extLst>
      <p:ext uri="{BB962C8B-B14F-4D97-AF65-F5344CB8AC3E}">
        <p14:creationId xmlns:p14="http://schemas.microsoft.com/office/powerpoint/2010/main" val="2486799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6</a:t>
            </a:fld>
            <a:endParaRPr lang="en-GB"/>
          </a:p>
        </p:txBody>
      </p:sp>
    </p:spTree>
    <p:extLst>
      <p:ext uri="{BB962C8B-B14F-4D97-AF65-F5344CB8AC3E}">
        <p14:creationId xmlns:p14="http://schemas.microsoft.com/office/powerpoint/2010/main" val="398484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8</a:t>
            </a:fld>
            <a:endParaRPr lang="en-GB"/>
          </a:p>
        </p:txBody>
      </p:sp>
    </p:spTree>
    <p:extLst>
      <p:ext uri="{BB962C8B-B14F-4D97-AF65-F5344CB8AC3E}">
        <p14:creationId xmlns:p14="http://schemas.microsoft.com/office/powerpoint/2010/main" val="3696612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9</a:t>
            </a:fld>
            <a:endParaRPr lang="en-GB"/>
          </a:p>
        </p:txBody>
      </p:sp>
    </p:spTree>
    <p:extLst>
      <p:ext uri="{BB962C8B-B14F-4D97-AF65-F5344CB8AC3E}">
        <p14:creationId xmlns:p14="http://schemas.microsoft.com/office/powerpoint/2010/main" val="3122489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11</a:t>
            </a:fld>
            <a:endParaRPr lang="en-GB"/>
          </a:p>
        </p:txBody>
      </p:sp>
    </p:spTree>
    <p:extLst>
      <p:ext uri="{BB962C8B-B14F-4D97-AF65-F5344CB8AC3E}">
        <p14:creationId xmlns:p14="http://schemas.microsoft.com/office/powerpoint/2010/main" val="25628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23</a:t>
            </a:fld>
            <a:endParaRPr lang="en-GB"/>
          </a:p>
        </p:txBody>
      </p:sp>
    </p:spTree>
    <p:extLst>
      <p:ext uri="{BB962C8B-B14F-4D97-AF65-F5344CB8AC3E}">
        <p14:creationId xmlns:p14="http://schemas.microsoft.com/office/powerpoint/2010/main" val="34867671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1125538"/>
            <a:ext cx="9144000" cy="5732462"/>
          </a:xfrm>
          <a:prstGeom prst="rect">
            <a:avLst/>
          </a:prstGeom>
          <a:solidFill>
            <a:srgbClr val="0F5494"/>
          </a:solidFill>
          <a:ln w="73025"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b="0">
              <a:solidFill>
                <a:schemeClr val="lt1"/>
              </a:solidFill>
              <a:latin typeface="+mn-lt"/>
            </a:endParaRPr>
          </a:p>
        </p:txBody>
      </p:sp>
      <p:pic>
        <p:nvPicPr>
          <p:cNvPr id="5" name="Picture 6" descr="LOGO CE-EN-quadri.eps"/>
          <p:cNvPicPr>
            <a:picLocks noChangeAspect="1"/>
          </p:cNvPicPr>
          <p:nvPr userDrawn="1"/>
        </p:nvPicPr>
        <p:blipFill>
          <a:blip r:embed="rId2" cstate="print"/>
          <a:srcRect/>
          <a:stretch>
            <a:fillRect/>
          </a:stretch>
        </p:blipFill>
        <p:spPr bwMode="auto">
          <a:xfrm>
            <a:off x="3906000" y="309600"/>
            <a:ext cx="1584325" cy="1100138"/>
          </a:xfrm>
          <a:prstGeom prst="rect">
            <a:avLst/>
          </a:prstGeom>
          <a:noFill/>
          <a:ln w="9525">
            <a:noFill/>
            <a:miter lim="800000"/>
            <a:headEnd/>
            <a:tailEnd/>
          </a:ln>
        </p:spPr>
      </p:pic>
      <p:sp>
        <p:nvSpPr>
          <p:cNvPr id="6" name="Rectangle 5"/>
          <p:cNvSpPr/>
          <p:nvPr userDrawn="1"/>
        </p:nvSpPr>
        <p:spPr>
          <a:xfrm>
            <a:off x="4230000" y="6669360"/>
            <a:ext cx="684213"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sp>
        <p:nvSpPr>
          <p:cNvPr id="2" name="Title 1"/>
          <p:cNvSpPr>
            <a:spLocks noGrp="1"/>
          </p:cNvSpPr>
          <p:nvPr>
            <p:ph type="title" hasCustomPrompt="1"/>
          </p:nvPr>
        </p:nvSpPr>
        <p:spPr>
          <a:xfrm>
            <a:off x="4139952" y="1700808"/>
            <a:ext cx="4536504" cy="2016224"/>
          </a:xfrm>
        </p:spPr>
        <p:txBody>
          <a:bodyPr/>
          <a:lstStyle>
            <a:lvl1pPr indent="0">
              <a:defRPr sz="4800">
                <a:solidFill>
                  <a:srgbClr val="FFD624"/>
                </a:solidFill>
              </a:defRPr>
            </a:lvl1pPr>
          </a:lstStyle>
          <a:p>
            <a:r>
              <a:rPr lang="en-GB" dirty="0" smtClean="0"/>
              <a:t>Title</a:t>
            </a:r>
            <a:endParaRPr lang="en-GB" dirty="0"/>
          </a:p>
        </p:txBody>
      </p:sp>
      <p:sp>
        <p:nvSpPr>
          <p:cNvPr id="3" name="Content Placeholder 2"/>
          <p:cNvSpPr>
            <a:spLocks noGrp="1"/>
          </p:cNvSpPr>
          <p:nvPr>
            <p:ph idx="1" hasCustomPrompt="1"/>
          </p:nvPr>
        </p:nvSpPr>
        <p:spPr>
          <a:xfrm>
            <a:off x="467544" y="3933056"/>
            <a:ext cx="3744416" cy="1872208"/>
          </a:xfrm>
        </p:spPr>
        <p:txBody>
          <a:bodyPr/>
          <a:lstStyle>
            <a:lvl1pPr marL="0" indent="0">
              <a:buNone/>
              <a:defRPr sz="3000" b="1" i="0">
                <a:solidFill>
                  <a:schemeClr val="bg1"/>
                </a:solidFill>
              </a:defRPr>
            </a:lvl1pPr>
            <a:lvl3pPr marL="228600" indent="-228600" algn="l">
              <a:defRPr sz="3000" b="1">
                <a:solidFill>
                  <a:schemeClr val="bg1"/>
                </a:solidFill>
              </a:defRPr>
            </a:lvl3pPr>
          </a:lstStyle>
          <a:p>
            <a:pPr lvl="0"/>
            <a:r>
              <a:rPr lang="en-US" dirty="0" smtClean="0"/>
              <a:t>Subtitle</a:t>
            </a:r>
          </a:p>
        </p:txBody>
      </p:sp>
      <p:sp>
        <p:nvSpPr>
          <p:cNvPr id="7" name="Rectangle 4"/>
          <p:cNvSpPr>
            <a:spLocks noGrp="1" noChangeArrowheads="1"/>
          </p:cNvSpPr>
          <p:nvPr>
            <p:ph type="dt" sz="half" idx="10"/>
          </p:nvPr>
        </p:nvSpPr>
        <p:spPr/>
        <p:txBody>
          <a:bodyPr/>
          <a:lstStyle>
            <a:lvl1pPr>
              <a:defRPr dirty="0">
                <a:solidFill>
                  <a:schemeClr val="bg1"/>
                </a:solidFill>
              </a:defRPr>
            </a:lvl1pPr>
          </a:lstStyle>
          <a:p>
            <a:pPr>
              <a:defRPr/>
            </a:pPr>
            <a:endParaRPr lang="en-GB" dirty="0"/>
          </a:p>
        </p:txBody>
      </p:sp>
      <p:sp>
        <p:nvSpPr>
          <p:cNvPr id="8" name="Rectangle 5"/>
          <p:cNvSpPr>
            <a:spLocks noGrp="1" noChangeArrowheads="1"/>
          </p:cNvSpPr>
          <p:nvPr>
            <p:ph type="ftr" sz="quarter" idx="11"/>
          </p:nvPr>
        </p:nvSpPr>
        <p:spPr/>
        <p:txBody>
          <a:bodyPr/>
          <a:lstStyle>
            <a:lvl1pPr>
              <a:defRPr dirty="0">
                <a:solidFill>
                  <a:schemeClr val="bg1"/>
                </a:solidFill>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smtClean="0">
                <a:solidFill>
                  <a:schemeClr val="bg1"/>
                </a:solidFill>
              </a:defRPr>
            </a:lvl1pPr>
          </a:lstStyle>
          <a:p>
            <a:pPr>
              <a:defRPr/>
            </a:pPr>
            <a:fld id="{2BB59E6E-B967-488E-B209-8B7FA0D7AF99}" type="slidenum">
              <a:rPr lang="en-GB"/>
              <a:pPr>
                <a:defRPr/>
              </a:pPr>
              <a:t>‹#›</a:t>
            </a:fld>
            <a:endParaRPr lang="en-GB"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E98375-5C84-4176-84A5-B6A3E0825F02}"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123950"/>
            <a:ext cx="2058988" cy="48974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123950"/>
            <a:ext cx="6029325" cy="48974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7C7773-6390-40B5-8F3A-46FD9E5B7090}"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Rectangle 3"/>
          <p:cNvSpPr/>
          <p:nvPr userDrawn="1"/>
        </p:nvSpPr>
        <p:spPr>
          <a:xfrm>
            <a:off x="0" y="0"/>
            <a:ext cx="9144000" cy="98901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sp>
        <p:nvSpPr>
          <p:cNvPr id="6" name="Rectangle 5"/>
          <p:cNvSpPr/>
          <p:nvPr userDrawn="1"/>
        </p:nvSpPr>
        <p:spPr>
          <a:xfrm>
            <a:off x="4262438" y="6669360"/>
            <a:ext cx="596900" cy="198438"/>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dirty="0"/>
          </a:p>
        </p:txBody>
      </p:sp>
      <p:sp>
        <p:nvSpPr>
          <p:cNvPr id="2" name="Title 1"/>
          <p:cNvSpPr>
            <a:spLocks noGrp="1"/>
          </p:cNvSpPr>
          <p:nvPr>
            <p:ph type="title"/>
          </p:nvPr>
        </p:nvSpPr>
        <p:spPr>
          <a:xfrm>
            <a:off x="468313" y="1556271"/>
            <a:ext cx="8229600" cy="936625"/>
          </a:xfrm>
        </p:spPr>
        <p:txBody>
          <a:bodyPr/>
          <a:lstStyle/>
          <a:p>
            <a:r>
              <a:rPr lang="en-US" dirty="0" smtClean="0"/>
              <a:t>Click to edit Master title style</a:t>
            </a:r>
            <a:endParaRPr lang="en-GB" dirty="0"/>
          </a:p>
        </p:txBody>
      </p:sp>
      <p:sp>
        <p:nvSpPr>
          <p:cNvPr id="7" name="Rectangle 4"/>
          <p:cNvSpPr>
            <a:spLocks noGrp="1" noChangeArrowheads="1"/>
          </p:cNvSpPr>
          <p:nvPr>
            <p:ph type="dt" sz="half" idx="10"/>
          </p:nvPr>
        </p:nvSpPr>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xfrm>
            <a:off x="3124200" y="6237288"/>
            <a:ext cx="2895600" cy="484187"/>
          </a:xfrm>
        </p:spPr>
        <p:txBody>
          <a:bodyPr/>
          <a:lstStyle>
            <a:lvl1pPr>
              <a:defRPr/>
            </a:lvl1pPr>
          </a:lstStyle>
          <a:p>
            <a:pPr>
              <a:defRPr/>
            </a:pPr>
            <a:endParaRPr lang="en-GB"/>
          </a:p>
        </p:txBody>
      </p:sp>
      <p:sp>
        <p:nvSpPr>
          <p:cNvPr id="9" name="Rectangle 6"/>
          <p:cNvSpPr>
            <a:spLocks noGrp="1" noChangeArrowheads="1"/>
          </p:cNvSpPr>
          <p:nvPr>
            <p:ph type="sldNum" sz="quarter" idx="12"/>
          </p:nvPr>
        </p:nvSpPr>
        <p:spPr/>
        <p:txBody>
          <a:bodyPr/>
          <a:lstStyle>
            <a:lvl1pPr>
              <a:defRPr/>
            </a:lvl1pPr>
          </a:lstStyle>
          <a:p>
            <a:pPr>
              <a:defRPr/>
            </a:pPr>
            <a:fld id="{46861DAA-5BBC-4812-876F-0D7C7B9EA75C}" type="slidenum">
              <a:rPr lang="en-GB"/>
              <a:pPr>
                <a:defRPr/>
              </a:pPr>
              <a:t>‹#›</a:t>
            </a:fld>
            <a:endParaRPr lang="en-GB"/>
          </a:p>
        </p:txBody>
      </p:sp>
      <p:sp>
        <p:nvSpPr>
          <p:cNvPr id="10" name="Content Placeholder 2"/>
          <p:cNvSpPr>
            <a:spLocks noGrp="1"/>
          </p:cNvSpPr>
          <p:nvPr>
            <p:ph idx="1"/>
          </p:nvPr>
        </p:nvSpPr>
        <p:spPr>
          <a:xfrm>
            <a:off x="457200" y="2564904"/>
            <a:ext cx="8229600" cy="3633788"/>
          </a:xfrm>
        </p:spPr>
        <p:txBody>
          <a:bodyPr/>
          <a:lstStyle>
            <a:lvl1pPr marL="342900" indent="-342900">
              <a:buClr>
                <a:srgbClr val="0F5494"/>
              </a:buClr>
              <a:buFont typeface="Arial" pitchFamily="34" charset="0"/>
              <a:buChar char="•"/>
              <a:defRPr i="0"/>
            </a:lvl1pPr>
            <a:lvl2pPr>
              <a:buClr>
                <a:srgbClr val="0F5494"/>
              </a:buClr>
              <a:defRPr/>
            </a:lvl2pPr>
          </a:lstStyle>
          <a:p>
            <a:pPr lvl="0"/>
            <a:r>
              <a:rPr lang="en-US" dirty="0" smtClean="0"/>
              <a:t>Click to edit Master text styles</a:t>
            </a:r>
          </a:p>
          <a:p>
            <a:pPr lvl="1"/>
            <a:r>
              <a:rPr lang="en-US" dirty="0" smtClean="0"/>
              <a:t>Second level</a:t>
            </a:r>
          </a:p>
          <a:p>
            <a:pPr lvl="2"/>
            <a:r>
              <a:rPr lang="en-US" dirty="0" smtClean="0"/>
              <a:t>Third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78000" y="295200"/>
            <a:ext cx="1415751" cy="990000"/>
          </a:xfrm>
          <a:prstGeom prst="rect">
            <a:avLst/>
          </a:prstGeom>
        </p:spPr>
      </p:pic>
    </p:spTree>
    <p:extLst>
      <p:ext uri="{BB962C8B-B14F-4D97-AF65-F5344CB8AC3E}">
        <p14:creationId xmlns:p14="http://schemas.microsoft.com/office/powerpoint/2010/main" val="7609701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srcRect/>
          <a:stretch>
            <a:fillRect/>
          </a:stretch>
        </p:blipFill>
        <p:spPr bwMode="auto">
          <a:xfrm>
            <a:off x="6577013" y="6145213"/>
            <a:ext cx="2243137" cy="596900"/>
          </a:xfrm>
          <a:prstGeom prst="rect">
            <a:avLst/>
          </a:prstGeom>
          <a:noFill/>
          <a:ln w="9525">
            <a:noFill/>
            <a:miter lim="800000"/>
            <a:headEnd/>
            <a:tailEnd/>
          </a:ln>
        </p:spPr>
      </p:pic>
      <p:sp>
        <p:nvSpPr>
          <p:cNvPr id="2" name="Title 1"/>
          <p:cNvSpPr>
            <a:spLocks noGrp="1"/>
          </p:cNvSpPr>
          <p:nvPr>
            <p:ph type="title"/>
          </p:nvPr>
        </p:nvSpPr>
        <p:spPr>
          <a:xfrm>
            <a:off x="468313" y="980728"/>
            <a:ext cx="8229600" cy="936625"/>
          </a:xfrm>
        </p:spPr>
        <p:txBody>
          <a:bodyPr/>
          <a:lstStyle/>
          <a:p>
            <a:r>
              <a:rPr lang="en-US" smtClean="0"/>
              <a:t>Click to edit Master title style</a:t>
            </a:r>
            <a:endParaRPr lang="en-GB" dirty="0"/>
          </a:p>
        </p:txBody>
      </p:sp>
      <p:sp>
        <p:nvSpPr>
          <p:cNvPr id="5" name="Rectangle 4"/>
          <p:cNvSpPr>
            <a:spLocks noGrp="1" noChangeArrowheads="1"/>
          </p:cNvSpPr>
          <p:nvPr>
            <p:ph type="dt" sz="half" idx="10"/>
          </p:nvPr>
        </p:nvSpPr>
        <p:spPr>
          <a:xfrm>
            <a:off x="6577013" y="116632"/>
            <a:ext cx="2133600" cy="476250"/>
          </a:xfrm>
        </p:spPr>
        <p:txBody>
          <a:bodyPr/>
          <a:lstStyle>
            <a:lvl1pPr>
              <a:defRPr sz="1200"/>
            </a:lvl1pPr>
          </a:lstStyle>
          <a:p>
            <a:pPr>
              <a:defRPr/>
            </a:pPr>
            <a:endParaRPr lang="en-GB" dirty="0"/>
          </a:p>
        </p:txBody>
      </p:sp>
      <p:sp>
        <p:nvSpPr>
          <p:cNvPr id="6" name="Rectangle 5"/>
          <p:cNvSpPr>
            <a:spLocks noGrp="1" noChangeArrowheads="1"/>
          </p:cNvSpPr>
          <p:nvPr>
            <p:ph type="ftr" sz="quarter" idx="11"/>
          </p:nvPr>
        </p:nvSpPr>
        <p:spPr>
          <a:xfrm>
            <a:off x="3124200" y="6337126"/>
            <a:ext cx="2895600" cy="476250"/>
          </a:xfrm>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xfrm>
            <a:off x="467544" y="6297439"/>
            <a:ext cx="2133600" cy="476250"/>
          </a:xfrm>
        </p:spPr>
        <p:txBody>
          <a:bodyPr/>
          <a:lstStyle>
            <a:lvl1pPr algn="l">
              <a:defRPr/>
            </a:lvl1pPr>
          </a:lstStyle>
          <a:p>
            <a:pPr>
              <a:defRPr/>
            </a:pPr>
            <a:fld id="{37EC8A20-BA03-4FF7-8742-03D8AD4CA4F4}" type="slidenum">
              <a:rPr lang="en-GB" smtClean="0"/>
              <a:pPr>
                <a:defRPr/>
              </a:pPr>
              <a:t>‹#›</a:t>
            </a:fld>
            <a:endParaRPr lang="en-GB" dirty="0"/>
          </a:p>
        </p:txBody>
      </p:sp>
      <p:sp>
        <p:nvSpPr>
          <p:cNvPr id="9" name="Content Placeholder 2"/>
          <p:cNvSpPr>
            <a:spLocks noGrp="1"/>
          </p:cNvSpPr>
          <p:nvPr>
            <p:ph idx="1"/>
          </p:nvPr>
        </p:nvSpPr>
        <p:spPr>
          <a:xfrm>
            <a:off x="457200" y="2276872"/>
            <a:ext cx="8229600" cy="3633788"/>
          </a:xfrm>
        </p:spPr>
        <p:txBody>
          <a:bodyPr/>
          <a:lstStyle>
            <a:lvl1pPr marL="342900" indent="-342900">
              <a:buClr>
                <a:srgbClr val="0F5494"/>
              </a:buClr>
              <a:buFont typeface="Arial" pitchFamily="34" charset="0"/>
              <a:buChar char="•"/>
              <a:defRPr/>
            </a:lvl1pPr>
            <a:lvl2pPr>
              <a:buClr>
                <a:srgbClr val="0F5494"/>
              </a:buClr>
              <a:defRPr/>
            </a:lvl2pPr>
          </a:lstStyle>
          <a:p>
            <a:pPr lvl="0"/>
            <a:r>
              <a:rPr lang="en-US" smtClean="0"/>
              <a:t>Edit Master text styles</a:t>
            </a:r>
          </a:p>
          <a:p>
            <a:pPr lvl="1"/>
            <a:r>
              <a:rPr lang="en-US" smtClean="0"/>
              <a:t>Second level</a:t>
            </a:r>
          </a:p>
          <a:p>
            <a:pPr lvl="2"/>
            <a:r>
              <a:rPr lang="en-US" smtClean="0"/>
              <a:t>Third level</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88F9B-71EE-4D5C-B44E-012EF44E925A}"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387600"/>
            <a:ext cx="40386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387600"/>
            <a:ext cx="40386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96CDD1B-50E0-44E8-82B7-F85F69F6D40C}"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0E8177A-0CE3-43B6-B11B-ED2E8AEAD8D3}"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D855DDF-6655-40F2-8D9E-CA15739A7ECF}"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DEBFC62-E3CF-4012-8A8B-ABF1C18EA022}"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88800BF-55FD-4017-8F82-94A8DE4F5750}"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4747253-C9BC-4251-8AE3-8910CE9253F2}" type="slidenum">
              <a:rPr lang="en-GB"/>
              <a:pPr>
                <a:defRPr/>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1239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Lorem ipsum</a:t>
            </a:r>
          </a:p>
        </p:txBody>
      </p:sp>
      <p:sp>
        <p:nvSpPr>
          <p:cNvPr id="1027" name="Rectangle 3"/>
          <p:cNvSpPr>
            <a:spLocks noGrp="1" noChangeArrowheads="1"/>
          </p:cNvSpPr>
          <p:nvPr>
            <p:ph type="body" idx="1"/>
          </p:nvPr>
        </p:nvSpPr>
        <p:spPr bwMode="auto">
          <a:xfrm>
            <a:off x="457200" y="2387600"/>
            <a:ext cx="8229600" cy="36337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dirty="0" smtClean="0"/>
              <a:t>Et dolor fragum</a:t>
            </a:r>
            <a:endParaRPr lang="en-GB" dirty="0" smtClean="0"/>
          </a:p>
          <a:p>
            <a:pPr lvl="1"/>
            <a:r>
              <a:rPr lang="en-GB" dirty="0" smtClean="0"/>
              <a:t>Et </a:t>
            </a:r>
            <a:r>
              <a:rPr lang="en-GB" dirty="0" err="1" smtClean="0"/>
              <a:t>dolor</a:t>
            </a:r>
            <a:r>
              <a:rPr lang="en-GB" dirty="0" smtClean="0"/>
              <a:t> </a:t>
            </a:r>
            <a:r>
              <a:rPr lang="en-GB" dirty="0" err="1" smtClean="0"/>
              <a:t>fragum</a:t>
            </a:r>
            <a:endParaRPr lang="en-GB" dirty="0" smtClean="0"/>
          </a:p>
          <a:p>
            <a:pPr lvl="2"/>
            <a:r>
              <a:rPr lang="en-GB" dirty="0" smtClean="0"/>
              <a:t>- Et </a:t>
            </a:r>
            <a:r>
              <a:rPr lang="en-GB" dirty="0" err="1" smtClean="0"/>
              <a:t>dolor</a:t>
            </a:r>
            <a:r>
              <a:rPr lang="en-GB" dirty="0" smtClean="0"/>
              <a:t> </a:t>
            </a:r>
            <a:r>
              <a:rPr lang="en-GB" dirty="0" err="1" smtClean="0"/>
              <a:t>fragum</a:t>
            </a:r>
            <a:endParaRPr lang="en-GB" dirty="0"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latin typeface="+mj-lt"/>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lang="en-GB" sz="1400" b="0" kern="1200" dirty="0">
                <a:solidFill>
                  <a:schemeClr val="tx1"/>
                </a:solidFill>
                <a:latin typeface="+mj-lt"/>
                <a:ea typeface="+mn-ea"/>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pPr>
              <a:defRPr/>
            </a:pPr>
            <a:fld id="{9C8D21B7-B314-438C-91E9-7FF9087DC078}"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753" r:id="rId1"/>
    <p:sldLayoutId id="2147483752"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4" r:id="rId12"/>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hf sldNum="0" hdr="0" ftr="0" dt="0"/>
  <p:txStyles>
    <p:titleStyle>
      <a:lvl1pPr marL="358775" indent="-358775" algn="l" rtl="0" eaLnBrk="1" fontAlgn="base" hangingPunct="1">
        <a:spcBef>
          <a:spcPct val="0"/>
        </a:spcBef>
        <a:spcAft>
          <a:spcPct val="0"/>
        </a:spcAft>
        <a:defRPr sz="3000" b="1">
          <a:solidFill>
            <a:srgbClr val="0F5494"/>
          </a:solidFill>
          <a:latin typeface="+mj-lt"/>
          <a:ea typeface="+mj-ea"/>
          <a:cs typeface="+mj-cs"/>
        </a:defRPr>
      </a:lvl1pPr>
      <a:lvl2pPr marL="358775" indent="-358775" algn="l" rtl="0" eaLnBrk="1" fontAlgn="base" hangingPunct="1">
        <a:spcBef>
          <a:spcPct val="0"/>
        </a:spcBef>
        <a:spcAft>
          <a:spcPct val="0"/>
        </a:spcAft>
        <a:defRPr sz="3000" b="1">
          <a:solidFill>
            <a:srgbClr val="0F5494"/>
          </a:solidFill>
          <a:latin typeface="Verdana" pitchFamily="34" charset="0"/>
        </a:defRPr>
      </a:lvl2pPr>
      <a:lvl3pPr marL="358775" indent="-358775" algn="l" rtl="0" eaLnBrk="1" fontAlgn="base" hangingPunct="1">
        <a:spcBef>
          <a:spcPct val="0"/>
        </a:spcBef>
        <a:spcAft>
          <a:spcPct val="0"/>
        </a:spcAft>
        <a:defRPr sz="3000" b="1">
          <a:solidFill>
            <a:srgbClr val="0F5494"/>
          </a:solidFill>
          <a:latin typeface="Verdana" pitchFamily="34" charset="0"/>
        </a:defRPr>
      </a:lvl3pPr>
      <a:lvl4pPr marL="358775" indent="-358775" algn="l" rtl="0" eaLnBrk="1" fontAlgn="base" hangingPunct="1">
        <a:spcBef>
          <a:spcPct val="0"/>
        </a:spcBef>
        <a:spcAft>
          <a:spcPct val="0"/>
        </a:spcAft>
        <a:defRPr sz="3000" b="1">
          <a:solidFill>
            <a:srgbClr val="0F5494"/>
          </a:solidFill>
          <a:latin typeface="Verdana" pitchFamily="34" charset="0"/>
        </a:defRPr>
      </a:lvl4pPr>
      <a:lvl5pPr marL="358775" indent="-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ec.europa.eu/eurostat/documents/342366/351758/Guidance+on+municipal+waste/3106067c-6ad6-4208-bbed-49c08f7c47f2" TargetMode="External"/><Relationship Id="rId2" Type="http://schemas.openxmlformats.org/officeDocument/2006/relationships/hyperlink" Target="https://www.edie.net/definition/Residual-waste/97" TargetMode="External"/><Relationship Id="rId1" Type="http://schemas.openxmlformats.org/officeDocument/2006/relationships/slideLayout" Target="../slideLayouts/slideLayout12.xml"/><Relationship Id="rId4" Type="http://schemas.openxmlformats.org/officeDocument/2006/relationships/hyperlink" Target="https://www.cewep.eu/france-report-on-residual-waste-treatmen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pkc.gov.lv/lv/arstiem-par-covid-19-infekcijas-uzliesmojumu/isa_pamaciba_rakus11_0.pdf" TargetMode="External"/><Relationship Id="rId7" Type="http://schemas.openxmlformats.org/officeDocument/2006/relationships/hyperlink" Target="https://urldefense.com/v3/__https:/likumi.lv/ta/id/315045-partikas-drosibas-dzivnieku-veselibas-un-vides-zinatniska-instituta-bior-valsts-parvaldes-uzdevumu-ietvaros-veikto-darbibu__;!!DOxrgLBm!UYK_xqhPjWzjEi4LMtxxUwhthPlfAbb0p6ymJbuwodcqPi6fEXFlNnsgY63SToORwQyhKQM$" TargetMode="External"/><Relationship Id="rId2" Type="http://schemas.openxmlformats.org/officeDocument/2006/relationships/hyperlink" Target="https://www.spkc.gov.lv/lv/valsts-apmaksatas-covid-19-analizes" TargetMode="External"/><Relationship Id="rId1" Type="http://schemas.openxmlformats.org/officeDocument/2006/relationships/slideLayout" Target="../slideLayouts/slideLayout12.xml"/><Relationship Id="rId6" Type="http://schemas.openxmlformats.org/officeDocument/2006/relationships/hyperlink" Target="https://urldefense.com/v3/__https:/www.egl.lv/koronavirusa-2019-ncov-noteiksana/__;!!DOxrgLBm!UYK_xqhPjWzjEi4LMtxxUwhthPlfAbb0p6ymJbuwodcqPi6fEXFlNnsgY63SToOR-tv-XhQ$" TargetMode="External"/><Relationship Id="rId5" Type="http://schemas.openxmlformats.org/officeDocument/2006/relationships/hyperlink" Target="https://www.egl.lv/noderiga-informacija/infekciju-izraisitaju-noteiksanas-paneli/" TargetMode="External"/><Relationship Id="rId4" Type="http://schemas.openxmlformats.org/officeDocument/2006/relationships/hyperlink" Target="https://urldefense.com/v3/__https:/www.egl.lv/sars-cov-2-covid-19-diagnostika-e-gulbja-laboratorija/__;!!DOxrgLBm!UYK_xqhPjWzjEi4LMtxxUwhthPlfAbb0p6ymJbuwodcqPi6fEXFlNnsgY63SToORZLIIma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vmnvd.gov.lv/lv/search?q=uztriepe" TargetMode="External"/><Relationship Id="rId2" Type="http://schemas.openxmlformats.org/officeDocument/2006/relationships/hyperlink" Target="https://aslimnica.lv/wp-content/uploads/2021/02/izmekl_kartiba_gripas_diagn_03.12.2018-1.pdf" TargetMode="External"/><Relationship Id="rId1" Type="http://schemas.openxmlformats.org/officeDocument/2006/relationships/slideLayout" Target="../slideLayouts/slideLayout12.xml"/><Relationship Id="rId5" Type="http://schemas.openxmlformats.org/officeDocument/2006/relationships/hyperlink" Target="https://urldefense.com/v3/__https:/www.spkc.gov.lv/lv/media/3028/download__;!!DOxrgLBm!UYK_xqhPjWzjEi4LMtxxUwhthPlfAbb0p6ymJbuwodcqPi6fEXFlNnsgY63SToORDOWgGp0$" TargetMode="External"/><Relationship Id="rId4" Type="http://schemas.openxmlformats.org/officeDocument/2006/relationships/hyperlink" Target="https://www.laboratorija.lv/analizes/citologija/uztr.html"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8" Type="http://schemas.openxmlformats.org/officeDocument/2006/relationships/hyperlink" Target="http://twitter.com/EURLex" TargetMode="External"/><Relationship Id="rId3" Type="http://schemas.openxmlformats.org/officeDocument/2006/relationships/image" Target="../media/image4.png"/><Relationship Id="rId7" Type="http://schemas.openxmlformats.org/officeDocument/2006/relationships/hyperlink" Target="https://twitter.com/EUPublications" TargetMode="External"/><Relationship Id="rId12" Type="http://schemas.openxmlformats.org/officeDocument/2006/relationships/hyperlink" Target="http://twitter.com/EU_opendata"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hyperlink" Target="https://www.facebook.com/EULawandPublications" TargetMode="External"/><Relationship Id="rId11" Type="http://schemas.openxmlformats.org/officeDocument/2006/relationships/hyperlink" Target="http://twitter.com/EULawDataPubs" TargetMode="External"/><Relationship Id="rId5" Type="http://schemas.openxmlformats.org/officeDocument/2006/relationships/hyperlink" Target="https://op.europa.eu/" TargetMode="External"/><Relationship Id="rId10" Type="http://schemas.openxmlformats.org/officeDocument/2006/relationships/hyperlink" Target="http://twitter.com/EUTenders" TargetMode="External"/><Relationship Id="rId4" Type="http://schemas.openxmlformats.org/officeDocument/2006/relationships/hyperlink" Target="mailto:Liga.ledina@publications.ec.europa.eu" TargetMode="External"/><Relationship Id="rId9" Type="http://schemas.openxmlformats.org/officeDocument/2006/relationships/hyperlink" Target="http://twitter.com/CORDIS_E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00808"/>
            <a:ext cx="8280920" cy="2016224"/>
          </a:xfrm>
        </p:spPr>
        <p:txBody>
          <a:bodyPr/>
          <a:lstStyle/>
          <a:p>
            <a:pPr algn="r"/>
            <a:r>
              <a:rPr lang="lv-LV" dirty="0" smtClean="0"/>
              <a:t>Terminoloģija </a:t>
            </a:r>
            <a:r>
              <a:rPr lang="lv-LV" dirty="0"/>
              <a:t>ikdienā</a:t>
            </a:r>
            <a:r>
              <a:rPr lang="lv-LV" dirty="0" smtClean="0"/>
              <a:t>:</a:t>
            </a:r>
            <a:endParaRPr lang="en-GB" dirty="0"/>
          </a:p>
        </p:txBody>
      </p:sp>
      <p:sp>
        <p:nvSpPr>
          <p:cNvPr id="3" name="Content Placeholder 2"/>
          <p:cNvSpPr>
            <a:spLocks noGrp="1"/>
          </p:cNvSpPr>
          <p:nvPr>
            <p:ph idx="1"/>
          </p:nvPr>
        </p:nvSpPr>
        <p:spPr>
          <a:xfrm>
            <a:off x="2483768" y="4077072"/>
            <a:ext cx="6120680" cy="1872208"/>
          </a:xfrm>
        </p:spPr>
        <p:txBody>
          <a:bodyPr/>
          <a:lstStyle/>
          <a:p>
            <a:r>
              <a:rPr lang="lv-LV" dirty="0"/>
              <a:t>īstermiņa sadarbība, problēmas un risinājumi</a:t>
            </a:r>
            <a:endParaRPr lang="en-GB"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432569"/>
          </a:xfrm>
        </p:spPr>
        <p:txBody>
          <a:bodyPr/>
          <a:lstStyle/>
          <a:p>
            <a:r>
              <a:rPr lang="lv-LV" sz="1800" dirty="0"/>
              <a:t>III </a:t>
            </a:r>
            <a:r>
              <a:rPr lang="lv-LV" sz="1800" dirty="0" smtClean="0"/>
              <a:t>Sinonīmi / Termini</a:t>
            </a:r>
            <a:endParaRPr lang="en-US" sz="1800" dirty="0"/>
          </a:p>
        </p:txBody>
      </p:sp>
      <p:sp>
        <p:nvSpPr>
          <p:cNvPr id="3" name="Content Placeholder 2"/>
          <p:cNvSpPr>
            <a:spLocks noGrp="1"/>
          </p:cNvSpPr>
          <p:nvPr>
            <p:ph idx="1"/>
          </p:nvPr>
        </p:nvSpPr>
        <p:spPr>
          <a:xfrm>
            <a:off x="457200" y="2060848"/>
            <a:ext cx="8229600" cy="4137844"/>
          </a:xfrm>
        </p:spPr>
        <p:txBody>
          <a:bodyPr/>
          <a:lstStyle/>
          <a:p>
            <a:pPr marL="0" indent="0">
              <a:buNone/>
            </a:pPr>
            <a:r>
              <a:rPr lang="lv-LV" dirty="0" smtClean="0"/>
              <a:t>Problēmas </a:t>
            </a:r>
            <a:r>
              <a:rPr lang="lv-LV" dirty="0"/>
              <a:t>rada </a:t>
            </a:r>
            <a:r>
              <a:rPr lang="lv-LV" dirty="0" err="1"/>
              <a:t>daudzie</a:t>
            </a:r>
            <a:r>
              <a:rPr lang="lv-LV" dirty="0"/>
              <a:t> angļu vārdi, ar ko apzīmē dažāda veida pārstrādāšanu/laišanu otrreizējā apritē/ utilizēšanu </a:t>
            </a:r>
            <a:r>
              <a:rPr lang="lv-LV" dirty="0" err="1"/>
              <a:t>utml</a:t>
            </a:r>
            <a:r>
              <a:rPr lang="lv-LV" dirty="0"/>
              <a:t>.: </a:t>
            </a:r>
            <a:r>
              <a:rPr lang="lv-LV" i="1" dirty="0"/>
              <a:t>process, </a:t>
            </a:r>
            <a:r>
              <a:rPr lang="lv-LV" i="1" dirty="0" err="1"/>
              <a:t>reprocess</a:t>
            </a:r>
            <a:r>
              <a:rPr lang="lv-LV" i="1" dirty="0"/>
              <a:t>, </a:t>
            </a:r>
            <a:r>
              <a:rPr lang="lv-LV" i="1" dirty="0" err="1"/>
              <a:t>recycle</a:t>
            </a:r>
            <a:r>
              <a:rPr lang="lv-LV" i="1" dirty="0"/>
              <a:t>, </a:t>
            </a:r>
            <a:r>
              <a:rPr lang="lv-LV" i="1" dirty="0" err="1"/>
              <a:t>regenerate</a:t>
            </a:r>
            <a:r>
              <a:rPr lang="lv-LV" i="1" dirty="0"/>
              <a:t>, </a:t>
            </a:r>
            <a:r>
              <a:rPr lang="lv-LV" i="1" dirty="0" err="1"/>
              <a:t>recuperate</a:t>
            </a:r>
            <a:r>
              <a:rPr lang="lv-LV" dirty="0"/>
              <a:t> utt. un kas </a:t>
            </a:r>
            <a:r>
              <a:rPr lang="lv-LV" dirty="0" smtClean="0"/>
              <a:t>bieži vien plašai </a:t>
            </a:r>
            <a:r>
              <a:rPr lang="lv-LV" dirty="0"/>
              <a:t>publikai domātos tekstos tiek lietoti kā savstarpēji aizstājami sinonīmi, bet tiesību </a:t>
            </a:r>
            <a:r>
              <a:rPr lang="lv-LV" dirty="0" smtClean="0"/>
              <a:t>aktos –sevišķi </a:t>
            </a:r>
            <a:r>
              <a:rPr lang="lv-LV" dirty="0"/>
              <a:t>Komisijas īstenošanas aktos, ar ko detalizēti reglamentē ļoti specifiskus un tehniskus </a:t>
            </a:r>
            <a:r>
              <a:rPr lang="lv-LV" dirty="0" smtClean="0"/>
              <a:t>aspektus –, </a:t>
            </a:r>
            <a:r>
              <a:rPr lang="lv-LV" dirty="0"/>
              <a:t>tie bieži vien tiek definēti kā atšķirīgi termini ar skaidri noteiktu nozīmi.</a:t>
            </a:r>
            <a:endParaRPr lang="en-US" dirty="0"/>
          </a:p>
        </p:txBody>
      </p:sp>
    </p:spTree>
    <p:extLst>
      <p:ext uri="{BB962C8B-B14F-4D97-AF65-F5344CB8AC3E}">
        <p14:creationId xmlns:p14="http://schemas.microsoft.com/office/powerpoint/2010/main" val="14126951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360561"/>
          </a:xfrm>
        </p:spPr>
        <p:txBody>
          <a:bodyPr/>
          <a:lstStyle/>
          <a:p>
            <a:r>
              <a:rPr lang="lv-LV" sz="1800" dirty="0"/>
              <a:t>III Sinonīmi / </a:t>
            </a:r>
            <a:r>
              <a:rPr lang="lv-LV" sz="1800" dirty="0" smtClean="0"/>
              <a:t>Termini</a:t>
            </a:r>
            <a:r>
              <a:rPr lang="lv-LV" sz="1200" dirty="0" smtClean="0"/>
              <a:t/>
            </a:r>
            <a:br>
              <a:rPr lang="lv-LV" sz="1200" dirty="0" smtClean="0"/>
            </a:br>
            <a:r>
              <a:rPr lang="lv-LV" sz="1200" dirty="0"/>
              <a:t/>
            </a:r>
            <a:br>
              <a:rPr lang="lv-LV" sz="1200" dirty="0"/>
            </a:br>
            <a:r>
              <a:rPr lang="lv-LV" sz="1200" dirty="0" smtClean="0"/>
              <a:t>EIROPAS </a:t>
            </a:r>
            <a:r>
              <a:rPr lang="lv-LV" sz="1200" dirty="0"/>
              <a:t>PARLAMENTA UN PADOMES REGULA (ES) 2020/741 par ūdens </a:t>
            </a:r>
            <a:r>
              <a:rPr lang="lv-LV" sz="1200" dirty="0" err="1"/>
              <a:t>atkalizmantošanas</a:t>
            </a:r>
            <a:r>
              <a:rPr lang="lv-LV" sz="1200" dirty="0"/>
              <a:t> minimālajām </a:t>
            </a:r>
            <a:r>
              <a:rPr lang="lv-LV" sz="1200" dirty="0" smtClean="0"/>
              <a:t>prasībām – diskusija par priekšlikuma terminiem</a:t>
            </a:r>
            <a:endParaRPr lang="en-US" sz="12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01353960"/>
              </p:ext>
            </p:extLst>
          </p:nvPr>
        </p:nvGraphicFramePr>
        <p:xfrm>
          <a:off x="457200" y="2276872"/>
          <a:ext cx="8229600" cy="4163738"/>
        </p:xfrm>
        <a:graphic>
          <a:graphicData uri="http://schemas.openxmlformats.org/drawingml/2006/table">
            <a:tbl>
              <a:tblPr firstRow="1" firstCol="1" bandRow="1">
                <a:tableStyleId>{5C22544A-7EE6-4342-B048-85BDC9FD1C3A}</a:tableStyleId>
              </a:tblPr>
              <a:tblGrid>
                <a:gridCol w="3079558">
                  <a:extLst>
                    <a:ext uri="{9D8B030D-6E8A-4147-A177-3AD203B41FA5}">
                      <a16:colId xmlns:a16="http://schemas.microsoft.com/office/drawing/2014/main" val="2521470145"/>
                    </a:ext>
                  </a:extLst>
                </a:gridCol>
                <a:gridCol w="2659934">
                  <a:extLst>
                    <a:ext uri="{9D8B030D-6E8A-4147-A177-3AD203B41FA5}">
                      <a16:colId xmlns:a16="http://schemas.microsoft.com/office/drawing/2014/main" val="2442708058"/>
                    </a:ext>
                  </a:extLst>
                </a:gridCol>
                <a:gridCol w="2490108">
                  <a:extLst>
                    <a:ext uri="{9D8B030D-6E8A-4147-A177-3AD203B41FA5}">
                      <a16:colId xmlns:a16="http://schemas.microsoft.com/office/drawing/2014/main" val="1356726351"/>
                    </a:ext>
                  </a:extLst>
                </a:gridCol>
              </a:tblGrid>
              <a:tr h="689395">
                <a:tc>
                  <a:txBody>
                    <a:bodyPr/>
                    <a:lstStyle/>
                    <a:p>
                      <a:pPr>
                        <a:lnSpc>
                          <a:spcPct val="115000"/>
                        </a:lnSpc>
                        <a:spcAft>
                          <a:spcPts val="0"/>
                        </a:spcAft>
                      </a:pPr>
                      <a:r>
                        <a:rPr lang="lv-LV" sz="1400" dirty="0">
                          <a:effectLst/>
                        </a:rPr>
                        <a:t>Termins angļu valodā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dirty="0">
                          <a:effectLst/>
                        </a:rPr>
                        <a:t>Termins regulas priekšlikuma tulkojumā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Latvijas ierosinātie labojumi </a:t>
                      </a:r>
                      <a:endParaRPr lang="en-US" sz="1400">
                        <a:effectLst/>
                      </a:endParaRPr>
                    </a:p>
                    <a:p>
                      <a:pPr>
                        <a:lnSpc>
                          <a:spcPct val="115000"/>
                        </a:lnSpc>
                        <a:spcAft>
                          <a:spcPts val="0"/>
                        </a:spcAft>
                      </a:pPr>
                      <a:r>
                        <a:rPr lang="lv-LV"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extLst>
                  <a:ext uri="{0D108BD9-81ED-4DB2-BD59-A6C34878D82A}">
                    <a16:rowId xmlns:a16="http://schemas.microsoft.com/office/drawing/2014/main" val="2803535209"/>
                  </a:ext>
                </a:extLst>
              </a:tr>
              <a:tr h="412427">
                <a:tc>
                  <a:txBody>
                    <a:bodyPr/>
                    <a:lstStyle/>
                    <a:p>
                      <a:pPr>
                        <a:lnSpc>
                          <a:spcPct val="115000"/>
                        </a:lnSpc>
                        <a:spcAft>
                          <a:spcPts val="0"/>
                        </a:spcAft>
                      </a:pPr>
                      <a:r>
                        <a:rPr lang="en-US" sz="1400">
                          <a:effectLst/>
                        </a:rPr>
                        <a:t>Reuse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Atkalizmantošana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Atkārtota izmantošana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extLst>
                  <a:ext uri="{0D108BD9-81ED-4DB2-BD59-A6C34878D82A}">
                    <a16:rowId xmlns:a16="http://schemas.microsoft.com/office/drawing/2014/main" val="598727786"/>
                  </a:ext>
                </a:extLst>
              </a:tr>
              <a:tr h="412427">
                <a:tc>
                  <a:txBody>
                    <a:bodyPr/>
                    <a:lstStyle/>
                    <a:p>
                      <a:pPr>
                        <a:lnSpc>
                          <a:spcPct val="115000"/>
                        </a:lnSpc>
                        <a:spcAft>
                          <a:spcPts val="0"/>
                        </a:spcAft>
                      </a:pPr>
                      <a:r>
                        <a:rPr lang="en-US" sz="1400">
                          <a:effectLst/>
                        </a:rPr>
                        <a:t>Water reuse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Ūdens atkalizmantošanas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dirty="0">
                          <a:effectLst/>
                        </a:rPr>
                        <a:t>Ūdens atkārtota izmantošana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extLst>
                  <a:ext uri="{0D108BD9-81ED-4DB2-BD59-A6C34878D82A}">
                    <a16:rowId xmlns:a16="http://schemas.microsoft.com/office/drawing/2014/main" val="1735364425"/>
                  </a:ext>
                </a:extLst>
              </a:tr>
              <a:tr h="412427">
                <a:tc>
                  <a:txBody>
                    <a:bodyPr/>
                    <a:lstStyle/>
                    <a:p>
                      <a:pPr>
                        <a:lnSpc>
                          <a:spcPct val="115000"/>
                        </a:lnSpc>
                        <a:spcAft>
                          <a:spcPts val="0"/>
                        </a:spcAft>
                      </a:pPr>
                      <a:r>
                        <a:rPr lang="en-US" sz="1400">
                          <a:effectLst/>
                        </a:rPr>
                        <a:t>Reclaimed water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dirty="0">
                          <a:effectLst/>
                        </a:rPr>
                        <a:t>Pārgūtais ūdens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Atkārtoti izmantojamais ūdens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extLst>
                  <a:ext uri="{0D108BD9-81ED-4DB2-BD59-A6C34878D82A}">
                    <a16:rowId xmlns:a16="http://schemas.microsoft.com/office/drawing/2014/main" val="3605180517"/>
                  </a:ext>
                </a:extLst>
              </a:tr>
              <a:tr h="1208909">
                <a:tc>
                  <a:txBody>
                    <a:bodyPr/>
                    <a:lstStyle/>
                    <a:p>
                      <a:pPr>
                        <a:lnSpc>
                          <a:spcPct val="115000"/>
                        </a:lnSpc>
                        <a:spcAft>
                          <a:spcPts val="0"/>
                        </a:spcAft>
                      </a:pPr>
                      <a:r>
                        <a:rPr lang="en-US" sz="1400">
                          <a:effectLst/>
                        </a:rPr>
                        <a:t>Reclamation  plant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Pārgūšanas stacija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Papildattīrīšanas iekārtas/stacija (Reģenerācijas stacija)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extLst>
                  <a:ext uri="{0D108BD9-81ED-4DB2-BD59-A6C34878D82A}">
                    <a16:rowId xmlns:a16="http://schemas.microsoft.com/office/drawing/2014/main" val="840784727"/>
                  </a:ext>
                </a:extLst>
              </a:tr>
              <a:tr h="824854">
                <a:tc>
                  <a:txBody>
                    <a:bodyPr/>
                    <a:lstStyle/>
                    <a:p>
                      <a:pPr>
                        <a:lnSpc>
                          <a:spcPct val="115000"/>
                        </a:lnSpc>
                        <a:spcAft>
                          <a:spcPts val="0"/>
                        </a:spcAft>
                      </a:pPr>
                      <a:r>
                        <a:rPr lang="en-US" sz="1400">
                          <a:effectLst/>
                        </a:rPr>
                        <a:t>Reclamation plant operator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a:effectLst/>
                        </a:rPr>
                        <a:t>Pārgūšanas stacijas operators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tc>
                  <a:txBody>
                    <a:bodyPr/>
                    <a:lstStyle/>
                    <a:p>
                      <a:pPr>
                        <a:lnSpc>
                          <a:spcPct val="115000"/>
                        </a:lnSpc>
                        <a:spcAft>
                          <a:spcPts val="0"/>
                        </a:spcAft>
                      </a:pPr>
                      <a:r>
                        <a:rPr lang="lv-LV" sz="1400" dirty="0" err="1" smtClean="0">
                          <a:effectLst/>
                        </a:rPr>
                        <a:t>Papildattīrīšanas</a:t>
                      </a:r>
                      <a:r>
                        <a:rPr lang="lv-LV" sz="1400" dirty="0" smtClean="0">
                          <a:effectLst/>
                        </a:rPr>
                        <a:t> </a:t>
                      </a:r>
                      <a:r>
                        <a:rPr lang="lv-LV" sz="1400" dirty="0">
                          <a:effectLst/>
                        </a:rPr>
                        <a:t>iekārtas/stacijas operators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336" marR="63336" marT="0" marB="0"/>
                </a:tc>
                <a:extLst>
                  <a:ext uri="{0D108BD9-81ED-4DB2-BD59-A6C34878D82A}">
                    <a16:rowId xmlns:a16="http://schemas.microsoft.com/office/drawing/2014/main" val="557551893"/>
                  </a:ext>
                </a:extLst>
              </a:tr>
            </a:tbl>
          </a:graphicData>
        </a:graphic>
      </p:graphicFrame>
    </p:spTree>
    <p:extLst>
      <p:ext uri="{BB962C8B-B14F-4D97-AF65-F5344CB8AC3E}">
        <p14:creationId xmlns:p14="http://schemas.microsoft.com/office/powerpoint/2010/main" val="13016033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432569"/>
          </a:xfrm>
        </p:spPr>
        <p:txBody>
          <a:bodyPr/>
          <a:lstStyle/>
          <a:p>
            <a:r>
              <a:rPr lang="lv-LV" sz="1200" dirty="0"/>
              <a:t>EIROPAS PARLAMENTA UN PADOMES REGULA (ES) 2020/741 par ūdens </a:t>
            </a:r>
            <a:r>
              <a:rPr lang="lv-LV" sz="1200" dirty="0" err="1"/>
              <a:t>atkalizmantošanas</a:t>
            </a:r>
            <a:r>
              <a:rPr lang="lv-LV" sz="1200" dirty="0"/>
              <a:t> minimālajām </a:t>
            </a:r>
            <a:r>
              <a:rPr lang="lv-LV" sz="1200" dirty="0" smtClean="0"/>
              <a:t>prasībām – pieņemtais teksts</a:t>
            </a:r>
            <a:endParaRPr lang="en-US" sz="1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54645337"/>
              </p:ext>
            </p:extLst>
          </p:nvPr>
        </p:nvGraphicFramePr>
        <p:xfrm>
          <a:off x="468313" y="2204865"/>
          <a:ext cx="8229600" cy="2304255"/>
        </p:xfrm>
        <a:graphic>
          <a:graphicData uri="http://schemas.openxmlformats.org/drawingml/2006/table">
            <a:tbl>
              <a:tblPr/>
              <a:tblGrid>
                <a:gridCol w="4114800">
                  <a:extLst>
                    <a:ext uri="{9D8B030D-6E8A-4147-A177-3AD203B41FA5}">
                      <a16:colId xmlns:a16="http://schemas.microsoft.com/office/drawing/2014/main" val="1664927042"/>
                    </a:ext>
                  </a:extLst>
                </a:gridCol>
                <a:gridCol w="4114800">
                  <a:extLst>
                    <a:ext uri="{9D8B030D-6E8A-4147-A177-3AD203B41FA5}">
                      <a16:colId xmlns:a16="http://schemas.microsoft.com/office/drawing/2014/main" val="300739092"/>
                    </a:ext>
                  </a:extLst>
                </a:gridCol>
              </a:tblGrid>
              <a:tr h="768085">
                <a:tc>
                  <a:txBody>
                    <a:bodyPr/>
                    <a:lstStyle/>
                    <a:p>
                      <a:r>
                        <a:rPr lang="en-US" sz="900">
                          <a:effectLst/>
                        </a:rPr>
                        <a:t>(4) | ‘reclaimed water’ means urban waste water that has been treated in compliance with the requirements set out in Directive 91/271/EEC and which results from further treatment in a reclamation facility in accordance with Section 2 of Annex I to this Regulation;</a:t>
                      </a:r>
                    </a:p>
                  </a:txBody>
                  <a:tcPr marL="43259" marR="43259" marT="21630" marB="21630" anchor="ctr">
                    <a:lnL>
                      <a:noFill/>
                    </a:lnL>
                    <a:lnR>
                      <a:noFill/>
                    </a:lnR>
                    <a:lnT>
                      <a:noFill/>
                    </a:lnT>
                    <a:lnB>
                      <a:noFill/>
                    </a:lnB>
                  </a:tcPr>
                </a:tc>
                <a:tc>
                  <a:txBody>
                    <a:bodyPr/>
                    <a:lstStyle/>
                    <a:p>
                      <a:r>
                        <a:rPr lang="lv-LV" sz="900" dirty="0">
                          <a:effectLst/>
                        </a:rPr>
                        <a:t>4) | “pārgūtais ūdens” ir komunālie notekūdeņi, kas attīrīti saskaņā ar Direktīvā 91/271/EEK izklāstītajām prasībām un pēc tam tālāk attīrīti pārgūšanas iekārtā saskaņā ar šīs regulas I pielikuma 2. iedaļu;</a:t>
                      </a:r>
                    </a:p>
                  </a:txBody>
                  <a:tcPr marL="43259" marR="43259" marT="21630" marB="21630" anchor="ctr">
                    <a:lnL>
                      <a:noFill/>
                    </a:lnL>
                    <a:lnR>
                      <a:noFill/>
                    </a:lnR>
                    <a:lnT>
                      <a:noFill/>
                    </a:lnT>
                    <a:lnB>
                      <a:noFill/>
                    </a:lnB>
                  </a:tcPr>
                </a:tc>
                <a:extLst>
                  <a:ext uri="{0D108BD9-81ED-4DB2-BD59-A6C34878D82A}">
                    <a16:rowId xmlns:a16="http://schemas.microsoft.com/office/drawing/2014/main" val="3361312181"/>
                  </a:ext>
                </a:extLst>
              </a:tr>
              <a:tr h="1014970">
                <a:tc>
                  <a:txBody>
                    <a:bodyPr/>
                    <a:lstStyle/>
                    <a:p>
                      <a:r>
                        <a:rPr lang="en-US" sz="900" dirty="0">
                          <a:effectLst/>
                        </a:rPr>
                        <a:t>(5) | ‘reclamation facility’ means an urban waste water treatment plant or other facility that further treats urban waste water that complies with the requirements set out in Directive 91/271/EEC in order to produce water that is fit for a use specified in Section 1 of Annex I to this Regulation;</a:t>
                      </a:r>
                    </a:p>
                  </a:txBody>
                  <a:tcPr marL="43259" marR="43259" marT="21630" marB="21630" anchor="ctr">
                    <a:lnL>
                      <a:noFill/>
                    </a:lnL>
                    <a:lnR>
                      <a:noFill/>
                    </a:lnR>
                    <a:lnT>
                      <a:noFill/>
                    </a:lnT>
                    <a:lnB>
                      <a:noFill/>
                    </a:lnB>
                  </a:tcPr>
                </a:tc>
                <a:tc>
                  <a:txBody>
                    <a:bodyPr/>
                    <a:lstStyle/>
                    <a:p>
                      <a:r>
                        <a:rPr lang="lv-LV" sz="900" dirty="0">
                          <a:effectLst/>
                        </a:rPr>
                        <a:t>5) | “pārgūšanas iekārta” ir komunālo notekūdeņu attīrīšanas iekārta vai cita iekārta, kurā tālāk attīra Direktīvā 91/271/EEK izklāstītajām prasībām atbilstošus komunālos notekūdeņus nolūkā sagatavot ūdeni, kas ir piemērots kādam no šīs regulas I pielikuma 1. iedaļā norādītajiem izmantojumiem;</a:t>
                      </a:r>
                    </a:p>
                  </a:txBody>
                  <a:tcPr marL="43259" marR="43259" marT="21630" marB="21630" anchor="ctr">
                    <a:lnL>
                      <a:noFill/>
                    </a:lnL>
                    <a:lnR>
                      <a:noFill/>
                    </a:lnR>
                    <a:lnT>
                      <a:noFill/>
                    </a:lnT>
                    <a:lnB>
                      <a:noFill/>
                    </a:lnB>
                  </a:tcPr>
                </a:tc>
                <a:extLst>
                  <a:ext uri="{0D108BD9-81ED-4DB2-BD59-A6C34878D82A}">
                    <a16:rowId xmlns:a16="http://schemas.microsoft.com/office/drawing/2014/main" val="2181184174"/>
                  </a:ext>
                </a:extLst>
              </a:tr>
              <a:tr h="521200">
                <a:tc>
                  <a:txBody>
                    <a:bodyPr/>
                    <a:lstStyle/>
                    <a:p>
                      <a:r>
                        <a:rPr lang="en-US" sz="900" dirty="0">
                          <a:effectLst/>
                        </a:rPr>
                        <a:t>(6) | ‘reclamation facility operator’ means a natural or legal person, representing a private entity or a public authority, that operates or controls a reclamation facility;</a:t>
                      </a:r>
                    </a:p>
                  </a:txBody>
                  <a:tcPr marL="43259" marR="43259" marT="21630" marB="21630" anchor="ctr">
                    <a:lnL>
                      <a:noFill/>
                    </a:lnL>
                    <a:lnR>
                      <a:noFill/>
                    </a:lnR>
                    <a:lnT>
                      <a:noFill/>
                    </a:lnT>
                    <a:lnB>
                      <a:noFill/>
                    </a:lnB>
                  </a:tcPr>
                </a:tc>
                <a:tc>
                  <a:txBody>
                    <a:bodyPr/>
                    <a:lstStyle/>
                    <a:p>
                      <a:r>
                        <a:rPr lang="lv-LV" sz="900" dirty="0">
                          <a:effectLst/>
                        </a:rPr>
                        <a:t>6) | “pārgūšanas iekārtas operators” ir fiziska vai juridiska persona, kas pārstāv privātu vienību vai publisku iestādi un kas ekspluatē vai kontrolē pārgūšanas iekārtu;</a:t>
                      </a:r>
                    </a:p>
                  </a:txBody>
                  <a:tcPr marL="43259" marR="43259" marT="21630" marB="21630" anchor="ctr">
                    <a:lnL>
                      <a:noFill/>
                    </a:lnL>
                    <a:lnR>
                      <a:noFill/>
                    </a:lnR>
                    <a:lnT>
                      <a:noFill/>
                    </a:lnT>
                    <a:lnB>
                      <a:noFill/>
                    </a:lnB>
                  </a:tcPr>
                </a:tc>
                <a:extLst>
                  <a:ext uri="{0D108BD9-81ED-4DB2-BD59-A6C34878D82A}">
                    <a16:rowId xmlns:a16="http://schemas.microsoft.com/office/drawing/2014/main" val="11375479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00039714"/>
              </p:ext>
            </p:extLst>
          </p:nvPr>
        </p:nvGraphicFramePr>
        <p:xfrm>
          <a:off x="468313" y="4725145"/>
          <a:ext cx="8136134" cy="1257324"/>
        </p:xfrm>
        <a:graphic>
          <a:graphicData uri="http://schemas.openxmlformats.org/drawingml/2006/table">
            <a:tbl>
              <a:tblPr/>
              <a:tblGrid>
                <a:gridCol w="4068067">
                  <a:extLst>
                    <a:ext uri="{9D8B030D-6E8A-4147-A177-3AD203B41FA5}">
                      <a16:colId xmlns:a16="http://schemas.microsoft.com/office/drawing/2014/main" val="3260799022"/>
                    </a:ext>
                  </a:extLst>
                </a:gridCol>
                <a:gridCol w="4068067">
                  <a:extLst>
                    <a:ext uri="{9D8B030D-6E8A-4147-A177-3AD203B41FA5}">
                      <a16:colId xmlns:a16="http://schemas.microsoft.com/office/drawing/2014/main" val="506190306"/>
                    </a:ext>
                  </a:extLst>
                </a:gridCol>
              </a:tblGrid>
              <a:tr h="1257324">
                <a:tc>
                  <a:txBody>
                    <a:bodyPr/>
                    <a:lstStyle/>
                    <a:p>
                      <a:r>
                        <a:rPr lang="en-US" sz="900" dirty="0">
                          <a:effectLst/>
                        </a:rPr>
                        <a:t>(15) | ‘water reuse system’ means the infrastructure and other technical elements necessary for producing, supplying and using reclaimed water; it comprises all the elements from the entry point of the urban waste water treatment plant to the point where reclaimed water is used for agricultural irrigation, including distribution and storage infrastructure, where relevant.</a:t>
                      </a:r>
                    </a:p>
                  </a:txBody>
                  <a:tcPr marL="84507" marR="84507" marT="42253" marB="42253" anchor="ctr">
                    <a:lnL>
                      <a:noFill/>
                    </a:lnL>
                    <a:lnR>
                      <a:noFill/>
                    </a:lnR>
                    <a:lnT>
                      <a:noFill/>
                    </a:lnT>
                    <a:lnB>
                      <a:noFill/>
                    </a:lnB>
                  </a:tcPr>
                </a:tc>
                <a:tc>
                  <a:txBody>
                    <a:bodyPr/>
                    <a:lstStyle/>
                    <a:p>
                      <a:r>
                        <a:rPr lang="lv-LV" sz="900" dirty="0">
                          <a:effectLst/>
                        </a:rPr>
                        <a:t>15) | “ūdens </a:t>
                      </a:r>
                      <a:r>
                        <a:rPr lang="lv-LV" sz="900" dirty="0" err="1">
                          <a:effectLst/>
                        </a:rPr>
                        <a:t>atkalizmantošanas</a:t>
                      </a:r>
                      <a:r>
                        <a:rPr lang="lv-LV" sz="900" dirty="0">
                          <a:effectLst/>
                        </a:rPr>
                        <a:t> sistēma” ir infrastruktūra un citi tehniski elementi, kas nepieciešami pārgūta ūdens sagatavošanai, piegādei un izmantošanai; tā ietver visus elementus no komunālo notekūdeņu ieplūšanas punkta attīrīšanas iekārtā līdz punktam, kur pārgūto ūdeni izmanto lauksaimnieciskajai apūdeņošanai, tostarp – attiecīgā gadījumā – sadales un uzglabāšanas infrastruktūru.</a:t>
                      </a:r>
                    </a:p>
                  </a:txBody>
                  <a:tcPr marL="84507" marR="84507" marT="42253" marB="42253" anchor="ctr">
                    <a:lnL>
                      <a:noFill/>
                    </a:lnL>
                    <a:lnR>
                      <a:noFill/>
                    </a:lnR>
                    <a:lnT>
                      <a:noFill/>
                    </a:lnT>
                    <a:lnB>
                      <a:noFill/>
                    </a:lnB>
                  </a:tcPr>
                </a:tc>
                <a:extLst>
                  <a:ext uri="{0D108BD9-81ED-4DB2-BD59-A6C34878D82A}">
                    <a16:rowId xmlns:a16="http://schemas.microsoft.com/office/drawing/2014/main" val="1982655774"/>
                  </a:ext>
                </a:extLst>
              </a:tr>
            </a:tbl>
          </a:graphicData>
        </a:graphic>
      </p:graphicFrame>
    </p:spTree>
    <p:extLst>
      <p:ext uri="{BB962C8B-B14F-4D97-AF65-F5344CB8AC3E}">
        <p14:creationId xmlns:p14="http://schemas.microsoft.com/office/powerpoint/2010/main" val="14424487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504577"/>
          </a:xfrm>
        </p:spPr>
        <p:txBody>
          <a:bodyPr/>
          <a:lstStyle/>
          <a:p>
            <a:r>
              <a:rPr lang="lv-LV" sz="1800" dirty="0"/>
              <a:t>IV Atšķirīga faktiskā </a:t>
            </a:r>
            <a:r>
              <a:rPr lang="lv-LV" sz="1800" dirty="0" smtClean="0"/>
              <a:t>situācija</a:t>
            </a:r>
            <a:endParaRPr lang="en-US" sz="1800" dirty="0"/>
          </a:p>
        </p:txBody>
      </p:sp>
      <p:sp>
        <p:nvSpPr>
          <p:cNvPr id="3" name="Content Placeholder 2"/>
          <p:cNvSpPr>
            <a:spLocks noGrp="1"/>
          </p:cNvSpPr>
          <p:nvPr>
            <p:ph idx="1"/>
          </p:nvPr>
        </p:nvSpPr>
        <p:spPr>
          <a:xfrm>
            <a:off x="457200" y="2204864"/>
            <a:ext cx="8229600" cy="4320480"/>
          </a:xfrm>
        </p:spPr>
        <p:txBody>
          <a:bodyPr/>
          <a:lstStyle/>
          <a:p>
            <a:pPr marL="0" indent="0">
              <a:buNone/>
            </a:pPr>
            <a:r>
              <a:rPr lang="lv-LV" sz="1800" dirty="0" smtClean="0"/>
              <a:t>pārstrāde </a:t>
            </a:r>
            <a:r>
              <a:rPr lang="lv-LV" sz="1800" i="1" dirty="0" err="1" smtClean="0"/>
              <a:t>vs</a:t>
            </a:r>
            <a:r>
              <a:rPr lang="lv-LV" sz="1800" dirty="0" smtClean="0"/>
              <a:t>. </a:t>
            </a:r>
            <a:r>
              <a:rPr lang="lv-LV" sz="1800" dirty="0" err="1" smtClean="0"/>
              <a:t>reciklēšana</a:t>
            </a:r>
            <a:endParaRPr lang="lv-LV" sz="1800" dirty="0" smtClean="0"/>
          </a:p>
          <a:p>
            <a:pPr marL="0" indent="0">
              <a:buNone/>
            </a:pPr>
            <a:r>
              <a:rPr lang="lv-LV" sz="1800" i="1" dirty="0" err="1" smtClean="0"/>
              <a:t>residual</a:t>
            </a:r>
            <a:r>
              <a:rPr lang="lv-LV" sz="1800" i="1" dirty="0" smtClean="0"/>
              <a:t> </a:t>
            </a:r>
            <a:r>
              <a:rPr lang="lv-LV" sz="1800" i="1" dirty="0" err="1" smtClean="0"/>
              <a:t>waste</a:t>
            </a:r>
            <a:r>
              <a:rPr lang="lv-LV" sz="1800" dirty="0" smtClean="0"/>
              <a:t> – atkritumu </a:t>
            </a:r>
            <a:r>
              <a:rPr lang="lv-LV" sz="1800" dirty="0" err="1" smtClean="0"/>
              <a:t>atlikas</a:t>
            </a:r>
            <a:endParaRPr lang="lv-LV" sz="1800" dirty="0" smtClean="0"/>
          </a:p>
          <a:p>
            <a:endParaRPr lang="lv-LV" sz="1600" dirty="0" smtClean="0"/>
          </a:p>
          <a:p>
            <a:pPr marL="0" indent="0">
              <a:buNone/>
            </a:pPr>
            <a:r>
              <a:rPr lang="lv-LV" sz="1400" dirty="0" smtClean="0"/>
              <a:t>Lūgums no Latvijas ekspertiem ņemt </a:t>
            </a:r>
            <a:r>
              <a:rPr lang="lv-LV" sz="1400" dirty="0"/>
              <a:t>vērā un Regulas tulkojuma tekstā izmantot to </a:t>
            </a:r>
            <a:r>
              <a:rPr lang="lv-LV" sz="1400" dirty="0" smtClean="0"/>
              <a:t>terminoloģiju, </a:t>
            </a:r>
            <a:r>
              <a:rPr lang="lv-LV" sz="1400" dirty="0"/>
              <a:t>kas ieviesta un izmantota Latvijas nacionālajā normatīvajā bāzē: </a:t>
            </a:r>
            <a:endParaRPr lang="lv-LV" sz="1400" dirty="0" smtClean="0"/>
          </a:p>
          <a:p>
            <a:pPr marL="0" indent="0">
              <a:buNone/>
            </a:pPr>
            <a:endParaRPr lang="en-US" sz="1400" dirty="0"/>
          </a:p>
          <a:p>
            <a:pPr lvl="0"/>
            <a:r>
              <a:rPr lang="lv-LV" sz="1400" dirty="0" smtClean="0"/>
              <a:t>atbilstoši Atkritumu apsaimniekošanas likuma 1.panta </a:t>
            </a:r>
            <a:r>
              <a:rPr lang="lv-LV" sz="1400" dirty="0"/>
              <a:t>14) punktam tiek izmantots termins “atkritumu pārstrāde”, nevis “</a:t>
            </a:r>
            <a:r>
              <a:rPr lang="lv-LV" sz="1400" dirty="0" err="1"/>
              <a:t>reciklēšana</a:t>
            </a:r>
            <a:r>
              <a:rPr lang="lv-LV" sz="1400" dirty="0"/>
              <a:t>”, analoģiski ir “pārstrādāti” vai “pārstrādājami” atkritumi, nevis “</a:t>
            </a:r>
            <a:r>
              <a:rPr lang="lv-LV" sz="1400" dirty="0" err="1"/>
              <a:t>reciklēti</a:t>
            </a:r>
            <a:r>
              <a:rPr lang="lv-LV" sz="1400" dirty="0"/>
              <a:t>” vai “</a:t>
            </a:r>
            <a:r>
              <a:rPr lang="lv-LV" sz="1400" dirty="0" err="1"/>
              <a:t>reciklējami</a:t>
            </a:r>
            <a:r>
              <a:rPr lang="lv-LV" sz="1400" dirty="0" smtClean="0"/>
              <a:t>” </a:t>
            </a:r>
            <a:r>
              <a:rPr lang="lv-LV" sz="1400" dirty="0" err="1" smtClean="0"/>
              <a:t>atritumi</a:t>
            </a:r>
            <a:r>
              <a:rPr lang="lv-LV" sz="1400" dirty="0" smtClean="0"/>
              <a:t>.</a:t>
            </a:r>
          </a:p>
          <a:p>
            <a:pPr lvl="0"/>
            <a:endParaRPr lang="en-US" sz="1400" dirty="0"/>
          </a:p>
          <a:p>
            <a:r>
              <a:rPr lang="lv-LV" sz="1400" dirty="0" smtClean="0"/>
              <a:t>ar vārdu salikumu “</a:t>
            </a:r>
            <a:r>
              <a:rPr lang="lv-LV" sz="1400" dirty="0" err="1"/>
              <a:t>residual</a:t>
            </a:r>
            <a:r>
              <a:rPr lang="lv-LV" sz="1400" dirty="0"/>
              <a:t> </a:t>
            </a:r>
            <a:r>
              <a:rPr lang="lv-LV" sz="1400" dirty="0" err="1"/>
              <a:t>waste</a:t>
            </a:r>
            <a:r>
              <a:rPr lang="lv-LV" sz="1400" dirty="0"/>
              <a:t>” </a:t>
            </a:r>
            <a:r>
              <a:rPr lang="lv-LV" sz="1400" dirty="0" smtClean="0"/>
              <a:t>tiek </a:t>
            </a:r>
            <a:r>
              <a:rPr lang="lv-LV" sz="1400" dirty="0"/>
              <a:t>domāta tā atkritumu daļa, kas nav pārstrādājama vai reģenerējama, līdz ar to šiem atkritumiem ir paredzams tikai viens apsaimniekošanas veids – apglabāšana atkritumu poligonā. </a:t>
            </a:r>
            <a:r>
              <a:rPr lang="lv-LV" sz="1400" dirty="0" smtClean="0"/>
              <a:t>Atkritumu apsaimniekošanas likuma 20.panta </a:t>
            </a:r>
            <a:r>
              <a:rPr lang="lv-LV" sz="1400" dirty="0"/>
              <a:t>(9) daļa nosaka: </a:t>
            </a:r>
            <a:r>
              <a:rPr lang="lv-LV" sz="1400" b="1" dirty="0"/>
              <a:t>Atkritumus, kuri netiek reģenerēti, apglabā atkritumu </a:t>
            </a:r>
            <a:r>
              <a:rPr lang="lv-LV" sz="1400" b="1" dirty="0" smtClean="0"/>
              <a:t>poligonā (..)</a:t>
            </a:r>
            <a:r>
              <a:rPr lang="lv-LV" sz="1400" dirty="0" smtClean="0"/>
              <a:t> Tādējādi </a:t>
            </a:r>
            <a:r>
              <a:rPr lang="lv-LV" sz="1400" dirty="0"/>
              <a:t>pēc būtības tie ir nereģenerējami un apglabājamie atkritumi. Tādēļ </a:t>
            </a:r>
            <a:r>
              <a:rPr lang="lv-LV" sz="1400" dirty="0" smtClean="0"/>
              <a:t>tiek lūgts </a:t>
            </a:r>
            <a:r>
              <a:rPr lang="lv-LV" sz="1400" u="sng" dirty="0" smtClean="0"/>
              <a:t>visā </a:t>
            </a:r>
            <a:r>
              <a:rPr lang="lv-LV" sz="1400" u="sng" dirty="0"/>
              <a:t>Regulas tulkojumā</a:t>
            </a:r>
            <a:r>
              <a:rPr lang="lv-LV" sz="1400" dirty="0"/>
              <a:t> izmantot vārdu salikumu “apglabājamie atkritumi”,  nevis </a:t>
            </a:r>
            <a:r>
              <a:rPr lang="lv-LV" sz="1400" dirty="0" err="1"/>
              <a:t>jaunieviesumu</a:t>
            </a:r>
            <a:r>
              <a:rPr lang="lv-LV" sz="1400" dirty="0"/>
              <a:t> “atkritumu </a:t>
            </a:r>
            <a:r>
              <a:rPr lang="lv-LV" sz="1400" dirty="0" err="1"/>
              <a:t>atlikas</a:t>
            </a:r>
            <a:r>
              <a:rPr lang="lv-LV" sz="1400" dirty="0"/>
              <a:t>”. </a:t>
            </a:r>
            <a:endParaRPr lang="en-US" sz="1400" dirty="0"/>
          </a:p>
          <a:p>
            <a:pPr marL="0" indent="0">
              <a:buNone/>
            </a:pPr>
            <a:endParaRPr lang="lv-LV" dirty="0"/>
          </a:p>
          <a:p>
            <a:pPr marL="0" indent="0">
              <a:buNone/>
            </a:pPr>
            <a:endParaRPr lang="en-US" dirty="0"/>
          </a:p>
        </p:txBody>
      </p:sp>
    </p:spTree>
    <p:extLst>
      <p:ext uri="{BB962C8B-B14F-4D97-AF65-F5344CB8AC3E}">
        <p14:creationId xmlns:p14="http://schemas.microsoft.com/office/powerpoint/2010/main" val="29142327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8"/>
            <a:ext cx="8229600" cy="360561"/>
          </a:xfrm>
        </p:spPr>
        <p:txBody>
          <a:bodyPr/>
          <a:lstStyle/>
          <a:p>
            <a:r>
              <a:rPr lang="lv-LV" sz="1800" dirty="0"/>
              <a:t>IV Atšķirīga faktiskā situācija</a:t>
            </a:r>
            <a:endParaRPr lang="en-US" sz="1800" dirty="0"/>
          </a:p>
        </p:txBody>
      </p:sp>
      <p:sp>
        <p:nvSpPr>
          <p:cNvPr id="3" name="Content Placeholder 2"/>
          <p:cNvSpPr>
            <a:spLocks noGrp="1"/>
          </p:cNvSpPr>
          <p:nvPr>
            <p:ph idx="1"/>
          </p:nvPr>
        </p:nvSpPr>
        <p:spPr>
          <a:xfrm>
            <a:off x="457200" y="1628800"/>
            <a:ext cx="8229600" cy="4824536"/>
          </a:xfrm>
        </p:spPr>
        <p:txBody>
          <a:bodyPr/>
          <a:lstStyle/>
          <a:p>
            <a:pPr marL="0" indent="0">
              <a:buNone/>
            </a:pPr>
            <a:r>
              <a:rPr lang="lv-LV" sz="1200" dirty="0" smtClean="0"/>
              <a:t>Iespējams</a:t>
            </a:r>
            <a:r>
              <a:rPr lang="lv-LV" sz="1200" dirty="0"/>
              <a:t>, Latvijai tiešām ir aktuāla tikai apglabāšana, bet Eiropas kontekstā var atrast arī plašākas definīcijas un lietojumus, kur skaidri redzams, ka </a:t>
            </a:r>
            <a:r>
              <a:rPr lang="lv-LV" sz="1200" i="1" dirty="0" err="1" smtClean="0"/>
              <a:t>residual</a:t>
            </a:r>
            <a:r>
              <a:rPr lang="lv-LV" sz="1200" i="1" dirty="0" smtClean="0"/>
              <a:t> </a:t>
            </a:r>
            <a:r>
              <a:rPr lang="lv-LV" sz="1200" i="1" dirty="0" err="1" smtClean="0"/>
              <a:t>waste</a:t>
            </a:r>
            <a:r>
              <a:rPr lang="lv-LV" sz="1200" i="1" dirty="0" smtClean="0"/>
              <a:t> </a:t>
            </a:r>
            <a:r>
              <a:rPr lang="lv-LV" sz="1200" dirty="0" smtClean="0"/>
              <a:t>var arī, piemēram, </a:t>
            </a:r>
            <a:r>
              <a:rPr lang="lv-LV" sz="1200" dirty="0" err="1" smtClean="0"/>
              <a:t>incinerēt</a:t>
            </a:r>
            <a:r>
              <a:rPr lang="lv-LV" sz="1200" dirty="0" smtClean="0"/>
              <a:t>, turklāt ar vai bez enerģijas atgūšanas:</a:t>
            </a:r>
            <a:endParaRPr lang="en-US" sz="1200" dirty="0"/>
          </a:p>
          <a:p>
            <a:pPr marL="0" indent="0">
              <a:buNone/>
            </a:pPr>
            <a:r>
              <a:rPr lang="lv-LV" sz="1200" dirty="0"/>
              <a:t> </a:t>
            </a:r>
            <a:endParaRPr lang="en-US" sz="1200" dirty="0"/>
          </a:p>
          <a:p>
            <a:r>
              <a:rPr lang="lv-LV" sz="1200" dirty="0" err="1"/>
              <a:t>Residual</a:t>
            </a:r>
            <a:r>
              <a:rPr lang="lv-LV" sz="1200" dirty="0"/>
              <a:t> </a:t>
            </a:r>
            <a:r>
              <a:rPr lang="lv-LV" sz="1200" dirty="0" err="1"/>
              <a:t>waste</a:t>
            </a:r>
            <a:r>
              <a:rPr lang="lv-LV" sz="1200" dirty="0"/>
              <a:t>: Non-</a:t>
            </a:r>
            <a:r>
              <a:rPr lang="lv-LV" sz="1200" dirty="0" err="1"/>
              <a:t>hazardous</a:t>
            </a:r>
            <a:r>
              <a:rPr lang="lv-LV" sz="1200" dirty="0"/>
              <a:t> </a:t>
            </a:r>
            <a:r>
              <a:rPr lang="lv-LV" sz="1200" dirty="0" err="1"/>
              <a:t>waste</a:t>
            </a:r>
            <a:r>
              <a:rPr lang="lv-LV" sz="1200" dirty="0"/>
              <a:t> </a:t>
            </a:r>
            <a:r>
              <a:rPr lang="lv-LV" sz="1200" dirty="0" err="1"/>
              <a:t>material</a:t>
            </a:r>
            <a:r>
              <a:rPr lang="lv-LV" sz="1200" dirty="0"/>
              <a:t> </a:t>
            </a:r>
            <a:r>
              <a:rPr lang="lv-LV" sz="1200" dirty="0" err="1"/>
              <a:t>that</a:t>
            </a:r>
            <a:r>
              <a:rPr lang="lv-LV" sz="1200" dirty="0"/>
              <a:t> </a:t>
            </a:r>
            <a:r>
              <a:rPr lang="lv-LV" sz="1200" dirty="0" err="1"/>
              <a:t>cannot</a:t>
            </a:r>
            <a:r>
              <a:rPr lang="lv-LV" sz="1200" dirty="0"/>
              <a:t> </a:t>
            </a:r>
            <a:r>
              <a:rPr lang="lv-LV" sz="1200" dirty="0" err="1"/>
              <a:t>be</a:t>
            </a:r>
            <a:r>
              <a:rPr lang="lv-LV" sz="1200" dirty="0"/>
              <a:t> re-</a:t>
            </a:r>
            <a:r>
              <a:rPr lang="lv-LV" sz="1200" dirty="0" err="1"/>
              <a:t>used</a:t>
            </a:r>
            <a:r>
              <a:rPr lang="lv-LV" sz="1200" dirty="0"/>
              <a:t> </a:t>
            </a:r>
            <a:r>
              <a:rPr lang="lv-LV" sz="1200" dirty="0" err="1"/>
              <a:t>or</a:t>
            </a:r>
            <a:r>
              <a:rPr lang="lv-LV" sz="1200" dirty="0"/>
              <a:t> </a:t>
            </a:r>
            <a:r>
              <a:rPr lang="lv-LV" sz="1200" dirty="0" err="1"/>
              <a:t>recycled</a:t>
            </a:r>
            <a:r>
              <a:rPr lang="lv-LV" sz="1200" dirty="0"/>
              <a:t> </a:t>
            </a:r>
            <a:r>
              <a:rPr lang="lv-LV" sz="1200" dirty="0" err="1"/>
              <a:t>and</a:t>
            </a:r>
            <a:r>
              <a:rPr lang="lv-LV" sz="1200" dirty="0"/>
              <a:t> </a:t>
            </a:r>
            <a:r>
              <a:rPr lang="lv-LV" sz="1200" dirty="0" err="1"/>
              <a:t>needs</a:t>
            </a:r>
            <a:r>
              <a:rPr lang="lv-LV" sz="1200" dirty="0"/>
              <a:t> to </a:t>
            </a:r>
            <a:r>
              <a:rPr lang="lv-LV" sz="1200" dirty="0" err="1"/>
              <a:t>be</a:t>
            </a:r>
            <a:r>
              <a:rPr lang="lv-LV" sz="1200" dirty="0"/>
              <a:t> </a:t>
            </a:r>
            <a:r>
              <a:rPr lang="lv-LV" sz="1200" b="1" dirty="0" err="1"/>
              <a:t>sent</a:t>
            </a:r>
            <a:r>
              <a:rPr lang="lv-LV" sz="1200" b="1" dirty="0"/>
              <a:t> to </a:t>
            </a:r>
            <a:r>
              <a:rPr lang="lv-LV" sz="1200" b="1" dirty="0" err="1"/>
              <a:t>energy</a:t>
            </a:r>
            <a:r>
              <a:rPr lang="lv-LV" sz="1200" b="1" dirty="0"/>
              <a:t> </a:t>
            </a:r>
            <a:r>
              <a:rPr lang="lv-LV" sz="1200" b="1" dirty="0" err="1"/>
              <a:t>recovery</a:t>
            </a:r>
            <a:r>
              <a:rPr lang="lv-LV" sz="1200" b="1" dirty="0"/>
              <a:t> </a:t>
            </a:r>
            <a:r>
              <a:rPr lang="lv-LV" sz="1200" b="1" dirty="0" err="1"/>
              <a:t>or</a:t>
            </a:r>
            <a:r>
              <a:rPr lang="lv-LV" sz="1200" b="1" dirty="0"/>
              <a:t> </a:t>
            </a:r>
            <a:r>
              <a:rPr lang="lv-LV" sz="1200" b="1" dirty="0" err="1"/>
              <a:t>disposal</a:t>
            </a:r>
            <a:r>
              <a:rPr lang="lv-LV" sz="1200" dirty="0"/>
              <a:t>. (</a:t>
            </a:r>
            <a:r>
              <a:rPr lang="lv-LV" sz="1200" u="sng" dirty="0">
                <a:hlinkClick r:id="rId2"/>
              </a:rPr>
              <a:t>https://www.edie.net/definition/Residual-waste/97</a:t>
            </a:r>
            <a:r>
              <a:rPr lang="lv-LV" sz="1200" dirty="0"/>
              <a:t> )</a:t>
            </a:r>
            <a:endParaRPr lang="en-US" sz="1200" dirty="0"/>
          </a:p>
          <a:p>
            <a:pPr marL="0" indent="0">
              <a:buNone/>
            </a:pPr>
            <a:r>
              <a:rPr lang="en-US" sz="1200" dirty="0"/>
              <a:t> </a:t>
            </a:r>
          </a:p>
          <a:p>
            <a:r>
              <a:rPr lang="lv-LV" sz="1200" dirty="0" err="1"/>
              <a:t>The</a:t>
            </a:r>
            <a:r>
              <a:rPr lang="lv-LV" sz="1200" dirty="0"/>
              <a:t> </a:t>
            </a:r>
            <a:r>
              <a:rPr lang="lv-LV" sz="1200" dirty="0" err="1"/>
              <a:t>biological</a:t>
            </a:r>
            <a:r>
              <a:rPr lang="lv-LV" sz="1200" dirty="0"/>
              <a:t> </a:t>
            </a:r>
            <a:r>
              <a:rPr lang="lv-LV" sz="1200" dirty="0" err="1"/>
              <a:t>treatment</a:t>
            </a:r>
            <a:r>
              <a:rPr lang="lv-LV" sz="1200" dirty="0"/>
              <a:t> </a:t>
            </a:r>
            <a:r>
              <a:rPr lang="lv-LV" sz="1200" dirty="0" err="1"/>
              <a:t>of</a:t>
            </a:r>
            <a:r>
              <a:rPr lang="lv-LV" sz="1200" dirty="0"/>
              <a:t> </a:t>
            </a:r>
            <a:r>
              <a:rPr lang="lv-LV" sz="1200" dirty="0" err="1"/>
              <a:t>residual</a:t>
            </a:r>
            <a:r>
              <a:rPr lang="lv-LV" sz="1200" dirty="0"/>
              <a:t> </a:t>
            </a:r>
            <a:r>
              <a:rPr lang="lv-LV" sz="1200" dirty="0" err="1"/>
              <a:t>waste</a:t>
            </a:r>
            <a:r>
              <a:rPr lang="lv-LV" sz="1200" dirty="0"/>
              <a:t> </a:t>
            </a:r>
            <a:r>
              <a:rPr lang="lv-LV" sz="1200" dirty="0" err="1"/>
              <a:t>in</a:t>
            </a:r>
            <a:r>
              <a:rPr lang="lv-LV" sz="1200" dirty="0"/>
              <a:t> </a:t>
            </a:r>
            <a:r>
              <a:rPr lang="lv-LV" sz="1200" dirty="0" err="1"/>
              <a:t>an</a:t>
            </a:r>
            <a:r>
              <a:rPr lang="lv-LV" sz="1200" dirty="0"/>
              <a:t> MBT [</a:t>
            </a:r>
            <a:r>
              <a:rPr lang="lv-LV" sz="1200" dirty="0" err="1"/>
              <a:t>mechanical</a:t>
            </a:r>
            <a:r>
              <a:rPr lang="lv-LV" sz="1200" dirty="0"/>
              <a:t> </a:t>
            </a:r>
            <a:r>
              <a:rPr lang="lv-LV" sz="1200" dirty="0" err="1"/>
              <a:t>biological</a:t>
            </a:r>
            <a:r>
              <a:rPr lang="lv-LV" sz="1200" dirty="0"/>
              <a:t> </a:t>
            </a:r>
            <a:r>
              <a:rPr lang="lv-LV" sz="1200" dirty="0" err="1"/>
              <a:t>treatment</a:t>
            </a:r>
            <a:r>
              <a:rPr lang="lv-LV" sz="1200" dirty="0"/>
              <a:t>] </a:t>
            </a:r>
            <a:r>
              <a:rPr lang="lv-LV" sz="1200" dirty="0" err="1"/>
              <a:t>cannot</a:t>
            </a:r>
            <a:r>
              <a:rPr lang="lv-LV" sz="1200" dirty="0"/>
              <a:t> </a:t>
            </a:r>
            <a:r>
              <a:rPr lang="lv-LV" sz="1200" dirty="0" err="1"/>
              <a:t>be</a:t>
            </a:r>
            <a:r>
              <a:rPr lang="lv-LV" sz="1200" dirty="0"/>
              <a:t> </a:t>
            </a:r>
            <a:r>
              <a:rPr lang="lv-LV" sz="1200" dirty="0" err="1"/>
              <a:t>regarded</a:t>
            </a:r>
            <a:r>
              <a:rPr lang="lv-LV" sz="1200" dirty="0"/>
              <a:t> </a:t>
            </a:r>
            <a:r>
              <a:rPr lang="lv-LV" sz="1200" dirty="0" err="1"/>
              <a:t>as</a:t>
            </a:r>
            <a:r>
              <a:rPr lang="lv-LV" sz="1200" dirty="0"/>
              <a:t> </a:t>
            </a:r>
            <a:r>
              <a:rPr lang="lv-LV" sz="1200" dirty="0" err="1"/>
              <a:t>composting</a:t>
            </a:r>
            <a:r>
              <a:rPr lang="lv-LV" sz="1200" dirty="0"/>
              <a:t>, </a:t>
            </a:r>
            <a:r>
              <a:rPr lang="lv-LV" sz="1200" dirty="0" err="1"/>
              <a:t>when</a:t>
            </a:r>
            <a:r>
              <a:rPr lang="lv-LV" sz="1200" dirty="0"/>
              <a:t> </a:t>
            </a:r>
            <a:r>
              <a:rPr lang="lv-LV" sz="1200" dirty="0" err="1"/>
              <a:t>the</a:t>
            </a:r>
            <a:r>
              <a:rPr lang="lv-LV" sz="1200" dirty="0"/>
              <a:t> </a:t>
            </a:r>
            <a:r>
              <a:rPr lang="lv-LV" sz="1200" dirty="0" err="1"/>
              <a:t>product</a:t>
            </a:r>
            <a:r>
              <a:rPr lang="lv-LV" sz="1200" dirty="0"/>
              <a:t> </a:t>
            </a:r>
            <a:r>
              <a:rPr lang="lv-LV" sz="1200" dirty="0" err="1"/>
              <a:t>of</a:t>
            </a:r>
            <a:r>
              <a:rPr lang="lv-LV" sz="1200" dirty="0"/>
              <a:t> </a:t>
            </a:r>
            <a:r>
              <a:rPr lang="lv-LV" sz="1200" dirty="0" err="1"/>
              <a:t>that</a:t>
            </a:r>
            <a:r>
              <a:rPr lang="lv-LV" sz="1200" dirty="0"/>
              <a:t> </a:t>
            </a:r>
            <a:r>
              <a:rPr lang="lv-LV" sz="1200" dirty="0" err="1"/>
              <a:t>treatment</a:t>
            </a:r>
            <a:r>
              <a:rPr lang="lv-LV" sz="1200" dirty="0"/>
              <a:t> </a:t>
            </a:r>
            <a:r>
              <a:rPr lang="lv-LV" sz="1200" dirty="0" err="1"/>
              <a:t>is</a:t>
            </a:r>
            <a:r>
              <a:rPr lang="lv-LV" sz="1200" dirty="0"/>
              <a:t> </a:t>
            </a:r>
            <a:r>
              <a:rPr lang="lv-LV" sz="1200" dirty="0" err="1"/>
              <a:t>subsequently</a:t>
            </a:r>
            <a:r>
              <a:rPr lang="lv-LV" sz="1200" dirty="0"/>
              <a:t> </a:t>
            </a:r>
            <a:r>
              <a:rPr lang="lv-LV" sz="1200" b="1" dirty="0" err="1"/>
              <a:t>landfilled</a:t>
            </a:r>
            <a:r>
              <a:rPr lang="lv-LV" sz="1200" b="1" dirty="0"/>
              <a:t>, </a:t>
            </a:r>
            <a:r>
              <a:rPr lang="lv-LV" sz="1200" b="1" dirty="0" err="1"/>
              <a:t>incinerated</a:t>
            </a:r>
            <a:r>
              <a:rPr lang="lv-LV" sz="1200" b="1" dirty="0"/>
              <a:t> </a:t>
            </a:r>
            <a:r>
              <a:rPr lang="lv-LV" sz="1200" dirty="0" err="1"/>
              <a:t>or</a:t>
            </a:r>
            <a:r>
              <a:rPr lang="lv-LV" sz="1200" dirty="0"/>
              <a:t> </a:t>
            </a:r>
            <a:r>
              <a:rPr lang="lv-LV" sz="1200" dirty="0" err="1"/>
              <a:t>otherwise</a:t>
            </a:r>
            <a:r>
              <a:rPr lang="lv-LV" sz="1200" dirty="0"/>
              <a:t> </a:t>
            </a:r>
            <a:r>
              <a:rPr lang="lv-LV" sz="1200" dirty="0" err="1"/>
              <a:t>not</a:t>
            </a:r>
            <a:r>
              <a:rPr lang="lv-LV" sz="1200" dirty="0"/>
              <a:t> </a:t>
            </a:r>
            <a:r>
              <a:rPr lang="lv-LV" sz="1200" dirty="0" err="1"/>
              <a:t>used</a:t>
            </a:r>
            <a:r>
              <a:rPr lang="lv-LV" sz="1200" dirty="0"/>
              <a:t> </a:t>
            </a:r>
            <a:r>
              <a:rPr lang="lv-LV" sz="1200" dirty="0" err="1"/>
              <a:t>for</a:t>
            </a:r>
            <a:r>
              <a:rPr lang="lv-LV" sz="1200" dirty="0"/>
              <a:t> </a:t>
            </a:r>
            <a:r>
              <a:rPr lang="lv-LV" sz="1200" dirty="0" err="1"/>
              <a:t>the</a:t>
            </a:r>
            <a:r>
              <a:rPr lang="lv-LV" sz="1200" dirty="0"/>
              <a:t> </a:t>
            </a:r>
            <a:r>
              <a:rPr lang="lv-LV" sz="1200" dirty="0" err="1"/>
              <a:t>purpose</a:t>
            </a:r>
            <a:r>
              <a:rPr lang="lv-LV" sz="1200" dirty="0"/>
              <a:t> </a:t>
            </a:r>
            <a:r>
              <a:rPr lang="lv-LV" sz="1200" dirty="0" err="1"/>
              <a:t>mentioned</a:t>
            </a:r>
            <a:r>
              <a:rPr lang="lv-LV" sz="1200" dirty="0"/>
              <a:t> </a:t>
            </a:r>
            <a:r>
              <a:rPr lang="lv-LV" sz="1200" dirty="0" err="1"/>
              <a:t>above</a:t>
            </a:r>
            <a:r>
              <a:rPr lang="lv-LV" sz="1200" dirty="0"/>
              <a:t>. (</a:t>
            </a:r>
            <a:r>
              <a:rPr lang="lv-LV" sz="1200" u="sng" dirty="0">
                <a:hlinkClick r:id="rId3"/>
              </a:rPr>
              <a:t>https://ec.europa.eu/eurostat/documents/342366/351758/Guidance+on+municipal+waste/3106067c-6ad6-4208-bbed-49c08f7c47f2</a:t>
            </a:r>
            <a:r>
              <a:rPr lang="lv-LV" sz="1200" dirty="0"/>
              <a:t> )</a:t>
            </a:r>
            <a:endParaRPr lang="en-US" sz="1200" dirty="0"/>
          </a:p>
          <a:p>
            <a:pPr marL="0" indent="0">
              <a:buNone/>
            </a:pPr>
            <a:r>
              <a:rPr lang="lv-LV" sz="1200" dirty="0"/>
              <a:t> </a:t>
            </a:r>
            <a:endParaRPr lang="en-US" sz="1200" dirty="0"/>
          </a:p>
          <a:p>
            <a:r>
              <a:rPr lang="lv-LV" sz="1200" dirty="0"/>
              <a:t>..</a:t>
            </a:r>
            <a:r>
              <a:rPr lang="lv-LV" sz="1200" dirty="0" err="1"/>
              <a:t>current</a:t>
            </a:r>
            <a:r>
              <a:rPr lang="lv-LV" sz="1200" dirty="0"/>
              <a:t> </a:t>
            </a:r>
            <a:r>
              <a:rPr lang="lv-LV" sz="1200" dirty="0" err="1"/>
              <a:t>treatment</a:t>
            </a:r>
            <a:r>
              <a:rPr lang="lv-LV" sz="1200" dirty="0"/>
              <a:t> </a:t>
            </a:r>
            <a:r>
              <a:rPr lang="lv-LV" sz="1200" dirty="0" err="1"/>
              <a:t>capacity</a:t>
            </a:r>
            <a:r>
              <a:rPr lang="lv-LV" sz="1200" dirty="0"/>
              <a:t> </a:t>
            </a:r>
            <a:r>
              <a:rPr lang="lv-LV" sz="1200" dirty="0" err="1"/>
              <a:t>units</a:t>
            </a:r>
            <a:r>
              <a:rPr lang="lv-LV" sz="1200" dirty="0"/>
              <a:t> </a:t>
            </a:r>
            <a:r>
              <a:rPr lang="lv-LV" sz="1200" dirty="0" err="1"/>
              <a:t>should</a:t>
            </a:r>
            <a:r>
              <a:rPr lang="lv-LV" sz="1200" dirty="0"/>
              <a:t> </a:t>
            </a:r>
            <a:r>
              <a:rPr lang="lv-LV" sz="1200" dirty="0" err="1"/>
              <a:t>still</a:t>
            </a:r>
            <a:r>
              <a:rPr lang="lv-LV" sz="1200" dirty="0"/>
              <a:t> </a:t>
            </a:r>
            <a:r>
              <a:rPr lang="lv-LV" sz="1200" dirty="0" err="1"/>
              <a:t>be</a:t>
            </a:r>
            <a:r>
              <a:rPr lang="lv-LV" sz="1200" dirty="0"/>
              <a:t> </a:t>
            </a:r>
            <a:r>
              <a:rPr lang="lv-LV" sz="1200" dirty="0" err="1"/>
              <a:t>optimized</a:t>
            </a:r>
            <a:r>
              <a:rPr lang="lv-LV" sz="1200" dirty="0"/>
              <a:t> </a:t>
            </a:r>
            <a:r>
              <a:rPr lang="lv-LV" sz="1200" dirty="0" err="1"/>
              <a:t>and</a:t>
            </a:r>
            <a:r>
              <a:rPr lang="lv-LV" sz="1200" dirty="0"/>
              <a:t> </a:t>
            </a:r>
            <a:r>
              <a:rPr lang="lv-LV" sz="1200" dirty="0" err="1"/>
              <a:t>new</a:t>
            </a:r>
            <a:r>
              <a:rPr lang="lv-LV" sz="1200" dirty="0"/>
              <a:t> </a:t>
            </a:r>
            <a:r>
              <a:rPr lang="lv-LV" sz="1200" dirty="0" err="1"/>
              <a:t>investments</a:t>
            </a:r>
            <a:r>
              <a:rPr lang="lv-LV" sz="1200" dirty="0"/>
              <a:t> </a:t>
            </a:r>
            <a:r>
              <a:rPr lang="lv-LV" sz="1200" dirty="0" err="1"/>
              <a:t>could</a:t>
            </a:r>
            <a:r>
              <a:rPr lang="lv-LV" sz="1200" dirty="0"/>
              <a:t> </a:t>
            </a:r>
            <a:r>
              <a:rPr lang="lv-LV" sz="1200" dirty="0" err="1"/>
              <a:t>be</a:t>
            </a:r>
            <a:r>
              <a:rPr lang="lv-LV" sz="1200" dirty="0"/>
              <a:t> </a:t>
            </a:r>
            <a:r>
              <a:rPr lang="lv-LV" sz="1200" dirty="0" err="1"/>
              <a:t>needed</a:t>
            </a:r>
            <a:r>
              <a:rPr lang="lv-LV" sz="1200" dirty="0"/>
              <a:t>, </a:t>
            </a:r>
            <a:r>
              <a:rPr lang="lv-LV" sz="1200" dirty="0" err="1"/>
              <a:t>despite</a:t>
            </a:r>
            <a:r>
              <a:rPr lang="lv-LV" sz="1200" dirty="0"/>
              <a:t> </a:t>
            </a:r>
            <a:r>
              <a:rPr lang="lv-LV" sz="1200" dirty="0" err="1"/>
              <a:t>this</a:t>
            </a:r>
            <a:r>
              <a:rPr lang="lv-LV" sz="1200" dirty="0"/>
              <a:t> </a:t>
            </a:r>
            <a:r>
              <a:rPr lang="lv-LV" sz="1200" dirty="0" err="1"/>
              <a:t>decrease</a:t>
            </a:r>
            <a:r>
              <a:rPr lang="lv-LV" sz="1200" dirty="0"/>
              <a:t> </a:t>
            </a:r>
            <a:r>
              <a:rPr lang="lv-LV" sz="1200" dirty="0" err="1"/>
              <a:t>in</a:t>
            </a:r>
            <a:r>
              <a:rPr lang="lv-LV" sz="1200" dirty="0"/>
              <a:t> </a:t>
            </a:r>
            <a:r>
              <a:rPr lang="lv-LV" sz="1200" dirty="0" err="1"/>
              <a:t>residual</a:t>
            </a:r>
            <a:r>
              <a:rPr lang="lv-LV" sz="1200" dirty="0"/>
              <a:t> </a:t>
            </a:r>
            <a:r>
              <a:rPr lang="lv-LV" sz="1200" dirty="0" err="1"/>
              <a:t>waste</a:t>
            </a:r>
            <a:r>
              <a:rPr lang="lv-LV" sz="1200" dirty="0"/>
              <a:t> </a:t>
            </a:r>
            <a:r>
              <a:rPr lang="lv-LV" sz="1200" dirty="0" err="1"/>
              <a:t>production</a:t>
            </a:r>
            <a:r>
              <a:rPr lang="lv-LV" sz="1200" dirty="0"/>
              <a:t>. </a:t>
            </a:r>
            <a:r>
              <a:rPr lang="lv-LV" sz="1200" b="1" dirty="0" err="1"/>
              <a:t>Energy</a:t>
            </a:r>
            <a:r>
              <a:rPr lang="lv-LV" sz="1200" b="1" dirty="0"/>
              <a:t> </a:t>
            </a:r>
            <a:r>
              <a:rPr lang="lv-LV" sz="1200" b="1" dirty="0" err="1"/>
              <a:t>recovery</a:t>
            </a:r>
            <a:r>
              <a:rPr lang="lv-LV" sz="1200" b="1" dirty="0"/>
              <a:t> </a:t>
            </a:r>
            <a:r>
              <a:rPr lang="lv-LV" sz="1200" b="1" dirty="0" err="1"/>
              <a:t>should</a:t>
            </a:r>
            <a:r>
              <a:rPr lang="lv-LV" sz="1200" b="1" dirty="0"/>
              <a:t> </a:t>
            </a:r>
            <a:r>
              <a:rPr lang="lv-LV" sz="1200" b="1" dirty="0" err="1"/>
              <a:t>prevail</a:t>
            </a:r>
            <a:r>
              <a:rPr lang="lv-LV" sz="1200" dirty="0"/>
              <a:t> </a:t>
            </a:r>
            <a:r>
              <a:rPr lang="lv-LV" sz="1200" dirty="0" err="1"/>
              <a:t>for</a:t>
            </a:r>
            <a:r>
              <a:rPr lang="lv-LV" sz="1200" dirty="0"/>
              <a:t> </a:t>
            </a:r>
            <a:r>
              <a:rPr lang="lv-LV" sz="1200" dirty="0" err="1"/>
              <a:t>this</a:t>
            </a:r>
            <a:r>
              <a:rPr lang="lv-LV" sz="1200" dirty="0"/>
              <a:t> </a:t>
            </a:r>
            <a:r>
              <a:rPr lang="lv-LV" sz="1200" dirty="0" err="1"/>
              <a:t>waste</a:t>
            </a:r>
            <a:r>
              <a:rPr lang="lv-LV" sz="1200" dirty="0"/>
              <a:t> </a:t>
            </a:r>
            <a:r>
              <a:rPr lang="lv-LV" sz="1200" dirty="0" err="1"/>
              <a:t>stream</a:t>
            </a:r>
            <a:r>
              <a:rPr lang="lv-LV" sz="1200" dirty="0"/>
              <a:t> </a:t>
            </a:r>
            <a:r>
              <a:rPr lang="lv-LV" sz="1200" b="1" dirty="0" err="1"/>
              <a:t>over</a:t>
            </a:r>
            <a:r>
              <a:rPr lang="lv-LV" sz="1200" b="1" dirty="0"/>
              <a:t> </a:t>
            </a:r>
            <a:r>
              <a:rPr lang="lv-LV" sz="1200" b="1" dirty="0" err="1"/>
              <a:t>disposal</a:t>
            </a:r>
            <a:r>
              <a:rPr lang="lv-LV" sz="1200" dirty="0"/>
              <a:t> (</a:t>
            </a:r>
            <a:r>
              <a:rPr lang="lv-LV" sz="1200" dirty="0" err="1"/>
              <a:t>incineration</a:t>
            </a:r>
            <a:r>
              <a:rPr lang="lv-LV" sz="1200" dirty="0"/>
              <a:t> </a:t>
            </a:r>
            <a:r>
              <a:rPr lang="lv-LV" sz="1200" dirty="0" err="1"/>
              <a:t>without</a:t>
            </a:r>
            <a:r>
              <a:rPr lang="lv-LV" sz="1200" dirty="0"/>
              <a:t> </a:t>
            </a:r>
            <a:r>
              <a:rPr lang="lv-LV" sz="1200" dirty="0" err="1"/>
              <a:t>energy</a:t>
            </a:r>
            <a:r>
              <a:rPr lang="lv-LV" sz="1200" dirty="0"/>
              <a:t> </a:t>
            </a:r>
            <a:r>
              <a:rPr lang="lv-LV" sz="1200" dirty="0" err="1"/>
              <a:t>recovery</a:t>
            </a:r>
            <a:r>
              <a:rPr lang="lv-LV" sz="1200" dirty="0"/>
              <a:t> </a:t>
            </a:r>
            <a:r>
              <a:rPr lang="lv-LV" sz="1200" dirty="0" err="1"/>
              <a:t>or</a:t>
            </a:r>
            <a:r>
              <a:rPr lang="lv-LV" sz="1200" dirty="0"/>
              <a:t> </a:t>
            </a:r>
            <a:r>
              <a:rPr lang="lv-LV" sz="1200" dirty="0" err="1"/>
              <a:t>landfill</a:t>
            </a:r>
            <a:r>
              <a:rPr lang="lv-LV" sz="1200" dirty="0"/>
              <a:t>) (</a:t>
            </a:r>
            <a:r>
              <a:rPr lang="lv-LV" sz="1200" u="sng" dirty="0">
                <a:hlinkClick r:id="rId4"/>
              </a:rPr>
              <a:t>https://www.cewep.eu/france-report-on-residual-waste-treatment/</a:t>
            </a:r>
            <a:r>
              <a:rPr lang="lv-LV" sz="1200" dirty="0"/>
              <a:t> )</a:t>
            </a:r>
            <a:endParaRPr lang="en-US" sz="1200" dirty="0"/>
          </a:p>
          <a:p>
            <a:pPr marL="0" indent="0">
              <a:buNone/>
            </a:pPr>
            <a:endParaRPr lang="lv-LV" sz="1200" dirty="0" smtClean="0"/>
          </a:p>
          <a:p>
            <a:pPr marL="0" indent="0">
              <a:buNone/>
            </a:pPr>
            <a:r>
              <a:rPr lang="lv-LV" sz="1200" dirty="0" smtClean="0"/>
              <a:t>Savukārt Atkritumu apsaimniekošanas likuma 1. panta (7</a:t>
            </a:r>
            <a:r>
              <a:rPr lang="lv-LV" sz="1200" dirty="0"/>
              <a:t>) </a:t>
            </a:r>
            <a:r>
              <a:rPr lang="lv-LV" sz="1200" dirty="0" smtClean="0"/>
              <a:t>daļā definēts: </a:t>
            </a:r>
            <a:r>
              <a:rPr lang="lv-LV" sz="1200" b="1" dirty="0" smtClean="0"/>
              <a:t>atkritumu </a:t>
            </a:r>
            <a:r>
              <a:rPr lang="lv-LV" sz="1200" b="1" dirty="0"/>
              <a:t>apsaimniekošana</a:t>
            </a:r>
            <a:r>
              <a:rPr lang="lv-LV" sz="1200" dirty="0"/>
              <a:t> — atkritumu savākšana, šķirošana, uzglabāšana, pārvadāšana, reģenerācija un </a:t>
            </a:r>
            <a:r>
              <a:rPr lang="lv-LV" sz="1200" b="1" u="sng" dirty="0"/>
              <a:t>apglabāšana (tai skaitā sadedzināšana sadzīves atkritumu sadedzināšanas iekārtās bez enerģijas atgūšanas)</a:t>
            </a:r>
            <a:r>
              <a:rPr lang="lv-LV" sz="1200" dirty="0"/>
              <a:t>, šo darbību pārraudzība, atkritumu apglabāšanas vietu uzturēšana pēc to slēgšanas, kā arī atkritumu tirdzniecība un starpniecība atkritumu apsaimniekošanā;</a:t>
            </a:r>
            <a:endParaRPr lang="en-US" sz="1200" dirty="0"/>
          </a:p>
        </p:txBody>
      </p:sp>
    </p:spTree>
    <p:extLst>
      <p:ext uri="{BB962C8B-B14F-4D97-AF65-F5344CB8AC3E}">
        <p14:creationId xmlns:p14="http://schemas.microsoft.com/office/powerpoint/2010/main" val="42817204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504577"/>
          </a:xfrm>
        </p:spPr>
        <p:txBody>
          <a:bodyPr/>
          <a:lstStyle/>
          <a:p>
            <a:r>
              <a:rPr lang="lv-LV" sz="1800" dirty="0" smtClean="0"/>
              <a:t>V Slepenība</a:t>
            </a:r>
            <a:endParaRPr lang="en-US" sz="1800" dirty="0"/>
          </a:p>
        </p:txBody>
      </p:sp>
      <p:sp>
        <p:nvSpPr>
          <p:cNvPr id="3" name="Content Placeholder 2"/>
          <p:cNvSpPr>
            <a:spLocks noGrp="1"/>
          </p:cNvSpPr>
          <p:nvPr>
            <p:ph idx="1"/>
          </p:nvPr>
        </p:nvSpPr>
        <p:spPr>
          <a:xfrm>
            <a:off x="457200" y="2060848"/>
            <a:ext cx="8229600" cy="4320480"/>
          </a:xfrm>
        </p:spPr>
        <p:txBody>
          <a:bodyPr/>
          <a:lstStyle/>
          <a:p>
            <a:endParaRPr lang="lv-LV" dirty="0" smtClean="0"/>
          </a:p>
          <a:p>
            <a:r>
              <a:rPr lang="lv-LV" dirty="0" smtClean="0"/>
              <a:t>Politiskās prioritātes un sensitīvas jomas:</a:t>
            </a:r>
          </a:p>
          <a:p>
            <a:pPr lvl="1"/>
            <a:r>
              <a:rPr lang="lv-LV" dirty="0" smtClean="0"/>
              <a:t>Migrācija</a:t>
            </a:r>
          </a:p>
          <a:p>
            <a:pPr lvl="1"/>
            <a:r>
              <a:rPr lang="lv-LV" dirty="0" smtClean="0"/>
              <a:t>Vide – Eiropas Zaļais kurss</a:t>
            </a:r>
          </a:p>
          <a:p>
            <a:pPr lvl="1"/>
            <a:r>
              <a:rPr lang="lv-LV" dirty="0" smtClean="0"/>
              <a:t>Konkurence</a:t>
            </a:r>
          </a:p>
          <a:p>
            <a:pPr lvl="1"/>
            <a:r>
              <a:rPr lang="lv-LV" dirty="0" smtClean="0"/>
              <a:t>Tiesiskums</a:t>
            </a:r>
          </a:p>
          <a:p>
            <a:pPr lvl="1"/>
            <a:r>
              <a:rPr lang="lv-LV" dirty="0" smtClean="0"/>
              <a:t>Covid-19</a:t>
            </a:r>
          </a:p>
          <a:p>
            <a:pPr marL="457200" lvl="1" indent="0">
              <a:buNone/>
            </a:pPr>
            <a:endParaRPr lang="lv-LV" sz="1400" b="0" dirty="0"/>
          </a:p>
          <a:p>
            <a:pPr marL="457200" lvl="1" indent="0">
              <a:buNone/>
            </a:pPr>
            <a:r>
              <a:rPr lang="lv-LV" sz="1400" b="0" dirty="0" smtClean="0"/>
              <a:t>Konsultēšanās ar ekspertiem gandrīz neiespējama, konteksta, dokumenta nosaukuma un akta veida atklāšana aizliegta. </a:t>
            </a:r>
            <a:endParaRPr lang="lv-LV" sz="1400" b="0" dirty="0"/>
          </a:p>
          <a:p>
            <a:pPr marL="457200" lvl="1" indent="0">
              <a:buNone/>
            </a:pPr>
            <a:r>
              <a:rPr lang="lv-LV" sz="1400" b="0" dirty="0" smtClean="0"/>
              <a:t>Slepeno dokumentu tulkošanas process nozīmē arī ierobežotus tulkošanas resursus un manuālu datu apstrādi.</a:t>
            </a:r>
          </a:p>
          <a:p>
            <a:endParaRPr lang="en-US" dirty="0"/>
          </a:p>
        </p:txBody>
      </p:sp>
    </p:spTree>
    <p:extLst>
      <p:ext uri="{BB962C8B-B14F-4D97-AF65-F5344CB8AC3E}">
        <p14:creationId xmlns:p14="http://schemas.microsoft.com/office/powerpoint/2010/main" val="7925920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Sadarbības labā prakse</a:t>
            </a:r>
            <a:endParaRPr lang="en-US" dirty="0"/>
          </a:p>
        </p:txBody>
      </p:sp>
      <p:sp>
        <p:nvSpPr>
          <p:cNvPr id="3" name="Content Placeholder 2"/>
          <p:cNvSpPr>
            <a:spLocks noGrp="1"/>
          </p:cNvSpPr>
          <p:nvPr>
            <p:ph idx="1"/>
          </p:nvPr>
        </p:nvSpPr>
        <p:spPr/>
        <p:txBody>
          <a:bodyPr/>
          <a:lstStyle/>
          <a:p>
            <a:pPr marL="0" indent="0">
              <a:buNone/>
            </a:pPr>
            <a:r>
              <a:rPr lang="lv-LV" dirty="0" smtClean="0"/>
              <a:t>Galvenie sadarbības partneri:</a:t>
            </a:r>
          </a:p>
          <a:p>
            <a:pPr marL="0" indent="0">
              <a:buNone/>
            </a:pPr>
            <a:endParaRPr lang="lv-LV" dirty="0" smtClean="0"/>
          </a:p>
          <a:p>
            <a:pPr marL="0" indent="0">
              <a:buNone/>
            </a:pPr>
            <a:r>
              <a:rPr lang="lv-LV" dirty="0" smtClean="0"/>
              <a:t>	VVC</a:t>
            </a:r>
          </a:p>
          <a:p>
            <a:pPr marL="0" indent="0">
              <a:buNone/>
            </a:pPr>
            <a:r>
              <a:rPr lang="lv-LV" dirty="0" smtClean="0"/>
              <a:t>	Eiropas Migrācijas tīkla kontaktpunkts</a:t>
            </a:r>
          </a:p>
          <a:p>
            <a:pPr marL="0" indent="0">
              <a:buNone/>
            </a:pPr>
            <a:r>
              <a:rPr lang="lv-LV" dirty="0"/>
              <a:t>	</a:t>
            </a:r>
            <a:r>
              <a:rPr lang="lv-LV" dirty="0" smtClean="0"/>
              <a:t>LZA TK ITTEA</a:t>
            </a:r>
          </a:p>
          <a:p>
            <a:pPr marL="0" indent="0">
              <a:buNone/>
            </a:pPr>
            <a:r>
              <a:rPr lang="lv-LV" dirty="0"/>
              <a:t>	</a:t>
            </a:r>
            <a:r>
              <a:rPr lang="lv-LV" dirty="0" smtClean="0"/>
              <a:t>Nozaru ministrijas un eksperti</a:t>
            </a:r>
          </a:p>
          <a:p>
            <a:pPr marL="0" indent="0">
              <a:buNone/>
            </a:pPr>
            <a:r>
              <a:rPr lang="lv-LV" dirty="0"/>
              <a:t>	</a:t>
            </a:r>
            <a:endParaRPr lang="lv-LV" dirty="0" smtClean="0"/>
          </a:p>
          <a:p>
            <a:pPr lvl="1"/>
            <a:endParaRPr lang="lv-LV" dirty="0" smtClean="0"/>
          </a:p>
        </p:txBody>
      </p:sp>
    </p:spTree>
    <p:extLst>
      <p:ext uri="{BB962C8B-B14F-4D97-AF65-F5344CB8AC3E}">
        <p14:creationId xmlns:p14="http://schemas.microsoft.com/office/powerpoint/2010/main" val="12853542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Sadarbības </a:t>
            </a:r>
            <a:r>
              <a:rPr lang="lv-LV" dirty="0" smtClean="0"/>
              <a:t>piemērs </a:t>
            </a:r>
            <a:r>
              <a:rPr lang="lv-LV" dirty="0" smtClean="0"/>
              <a:t>- </a:t>
            </a:r>
            <a:r>
              <a:rPr lang="lv-LV" i="1" dirty="0" err="1" smtClean="0"/>
              <a:t>swab</a:t>
            </a:r>
            <a:endParaRPr lang="en-US" i="1" dirty="0"/>
          </a:p>
        </p:txBody>
      </p:sp>
      <p:sp>
        <p:nvSpPr>
          <p:cNvPr id="3" name="Content Placeholder 2"/>
          <p:cNvSpPr>
            <a:spLocks noGrp="1"/>
          </p:cNvSpPr>
          <p:nvPr>
            <p:ph idx="1"/>
          </p:nvPr>
        </p:nvSpPr>
        <p:spPr/>
        <p:txBody>
          <a:bodyPr/>
          <a:lstStyle/>
          <a:p>
            <a:pPr marL="0" indent="0">
              <a:buNone/>
            </a:pPr>
            <a:r>
              <a:rPr lang="lv-LV" sz="1200" i="1" dirty="0" err="1" smtClean="0"/>
              <a:t>Swab</a:t>
            </a:r>
            <a:r>
              <a:rPr lang="lv-LV" sz="1200" i="1" dirty="0" smtClean="0"/>
              <a:t> - </a:t>
            </a:r>
            <a:r>
              <a:rPr lang="en-US" sz="1200" i="1" dirty="0" smtClean="0"/>
              <a:t>specimen of a secretion taken with a swab for examination</a:t>
            </a:r>
            <a:endParaRPr lang="lv-LV" sz="1200" i="1" dirty="0" smtClean="0"/>
          </a:p>
          <a:p>
            <a:pPr marL="0" indent="0">
              <a:buNone/>
            </a:pPr>
            <a:r>
              <a:rPr lang="lv-LV" sz="1200" dirty="0" smtClean="0"/>
              <a:t>“</a:t>
            </a:r>
            <a:r>
              <a:rPr lang="lv-LV" sz="1200" b="1" dirty="0" err="1" smtClean="0"/>
              <a:t>iztriepe</a:t>
            </a:r>
            <a:r>
              <a:rPr lang="lv-LV" sz="1200" dirty="0" smtClean="0"/>
              <a:t>” </a:t>
            </a:r>
          </a:p>
          <a:p>
            <a:pPr marL="0" indent="0">
              <a:buNone/>
            </a:pPr>
            <a:r>
              <a:rPr lang="lv-LV" sz="1200" dirty="0" smtClean="0"/>
              <a:t>– SPKC : </a:t>
            </a:r>
            <a:r>
              <a:rPr lang="lv-LV" sz="1200" dirty="0"/>
              <a:t>“Deguna un rīkles </a:t>
            </a:r>
            <a:r>
              <a:rPr lang="lv-LV" sz="1200" b="1" dirty="0" err="1"/>
              <a:t>iztriepe</a:t>
            </a:r>
            <a:r>
              <a:rPr lang="lv-LV" sz="1200" dirty="0"/>
              <a:t> SAR-CoV-2 RNS noteikšanai” </a:t>
            </a:r>
            <a:endParaRPr lang="lv-LV" sz="1200" dirty="0" smtClean="0"/>
          </a:p>
          <a:p>
            <a:pPr marL="0" indent="0">
              <a:buNone/>
            </a:pPr>
            <a:r>
              <a:rPr lang="lv-LV" sz="1200" u="sng" dirty="0" smtClean="0">
                <a:hlinkClick r:id="rId2"/>
              </a:rPr>
              <a:t>https://www.spkc.gov.lv/lv/valsts-apmaksatas-covid-19-analizes</a:t>
            </a:r>
            <a:endParaRPr lang="lv-LV" sz="1200" dirty="0"/>
          </a:p>
          <a:p>
            <a:pPr marL="0" indent="0">
              <a:buNone/>
            </a:pPr>
            <a:r>
              <a:rPr lang="lv-LV" sz="1200" u="sng" dirty="0" smtClean="0">
                <a:hlinkClick r:id="rId3"/>
              </a:rPr>
              <a:t>https://www.spkc.gov.lv/lv/arstiem-par-covid-19-infekcijas-uzliesmojumu/isa_pamaciba_rakus11_0.pdf</a:t>
            </a:r>
            <a:endParaRPr lang="en-US" sz="1200" dirty="0" smtClean="0"/>
          </a:p>
          <a:p>
            <a:pPr marL="0" indent="0">
              <a:buNone/>
            </a:pPr>
            <a:endParaRPr lang="lv-LV" sz="1200" dirty="0" smtClean="0"/>
          </a:p>
          <a:p>
            <a:pPr marL="0" indent="0">
              <a:buNone/>
            </a:pPr>
            <a:r>
              <a:rPr lang="lv-LV" sz="1200" dirty="0" smtClean="0"/>
              <a:t>–</a:t>
            </a:r>
            <a:r>
              <a:rPr lang="lv-LV" sz="1200" dirty="0"/>
              <a:t> </a:t>
            </a:r>
            <a:r>
              <a:rPr lang="lv-LV" sz="1200" dirty="0" smtClean="0"/>
              <a:t>Gulbja laboratorija</a:t>
            </a:r>
          </a:p>
          <a:p>
            <a:pPr marL="0" indent="0">
              <a:buNone/>
            </a:pPr>
            <a:r>
              <a:rPr lang="lv-LV" sz="1200" u="sng" dirty="0" smtClean="0">
                <a:hlinkClick r:id="rId4"/>
              </a:rPr>
              <a:t>https://www.egl.lv/sars-cov-2-covid-19-diagnostika-e-gulbja-laboratorija/</a:t>
            </a:r>
            <a:endParaRPr lang="en-US" sz="1200" dirty="0" smtClean="0"/>
          </a:p>
          <a:p>
            <a:pPr marL="0" indent="0">
              <a:buNone/>
            </a:pPr>
            <a:r>
              <a:rPr lang="lv-LV" sz="1200" u="sng" dirty="0" smtClean="0">
                <a:hlinkClick r:id="rId5"/>
              </a:rPr>
              <a:t>https</a:t>
            </a:r>
            <a:r>
              <a:rPr lang="lv-LV" sz="1200" u="sng" dirty="0">
                <a:hlinkClick r:id="rId5"/>
              </a:rPr>
              <a:t>://www.egl.lv/noderiga-informacija/infekciju-izraisitaju-noteiksanas-paneli/</a:t>
            </a:r>
            <a:endParaRPr lang="en-US" sz="1200" dirty="0"/>
          </a:p>
          <a:p>
            <a:pPr marL="0" indent="0">
              <a:buNone/>
            </a:pPr>
            <a:r>
              <a:rPr lang="lv-LV" sz="1200" u="sng" dirty="0">
                <a:hlinkClick r:id="rId6"/>
              </a:rPr>
              <a:t>https://www.egl.lv/koronavirusa-2019-ncov-noteiksana/</a:t>
            </a:r>
            <a:endParaRPr lang="en-US" sz="1200" dirty="0"/>
          </a:p>
          <a:p>
            <a:pPr marL="0" indent="0">
              <a:buNone/>
            </a:pPr>
            <a:r>
              <a:rPr lang="lv-LV" sz="1200" dirty="0"/>
              <a:t> </a:t>
            </a:r>
            <a:endParaRPr lang="en-US" sz="1200" dirty="0"/>
          </a:p>
          <a:p>
            <a:pPr marL="0" indent="0">
              <a:buNone/>
            </a:pPr>
            <a:r>
              <a:rPr lang="lv-LV" sz="1200" dirty="0" smtClean="0"/>
              <a:t>– Ministru </a:t>
            </a:r>
            <a:r>
              <a:rPr lang="lv-LV" sz="1200" dirty="0"/>
              <a:t>kabineta noteikumi Nr. 323. Pārtikas drošības, dzīvnieku veselības un vides zinātniskā institūta "BIOR" valsts pārvaldes uzdevumu ietvaros veikto darbību cenrādis </a:t>
            </a:r>
            <a:r>
              <a:rPr lang="lv-LV" sz="1200" u="sng" dirty="0">
                <a:hlinkClick r:id="rId7"/>
              </a:rPr>
              <a:t>https://likumi.lv/ta/id/315045-partikas-drosibas-dzivnieku-veselibas-un-vides-zinatniska-instituta-bior-valsts-parvaldes-uzdevumu-ietvaros-veikto-darbibu</a:t>
            </a:r>
            <a:r>
              <a:rPr lang="lv-LV" sz="1200" dirty="0"/>
              <a:t> </a:t>
            </a:r>
            <a:endParaRPr lang="en-US" sz="1200" dirty="0"/>
          </a:p>
        </p:txBody>
      </p:sp>
    </p:spTree>
    <p:extLst>
      <p:ext uri="{BB962C8B-B14F-4D97-AF65-F5344CB8AC3E}">
        <p14:creationId xmlns:p14="http://schemas.microsoft.com/office/powerpoint/2010/main" val="1566939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857924"/>
          </a:xfrm>
        </p:spPr>
        <p:txBody>
          <a:bodyPr/>
          <a:lstStyle/>
          <a:p>
            <a:pPr marL="0" indent="0">
              <a:buNone/>
            </a:pPr>
            <a:r>
              <a:rPr lang="lv-LV" sz="1200" b="1" dirty="0"/>
              <a:t>“</a:t>
            </a:r>
            <a:r>
              <a:rPr lang="lv-LV" sz="1200" b="1" dirty="0" err="1"/>
              <a:t>uztriepe</a:t>
            </a:r>
            <a:r>
              <a:rPr lang="lv-LV" sz="1200" b="1" dirty="0" smtClean="0"/>
              <a:t>”</a:t>
            </a:r>
          </a:p>
          <a:p>
            <a:pPr marL="0" indent="0">
              <a:buNone/>
            </a:pPr>
            <a:r>
              <a:rPr lang="lv-LV" sz="1200" b="1" dirty="0" smtClean="0"/>
              <a:t>– </a:t>
            </a:r>
            <a:r>
              <a:rPr lang="lv-LV" sz="1200" dirty="0" smtClean="0"/>
              <a:t>Rīgas Austrumu klīniskā universitātes </a:t>
            </a:r>
            <a:r>
              <a:rPr lang="lv-LV" sz="1200" dirty="0"/>
              <a:t>slimnīca </a:t>
            </a:r>
            <a:r>
              <a:rPr lang="lv-LV" sz="1200" dirty="0">
                <a:hlinkClick r:id="rId2"/>
              </a:rPr>
              <a:t>https://</a:t>
            </a:r>
            <a:r>
              <a:rPr lang="lv-LV" sz="1200" dirty="0" smtClean="0">
                <a:hlinkClick r:id="rId2"/>
              </a:rPr>
              <a:t>aslimnica.lv/wp-content/uploads/2021/02/izmekl_kartiba_gripas_diagn_03.12.2018-1.pdf</a:t>
            </a:r>
            <a:r>
              <a:rPr lang="lv-LV" sz="1200" dirty="0" smtClean="0"/>
              <a:t> </a:t>
            </a:r>
          </a:p>
          <a:p>
            <a:pPr marL="0" indent="0">
              <a:buNone/>
            </a:pPr>
            <a:r>
              <a:rPr lang="lv-LV" sz="1200" b="1" dirty="0" smtClean="0"/>
              <a:t>– </a:t>
            </a:r>
            <a:r>
              <a:rPr lang="lv-LV" sz="1200" dirty="0" smtClean="0"/>
              <a:t>Nacionālais veselības </a:t>
            </a:r>
            <a:r>
              <a:rPr lang="lv-LV" sz="1200" dirty="0"/>
              <a:t>dienests </a:t>
            </a:r>
            <a:r>
              <a:rPr lang="lv-LV" sz="1200" dirty="0">
                <a:hlinkClick r:id="rId3"/>
              </a:rPr>
              <a:t>https://</a:t>
            </a:r>
            <a:r>
              <a:rPr lang="lv-LV" sz="1200" dirty="0" smtClean="0">
                <a:hlinkClick r:id="rId3"/>
              </a:rPr>
              <a:t>www.vmnvd.gov.lv/lv/search?q=uztriepe</a:t>
            </a:r>
            <a:r>
              <a:rPr lang="lv-LV" sz="1200" dirty="0" smtClean="0"/>
              <a:t> </a:t>
            </a:r>
            <a:endParaRPr lang="lv-LV" sz="1200" dirty="0"/>
          </a:p>
          <a:p>
            <a:pPr marL="0" indent="0">
              <a:buNone/>
            </a:pPr>
            <a:endParaRPr lang="lv-LV" sz="1200" b="1" dirty="0"/>
          </a:p>
          <a:p>
            <a:pPr marL="0" indent="0">
              <a:buNone/>
            </a:pPr>
            <a:r>
              <a:rPr lang="lv-LV" sz="1200" b="1" dirty="0" smtClean="0"/>
              <a:t>gan </a:t>
            </a:r>
            <a:r>
              <a:rPr lang="lv-LV" sz="1200" b="1" dirty="0"/>
              <a:t>“</a:t>
            </a:r>
            <a:r>
              <a:rPr lang="lv-LV" sz="1200" b="1" dirty="0" err="1"/>
              <a:t>iztriepe</a:t>
            </a:r>
            <a:r>
              <a:rPr lang="lv-LV" sz="1200" b="1" dirty="0"/>
              <a:t>”, gan “</a:t>
            </a:r>
            <a:r>
              <a:rPr lang="lv-LV" sz="1200" b="1" dirty="0" err="1"/>
              <a:t>uztriepe</a:t>
            </a:r>
            <a:r>
              <a:rPr lang="lv-LV" sz="1200" b="1" dirty="0" smtClean="0"/>
              <a:t>”:</a:t>
            </a:r>
          </a:p>
          <a:p>
            <a:pPr marL="0" indent="0">
              <a:buNone/>
            </a:pPr>
            <a:endParaRPr lang="lv-LV" sz="1200" b="1" dirty="0"/>
          </a:p>
          <a:p>
            <a:pPr marL="0" indent="0">
              <a:buNone/>
            </a:pPr>
            <a:r>
              <a:rPr lang="lv-LV" sz="1200" dirty="0" smtClean="0"/>
              <a:t>– Centrālā </a:t>
            </a:r>
            <a:r>
              <a:rPr lang="lv-LV" sz="1200" dirty="0"/>
              <a:t>Laboratorija </a:t>
            </a:r>
            <a:r>
              <a:rPr lang="lv-LV" sz="1200" u="sng" dirty="0">
                <a:hlinkClick r:id="rId4"/>
              </a:rPr>
              <a:t>https://</a:t>
            </a:r>
            <a:r>
              <a:rPr lang="lv-LV" sz="1200" u="sng" dirty="0" smtClean="0">
                <a:hlinkClick r:id="rId4"/>
              </a:rPr>
              <a:t>www.laboratorija.lv/analizes/citologija/uztr.html</a:t>
            </a:r>
            <a:endParaRPr lang="lv-LV" sz="1200" u="sng" dirty="0" smtClean="0"/>
          </a:p>
          <a:p>
            <a:pPr marL="0" indent="0">
              <a:buNone/>
            </a:pPr>
            <a:r>
              <a:rPr lang="lv-LV" sz="1200" dirty="0" smtClean="0"/>
              <a:t>– SPKC </a:t>
            </a:r>
            <a:r>
              <a:rPr lang="lv-LV" sz="1200" u="sng" dirty="0" smtClean="0">
                <a:hlinkClick r:id="rId5"/>
              </a:rPr>
              <a:t>https</a:t>
            </a:r>
            <a:r>
              <a:rPr lang="lv-LV" sz="1200" u="sng" dirty="0">
                <a:hlinkClick r:id="rId5"/>
              </a:rPr>
              <a:t>://www.spkc.gov.lv/lv/media/3028/download</a:t>
            </a:r>
            <a:r>
              <a:rPr lang="lv-LV" sz="1200" dirty="0"/>
              <a:t> (Ieteikumi slimnīcām COVID-19 inficētu pacientu uzņemšanai un gultu pārprofilēšanas plānu izstrādei infekcijas izplatības ierobežošanai</a:t>
            </a:r>
            <a:r>
              <a:rPr lang="lv-LV" sz="1200" dirty="0" smtClean="0"/>
              <a:t>)</a:t>
            </a:r>
          </a:p>
          <a:p>
            <a:pPr marL="0" indent="0">
              <a:buNone/>
            </a:pPr>
            <a:endParaRPr lang="en-US" sz="1200" dirty="0"/>
          </a:p>
          <a:p>
            <a:pPr marL="0" indent="0">
              <a:buNone/>
            </a:pPr>
            <a:r>
              <a:rPr lang="lv-LV" sz="1200" b="1" dirty="0" smtClean="0"/>
              <a:t>Ministru </a:t>
            </a:r>
            <a:r>
              <a:rPr lang="lv-LV" sz="1200" b="1" dirty="0"/>
              <a:t>kabineta noteikumos </a:t>
            </a:r>
            <a:r>
              <a:rPr lang="lv-LV" sz="1200" dirty="0"/>
              <a:t>Nr. 323, Rīgā 2020. gada 26. maijā (prot. Nr. 36 14. </a:t>
            </a:r>
            <a:r>
              <a:rPr lang="lv-LV" sz="1200" dirty="0" smtClean="0"/>
              <a:t>§) Pārtikas </a:t>
            </a:r>
            <a:r>
              <a:rPr lang="lv-LV" sz="1200" dirty="0"/>
              <a:t>drošības, dzīvnieku veselības un vides zinātniskā institūta "BIOR" valsts pārvaldes uzdevumu ietvaros veikto darbību cenrādis:</a:t>
            </a:r>
            <a:endParaRPr lang="en-US" sz="1200" dirty="0"/>
          </a:p>
          <a:p>
            <a:pPr marL="0" indent="0">
              <a:buNone/>
            </a:pPr>
            <a:endParaRPr lang="en-US" sz="1200" dirty="0"/>
          </a:p>
          <a:p>
            <a:r>
              <a:rPr lang="lv-LV" sz="1200" dirty="0"/>
              <a:t>23 reizes lietots termins “</a:t>
            </a:r>
            <a:r>
              <a:rPr lang="lv-LV" sz="1200" dirty="0" err="1"/>
              <a:t>svābs</a:t>
            </a:r>
            <a:r>
              <a:rPr lang="lv-LV" sz="1200" dirty="0"/>
              <a:t>”, piemēram, nazālais </a:t>
            </a:r>
            <a:r>
              <a:rPr lang="lv-LV" sz="1200" dirty="0" err="1"/>
              <a:t>svābs</a:t>
            </a:r>
            <a:r>
              <a:rPr lang="lv-LV" sz="1200" dirty="0"/>
              <a:t>, </a:t>
            </a:r>
            <a:r>
              <a:rPr lang="lv-LV" sz="1200" dirty="0" err="1"/>
              <a:t>orofaringeālais</a:t>
            </a:r>
            <a:r>
              <a:rPr lang="lv-LV" sz="1200" dirty="0"/>
              <a:t> </a:t>
            </a:r>
            <a:r>
              <a:rPr lang="lv-LV" sz="1200" dirty="0" err="1"/>
              <a:t>svābs</a:t>
            </a:r>
            <a:r>
              <a:rPr lang="lv-LV" sz="1200" dirty="0"/>
              <a:t>, </a:t>
            </a:r>
            <a:r>
              <a:rPr lang="lv-LV" sz="1200" dirty="0" err="1"/>
              <a:t>uroģenitālais</a:t>
            </a:r>
            <a:r>
              <a:rPr lang="lv-LV" sz="1200" dirty="0"/>
              <a:t> </a:t>
            </a:r>
            <a:r>
              <a:rPr lang="lv-LV" sz="1200" dirty="0" err="1"/>
              <a:t>svābs</a:t>
            </a:r>
            <a:r>
              <a:rPr lang="lv-LV" sz="1200" dirty="0"/>
              <a:t>,</a:t>
            </a:r>
            <a:endParaRPr lang="en-US" sz="1200" dirty="0"/>
          </a:p>
          <a:p>
            <a:r>
              <a:rPr lang="lv-LV" sz="1200" dirty="0"/>
              <a:t>11 reizes lietots termins “</a:t>
            </a:r>
            <a:r>
              <a:rPr lang="lv-LV" sz="1200" dirty="0" err="1"/>
              <a:t>iztriepe</a:t>
            </a:r>
            <a:r>
              <a:rPr lang="lv-LV" sz="1200" dirty="0"/>
              <a:t>”, piemēram, </a:t>
            </a:r>
            <a:r>
              <a:rPr lang="lv-LV" sz="1200" dirty="0" err="1"/>
              <a:t>vaginālā</a:t>
            </a:r>
            <a:r>
              <a:rPr lang="lv-LV" sz="1200" dirty="0"/>
              <a:t> </a:t>
            </a:r>
            <a:r>
              <a:rPr lang="lv-LV" sz="1200" dirty="0" err="1"/>
              <a:t>iztriepe</a:t>
            </a:r>
            <a:r>
              <a:rPr lang="lv-LV" sz="1200" dirty="0"/>
              <a:t>, deguna </a:t>
            </a:r>
            <a:r>
              <a:rPr lang="lv-LV" sz="1200" dirty="0" err="1"/>
              <a:t>iztriepe</a:t>
            </a:r>
            <a:r>
              <a:rPr lang="lv-LV" sz="1200" dirty="0"/>
              <a:t>, fekāliju </a:t>
            </a:r>
            <a:r>
              <a:rPr lang="lv-LV" sz="1200" dirty="0" err="1"/>
              <a:t>iztriepe</a:t>
            </a:r>
            <a:r>
              <a:rPr lang="lv-LV" sz="1200" dirty="0"/>
              <a:t>,</a:t>
            </a:r>
            <a:endParaRPr lang="en-US" sz="1200" dirty="0"/>
          </a:p>
          <a:p>
            <a:r>
              <a:rPr lang="lv-LV" sz="1200" dirty="0"/>
              <a:t>6 reizes lietots termins “noslaucījums”, piemēram kloākas un trahejas noslaucījums</a:t>
            </a:r>
            <a:r>
              <a:rPr lang="lv-LV" sz="1200" dirty="0" smtClean="0"/>
              <a:t>,</a:t>
            </a:r>
            <a:r>
              <a:rPr lang="lv-LV" sz="1200" dirty="0"/>
              <a:t> </a:t>
            </a:r>
            <a:endParaRPr lang="lv-LV" sz="1200" dirty="0" smtClean="0"/>
          </a:p>
          <a:p>
            <a:r>
              <a:rPr lang="lv-LV" sz="1200" dirty="0" smtClean="0"/>
              <a:t>1 reizi lietots termins “nomazgājums”,</a:t>
            </a:r>
          </a:p>
          <a:p>
            <a:r>
              <a:rPr lang="lv-LV" sz="1200" dirty="0" smtClean="0"/>
              <a:t>taču </a:t>
            </a:r>
            <a:r>
              <a:rPr lang="lv-LV" sz="1200" dirty="0"/>
              <a:t>ne vienu reizi nav lietots termins “</a:t>
            </a:r>
            <a:r>
              <a:rPr lang="lv-LV" sz="1200" dirty="0" err="1"/>
              <a:t>uztriepe</a:t>
            </a:r>
            <a:r>
              <a:rPr lang="lv-LV" sz="1200" dirty="0"/>
              <a:t>”.</a:t>
            </a:r>
            <a:endParaRPr lang="en-US" sz="1200" dirty="0"/>
          </a:p>
          <a:p>
            <a:pPr marL="0" indent="0">
              <a:buNone/>
            </a:pPr>
            <a:endParaRPr lang="en-US" dirty="0"/>
          </a:p>
        </p:txBody>
      </p:sp>
    </p:spTree>
    <p:extLst>
      <p:ext uri="{BB962C8B-B14F-4D97-AF65-F5344CB8AC3E}">
        <p14:creationId xmlns:p14="http://schemas.microsoft.com/office/powerpoint/2010/main" val="258458706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5040560"/>
          </a:xfrm>
        </p:spPr>
        <p:txBody>
          <a:bodyPr/>
          <a:lstStyle/>
          <a:p>
            <a:pPr marL="0" indent="0">
              <a:buNone/>
            </a:pPr>
            <a:r>
              <a:rPr lang="lv-LV" sz="1400" b="1" dirty="0" smtClean="0"/>
              <a:t>Valsts </a:t>
            </a:r>
            <a:r>
              <a:rPr lang="lv-LV" sz="1400" b="1" dirty="0"/>
              <a:t>valodas </a:t>
            </a:r>
            <a:r>
              <a:rPr lang="lv-LV" sz="1400" b="1" dirty="0" smtClean="0"/>
              <a:t>centrs:</a:t>
            </a:r>
          </a:p>
          <a:p>
            <a:pPr marL="0" indent="0">
              <a:buNone/>
            </a:pPr>
            <a:r>
              <a:rPr lang="lv-LV" sz="1200" dirty="0" smtClean="0"/>
              <a:t>Terminus </a:t>
            </a:r>
            <a:r>
              <a:rPr lang="lv-LV" sz="1200" dirty="0"/>
              <a:t>"</a:t>
            </a:r>
            <a:r>
              <a:rPr lang="lv-LV" sz="1200" dirty="0" err="1"/>
              <a:t>uztriepe</a:t>
            </a:r>
            <a:r>
              <a:rPr lang="lv-LV" sz="1200" dirty="0"/>
              <a:t>" un "</a:t>
            </a:r>
            <a:r>
              <a:rPr lang="lv-LV" sz="1200" dirty="0" err="1"/>
              <a:t>iztriepe</a:t>
            </a:r>
            <a:r>
              <a:rPr lang="lv-LV" sz="1200" dirty="0"/>
              <a:t>" šķir noteiktas nozīmes nianses</a:t>
            </a:r>
            <a:r>
              <a:rPr lang="lv-LV" sz="1200" dirty="0" smtClean="0"/>
              <a:t>:</a:t>
            </a:r>
          </a:p>
          <a:p>
            <a:pPr marL="0" indent="0">
              <a:buNone/>
            </a:pPr>
            <a:r>
              <a:rPr lang="lv-LV" sz="1200" dirty="0" smtClean="0"/>
              <a:t>– “</a:t>
            </a:r>
            <a:r>
              <a:rPr lang="lv-LV" sz="1200" dirty="0" err="1"/>
              <a:t>uztriepe</a:t>
            </a:r>
            <a:r>
              <a:rPr lang="lv-LV" sz="1200" dirty="0"/>
              <a:t>” ir materiāls (piemēram, asinis, gļotas u. c.), kas ar </a:t>
            </a:r>
            <a:r>
              <a:rPr lang="lv-LV" sz="1200" dirty="0" err="1"/>
              <a:t>uztriepes</a:t>
            </a:r>
            <a:r>
              <a:rPr lang="lv-LV" sz="1200" dirty="0"/>
              <a:t> kociņu vai citu priekšmetu tiek paņemts tieši no ķermeņa</a:t>
            </a:r>
            <a:r>
              <a:rPr lang="lv-LV" sz="1200" dirty="0" smtClean="0"/>
              <a:t>;</a:t>
            </a:r>
          </a:p>
          <a:p>
            <a:pPr marL="0" indent="0">
              <a:buNone/>
            </a:pPr>
            <a:r>
              <a:rPr lang="lv-LV" sz="1200" dirty="0" smtClean="0"/>
              <a:t>– “</a:t>
            </a:r>
            <a:r>
              <a:rPr lang="lv-LV" sz="1200" dirty="0" err="1"/>
              <a:t>iztriepe</a:t>
            </a:r>
            <a:r>
              <a:rPr lang="lv-LV" sz="1200" dirty="0"/>
              <a:t>” ir šī materiāla paraugs, kas plānā slānī iztriepts analīzei uz stikla vai cita materiāla virsmas</a:t>
            </a:r>
            <a:r>
              <a:rPr lang="lv-LV" sz="1200" dirty="0" smtClean="0"/>
              <a:t>.</a:t>
            </a:r>
          </a:p>
          <a:p>
            <a:pPr marL="0" indent="0">
              <a:buNone/>
            </a:pPr>
            <a:endParaRPr lang="lv-LV" sz="1800" b="1" dirty="0" smtClean="0"/>
          </a:p>
          <a:p>
            <a:pPr marL="0" indent="0">
              <a:buNone/>
            </a:pPr>
            <a:r>
              <a:rPr lang="lv-LV" sz="1400" b="1" dirty="0" smtClean="0"/>
              <a:t>BIOR</a:t>
            </a:r>
            <a:r>
              <a:rPr lang="lv-LV" sz="1400" dirty="0"/>
              <a:t>:</a:t>
            </a:r>
            <a:endParaRPr lang="lv-LV" sz="1400" dirty="0" smtClean="0"/>
          </a:p>
          <a:p>
            <a:pPr marL="0" lvl="0" indent="0">
              <a:buNone/>
            </a:pPr>
            <a:r>
              <a:rPr lang="lv-LV" sz="1200" dirty="0" smtClean="0"/>
              <a:t>Jēdziens </a:t>
            </a:r>
            <a:r>
              <a:rPr lang="lv-LV" sz="1200" dirty="0"/>
              <a:t>“noslaucījums” </a:t>
            </a:r>
            <a:r>
              <a:rPr lang="lv-LV" sz="1200" dirty="0" smtClean="0"/>
              <a:t>- precīzi </a:t>
            </a:r>
            <a:r>
              <a:rPr lang="lv-LV" sz="1200" dirty="0"/>
              <a:t>attēlo </a:t>
            </a:r>
            <a:r>
              <a:rPr lang="lv-LV" sz="1200" dirty="0" smtClean="0"/>
              <a:t>materiāla parauga konkrēto iegūšanas procesu – ar tamponu tiek noslaucīta dzīvnieka kloāka vai traheja, lai savāktu pēc iespējas daudz materiāla.</a:t>
            </a:r>
          </a:p>
          <a:p>
            <a:pPr marL="0" lvl="0" indent="0">
              <a:buNone/>
            </a:pPr>
            <a:r>
              <a:rPr lang="lv-LV" sz="1200" dirty="0" smtClean="0"/>
              <a:t>Jēdziens “virsmas </a:t>
            </a:r>
            <a:r>
              <a:rPr lang="lv-LV" sz="1200" dirty="0"/>
              <a:t>nomazgājumi” </a:t>
            </a:r>
            <a:r>
              <a:rPr lang="lv-LV" sz="1200" dirty="0" smtClean="0"/>
              <a:t>– arī šajā procesā tiek </a:t>
            </a:r>
            <a:r>
              <a:rPr lang="lv-LV" sz="1200" dirty="0"/>
              <a:t>lietots tampons, </a:t>
            </a:r>
            <a:r>
              <a:rPr lang="lv-LV" sz="1200" dirty="0" smtClean="0"/>
              <a:t>taču paraugs tiek ņemts no virsmas, kas var arī nebūt ķermenis (</a:t>
            </a:r>
            <a:r>
              <a:rPr lang="lv-LV" sz="1200" dirty="0"/>
              <a:t>galdi, sienas, arī gaļas virsma</a:t>
            </a:r>
            <a:r>
              <a:rPr lang="lv-LV" sz="1200" dirty="0" smtClean="0"/>
              <a:t>), tampons vispirms tiek </a:t>
            </a:r>
            <a:r>
              <a:rPr lang="lv-LV" sz="1200" dirty="0"/>
              <a:t>samitrināts un ar šo tamponu “nomazgā”  virsmu un tamponu ieliek mēģenē ar speciālu barotni. </a:t>
            </a:r>
            <a:endParaRPr lang="en-US" sz="1200" dirty="0"/>
          </a:p>
          <a:p>
            <a:pPr marL="0" indent="0">
              <a:buNone/>
            </a:pPr>
            <a:endParaRPr lang="lv-LV" sz="1400" dirty="0" smtClean="0"/>
          </a:p>
          <a:p>
            <a:pPr marL="0" indent="0">
              <a:buNone/>
            </a:pPr>
            <a:r>
              <a:rPr lang="lv-LV" sz="1400" b="1" dirty="0" smtClean="0"/>
              <a:t>Pagaidu secinājums: </a:t>
            </a:r>
          </a:p>
          <a:p>
            <a:pPr marL="0" indent="0">
              <a:buNone/>
            </a:pPr>
            <a:r>
              <a:rPr lang="lv-LV" sz="1200" dirty="0" err="1" smtClean="0"/>
              <a:t>Virstermins</a:t>
            </a:r>
            <a:r>
              <a:rPr lang="lv-LV" sz="1200" dirty="0" smtClean="0"/>
              <a:t> – </a:t>
            </a:r>
            <a:r>
              <a:rPr lang="lv-LV" sz="1200" dirty="0" err="1" smtClean="0"/>
              <a:t>uztriepe</a:t>
            </a:r>
            <a:endParaRPr lang="lv-LV" sz="1200" dirty="0" smtClean="0"/>
          </a:p>
          <a:p>
            <a:pPr marL="0" indent="0">
              <a:buNone/>
            </a:pPr>
            <a:r>
              <a:rPr lang="lv-LV" sz="1200" dirty="0" smtClean="0"/>
              <a:t>Atkarībā no </a:t>
            </a:r>
            <a:r>
              <a:rPr lang="lv-LV" sz="1200" dirty="0" err="1" smtClean="0"/>
              <a:t>uztriepes</a:t>
            </a:r>
            <a:r>
              <a:rPr lang="lv-LV" sz="1200" dirty="0" smtClean="0"/>
              <a:t> iegūšanas </a:t>
            </a:r>
            <a:r>
              <a:rPr lang="lv-LV" sz="1200" smtClean="0"/>
              <a:t>veida iespējamas </a:t>
            </a:r>
            <a:r>
              <a:rPr lang="lv-LV" sz="1200" dirty="0" smtClean="0"/>
              <a:t>variācijas </a:t>
            </a:r>
            <a:r>
              <a:rPr lang="lv-LV" sz="1200" dirty="0"/>
              <a:t>– noslaucījums, nomazgājums u.c</a:t>
            </a:r>
            <a:r>
              <a:rPr lang="lv-LV" sz="1200" dirty="0" smtClean="0"/>
              <a:t>.</a:t>
            </a:r>
          </a:p>
          <a:p>
            <a:pPr marL="0" indent="0">
              <a:buNone/>
            </a:pPr>
            <a:endParaRPr lang="lv-LV" sz="1200" dirty="0"/>
          </a:p>
          <a:p>
            <a:pPr marL="0" indent="0">
              <a:buNone/>
            </a:pPr>
            <a:r>
              <a:rPr lang="lv-LV" sz="1400" b="1" dirty="0" smtClean="0"/>
              <a:t>Problēma</a:t>
            </a:r>
            <a:r>
              <a:rPr lang="lv-LV" sz="1200" dirty="0" smtClean="0"/>
              <a:t> – turpmāku terminoloģijas saskaņošanas / nostiprināšanas pasākumu iztrūkums</a:t>
            </a:r>
            <a:endParaRPr lang="lv-LV" sz="1200" dirty="0"/>
          </a:p>
        </p:txBody>
      </p:sp>
    </p:spTree>
    <p:extLst>
      <p:ext uri="{BB962C8B-B14F-4D97-AF65-F5344CB8AC3E}">
        <p14:creationId xmlns:p14="http://schemas.microsoft.com/office/powerpoint/2010/main" val="390593947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Latviešu valodas terminoloģijas izstrādes </a:t>
            </a:r>
            <a:r>
              <a:rPr lang="lv-LV" dirty="0" smtClean="0"/>
              <a:t>principi</a:t>
            </a:r>
            <a:endParaRPr lang="en-US" dirty="0"/>
          </a:p>
        </p:txBody>
      </p:sp>
      <p:sp>
        <p:nvSpPr>
          <p:cNvPr id="3" name="Content Placeholder 2"/>
          <p:cNvSpPr>
            <a:spLocks noGrp="1"/>
          </p:cNvSpPr>
          <p:nvPr>
            <p:ph idx="1"/>
          </p:nvPr>
        </p:nvSpPr>
        <p:spPr>
          <a:xfrm>
            <a:off x="468313" y="2564904"/>
            <a:ext cx="8229600" cy="3888432"/>
          </a:xfrm>
        </p:spPr>
        <p:txBody>
          <a:bodyPr/>
          <a:lstStyle/>
          <a:p>
            <a:pPr marL="0" indent="0">
              <a:buNone/>
            </a:pPr>
            <a:r>
              <a:rPr lang="lv-LV" dirty="0"/>
              <a:t>Terminu izstrādes specifiskās </a:t>
            </a:r>
            <a:r>
              <a:rPr lang="lv-LV" dirty="0" smtClean="0"/>
              <a:t>prasības:</a:t>
            </a:r>
          </a:p>
          <a:p>
            <a:r>
              <a:rPr lang="en-US" dirty="0" err="1" smtClean="0"/>
              <a:t>sistēmiskums</a:t>
            </a:r>
            <a:r>
              <a:rPr lang="en-US" dirty="0"/>
              <a:t>;</a:t>
            </a:r>
          </a:p>
          <a:p>
            <a:r>
              <a:rPr lang="en-US" dirty="0" err="1" smtClean="0"/>
              <a:t>nozīmes</a:t>
            </a:r>
            <a:r>
              <a:rPr lang="en-US" dirty="0" smtClean="0"/>
              <a:t> </a:t>
            </a:r>
            <a:r>
              <a:rPr lang="en-US" dirty="0" err="1"/>
              <a:t>precizitāte</a:t>
            </a:r>
            <a:r>
              <a:rPr lang="en-US" dirty="0"/>
              <a:t> un </a:t>
            </a:r>
            <a:r>
              <a:rPr lang="en-US" dirty="0" err="1"/>
              <a:t>formas</a:t>
            </a:r>
            <a:r>
              <a:rPr lang="en-US" dirty="0"/>
              <a:t> </a:t>
            </a:r>
            <a:r>
              <a:rPr lang="en-US" dirty="0" err="1"/>
              <a:t>īsums</a:t>
            </a:r>
            <a:r>
              <a:rPr lang="en-US" dirty="0"/>
              <a:t>;</a:t>
            </a:r>
          </a:p>
          <a:p>
            <a:r>
              <a:rPr lang="en-US" dirty="0" err="1" smtClean="0"/>
              <a:t>viennozīmīgums</a:t>
            </a:r>
            <a:r>
              <a:rPr lang="en-US" dirty="0"/>
              <a:t>;</a:t>
            </a:r>
          </a:p>
          <a:p>
            <a:r>
              <a:rPr lang="en-US" dirty="0" err="1" smtClean="0"/>
              <a:t>mononīmiskums</a:t>
            </a:r>
            <a:r>
              <a:rPr lang="en-US" dirty="0"/>
              <a:t>, t. </a:t>
            </a:r>
            <a:r>
              <a:rPr lang="en-US" dirty="0" err="1"/>
              <a:t>i</a:t>
            </a:r>
            <a:r>
              <a:rPr lang="en-US" dirty="0"/>
              <a:t>., </a:t>
            </a:r>
            <a:r>
              <a:rPr lang="en-US" dirty="0" err="1"/>
              <a:t>sinonīmijas</a:t>
            </a:r>
            <a:r>
              <a:rPr lang="en-US" dirty="0"/>
              <a:t> </a:t>
            </a:r>
            <a:r>
              <a:rPr lang="en-US" dirty="0" err="1"/>
              <a:t>nevēlamība</a:t>
            </a:r>
            <a:r>
              <a:rPr lang="en-US" dirty="0"/>
              <a:t>.</a:t>
            </a:r>
          </a:p>
          <a:p>
            <a:pPr marL="0" indent="0" algn="ctr">
              <a:buNone/>
            </a:pPr>
            <a:endParaRPr lang="lv-LV" dirty="0" smtClean="0"/>
          </a:p>
          <a:p>
            <a:pPr marL="0" indent="0" algn="r">
              <a:buNone/>
            </a:pPr>
            <a:r>
              <a:rPr lang="lv-LV" sz="1400" dirty="0" smtClean="0"/>
              <a:t>Avots</a:t>
            </a:r>
            <a:r>
              <a:rPr lang="lv-LV" sz="1400" dirty="0"/>
              <a:t>: Latvijas Zinātņu akadēmijas </a:t>
            </a:r>
            <a:endParaRPr lang="lv-LV" sz="1400" dirty="0" smtClean="0"/>
          </a:p>
          <a:p>
            <a:pPr marL="0" indent="0" algn="r">
              <a:buNone/>
            </a:pPr>
            <a:r>
              <a:rPr lang="lv-LV" sz="1400" dirty="0" smtClean="0"/>
              <a:t>Terminoloģijas </a:t>
            </a:r>
            <a:r>
              <a:rPr lang="lv-LV" sz="1400" dirty="0"/>
              <a:t>komisijas nozaru </a:t>
            </a:r>
            <a:endParaRPr lang="lv-LV" sz="1400" dirty="0" smtClean="0"/>
          </a:p>
          <a:p>
            <a:pPr marL="0" indent="0" algn="r">
              <a:buNone/>
            </a:pPr>
            <a:r>
              <a:rPr lang="lv-LV" sz="1400" dirty="0" smtClean="0"/>
              <a:t>terminoloģijas </a:t>
            </a:r>
            <a:r>
              <a:rPr lang="lv-LV" sz="1400" dirty="0"/>
              <a:t>izstrādes vadlīnijas.</a:t>
            </a:r>
          </a:p>
          <a:p>
            <a:pPr marL="0" indent="0" algn="ctr">
              <a:buNone/>
            </a:pPr>
            <a:endParaRPr lang="lv-LV" sz="1400" b="1" dirty="0"/>
          </a:p>
          <a:p>
            <a:pPr marL="0" indent="0" algn="r">
              <a:buNone/>
            </a:pPr>
            <a:r>
              <a:rPr lang="lv-LV" sz="1400" b="1" dirty="0"/>
              <a:t>Termini.gov.lv</a:t>
            </a:r>
          </a:p>
          <a:p>
            <a:endParaRPr lang="en-US" dirty="0"/>
          </a:p>
        </p:txBody>
      </p:sp>
    </p:spTree>
    <p:extLst>
      <p:ext uri="{BB962C8B-B14F-4D97-AF65-F5344CB8AC3E}">
        <p14:creationId xmlns:p14="http://schemas.microsoft.com/office/powerpoint/2010/main" val="4394773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9"/>
            <a:ext cx="8229600" cy="792088"/>
          </a:xfrm>
        </p:spPr>
        <p:txBody>
          <a:bodyPr/>
          <a:lstStyle/>
          <a:p>
            <a:r>
              <a:rPr lang="en-US" sz="2400" i="1" dirty="0"/>
              <a:t>RIGHT OF </a:t>
            </a:r>
            <a:r>
              <a:rPr lang="en-US" sz="2400" i="1" dirty="0" smtClean="0"/>
              <a:t>ESTABLISHMENT</a:t>
            </a:r>
            <a:endParaRPr lang="en-US" dirty="0"/>
          </a:p>
        </p:txBody>
      </p:sp>
      <p:sp>
        <p:nvSpPr>
          <p:cNvPr id="3" name="Content Placeholder 2"/>
          <p:cNvSpPr>
            <a:spLocks noGrp="1"/>
          </p:cNvSpPr>
          <p:nvPr>
            <p:ph idx="1"/>
          </p:nvPr>
        </p:nvSpPr>
        <p:spPr>
          <a:xfrm>
            <a:off x="457200" y="2132857"/>
            <a:ext cx="8229600" cy="4065835"/>
          </a:xfrm>
        </p:spPr>
        <p:txBody>
          <a:bodyPr/>
          <a:lstStyle/>
          <a:p>
            <a:pPr marL="0" indent="0">
              <a:buNone/>
            </a:pPr>
            <a:r>
              <a:rPr lang="lv-LV" sz="1400" dirty="0"/>
              <a:t>TIESĪBAS VEIKT UZŅĒMĒJDARBĪBU</a:t>
            </a:r>
          </a:p>
          <a:p>
            <a:pPr marL="0" indent="0">
              <a:buNone/>
            </a:pPr>
            <a:r>
              <a:rPr lang="lv-LV" sz="1400" dirty="0" smtClean="0"/>
              <a:t>LESD 49</a:t>
            </a:r>
            <a:r>
              <a:rPr lang="lv-LV" sz="1400" dirty="0"/>
              <a:t>. pants</a:t>
            </a:r>
          </a:p>
          <a:p>
            <a:pPr marL="400050" lvl="1" indent="0">
              <a:buNone/>
            </a:pPr>
            <a:r>
              <a:rPr lang="lv-LV" sz="1400" b="0" dirty="0" smtClean="0"/>
              <a:t>Ievērojot </a:t>
            </a:r>
            <a:r>
              <a:rPr lang="lv-LV" sz="1400" b="0" dirty="0"/>
              <a:t>še turpmāk izklāstītos noteikumus, aizliedz ierobežojumus kādas dalībvalsts pilsoņu </a:t>
            </a:r>
            <a:r>
              <a:rPr lang="lv-LV" sz="1400" b="0" u="sng" dirty="0"/>
              <a:t>brīvībai veikt uzņēmējdarbību citā dalībvalstī</a:t>
            </a:r>
            <a:r>
              <a:rPr lang="lv-LV" sz="1400" b="0" dirty="0" smtClean="0"/>
              <a:t>.</a:t>
            </a:r>
          </a:p>
          <a:p>
            <a:pPr marL="0" indent="0">
              <a:buNone/>
            </a:pPr>
            <a:endParaRPr lang="lv-LV" sz="1800" dirty="0"/>
          </a:p>
          <a:p>
            <a:pPr marL="0" indent="0">
              <a:buNone/>
            </a:pPr>
            <a:r>
              <a:rPr lang="lv-LV" sz="1800" b="0" dirty="0" smtClean="0"/>
              <a:t>Muitas kodekss </a:t>
            </a:r>
          </a:p>
          <a:p>
            <a:pPr marL="0" indent="0">
              <a:buNone/>
            </a:pPr>
            <a:r>
              <a:rPr lang="lv-LV" sz="1400" dirty="0"/>
              <a:t>"persona, kas veic uzņēmējdarbību Savienības muitas teritorijā", ir</a:t>
            </a:r>
          </a:p>
          <a:p>
            <a:pPr marL="0" indent="0">
              <a:buNone/>
            </a:pPr>
            <a:r>
              <a:rPr lang="lv-LV" sz="1400" dirty="0"/>
              <a:t>a)  </a:t>
            </a:r>
            <a:r>
              <a:rPr lang="lv-LV" sz="1400" dirty="0" smtClean="0"/>
              <a:t>fiziskas </a:t>
            </a:r>
            <a:r>
              <a:rPr lang="lv-LV" sz="1400" dirty="0"/>
              <a:t>personas gadījumā – ikviena persona, kam Savienības muitas teritorijā ir pastāvīga dzīvesvieta</a:t>
            </a:r>
            <a:r>
              <a:rPr lang="lv-LV" sz="1400" dirty="0" smtClean="0"/>
              <a:t>;</a:t>
            </a:r>
          </a:p>
          <a:p>
            <a:pPr marL="0" indent="0">
              <a:buNone/>
            </a:pPr>
            <a:endParaRPr lang="lv-LV" sz="1400" dirty="0" smtClean="0"/>
          </a:p>
          <a:p>
            <a:pPr marL="0" indent="0">
              <a:buNone/>
            </a:pPr>
            <a:r>
              <a:rPr lang="lv-LV" sz="1800" dirty="0"/>
              <a:t>Padomes Regula (ES) 2018/1488 (2018. gada 28. septembris) par Eiropas Augstas veiktspējas </a:t>
            </a:r>
            <a:r>
              <a:rPr lang="lv-LV" sz="1800" dirty="0" err="1"/>
              <a:t>datošanas</a:t>
            </a:r>
            <a:r>
              <a:rPr lang="lv-LV" sz="1800" dirty="0"/>
              <a:t> kopuzņēmuma izveidi</a:t>
            </a:r>
          </a:p>
          <a:p>
            <a:pPr marL="0" indent="0">
              <a:buNone/>
            </a:pPr>
            <a:endParaRPr lang="lv-LV" sz="1400" dirty="0"/>
          </a:p>
          <a:p>
            <a:pPr marL="0" indent="0">
              <a:buNone/>
            </a:pPr>
            <a:r>
              <a:rPr lang="lv-LV" sz="1400" dirty="0"/>
              <a:t>“valsts augstas veiktspējas </a:t>
            </a:r>
            <a:r>
              <a:rPr lang="lv-LV" sz="1400" dirty="0" err="1"/>
              <a:t>datošanas</a:t>
            </a:r>
            <a:r>
              <a:rPr lang="lv-LV" sz="1400" dirty="0"/>
              <a:t> kompetences centrs” ir juridiska persona, kas veic uzņēmējdarbību </a:t>
            </a:r>
            <a:r>
              <a:rPr lang="lv-LV" sz="1400" dirty="0" err="1"/>
              <a:t>piedalīgajā</a:t>
            </a:r>
            <a:r>
              <a:rPr lang="lv-LV" sz="1400" dirty="0"/>
              <a:t> </a:t>
            </a:r>
            <a:r>
              <a:rPr lang="lv-LV" sz="1400" dirty="0" smtClean="0"/>
              <a:t>valstī</a:t>
            </a:r>
            <a:endParaRPr lang="lv-LV" sz="1400" b="0" dirty="0"/>
          </a:p>
          <a:p>
            <a:pPr marL="400050" lvl="1" indent="0">
              <a:buNone/>
            </a:pPr>
            <a:endParaRPr lang="lv-LV" sz="1400" b="0" dirty="0" smtClean="0"/>
          </a:p>
          <a:p>
            <a:pPr marL="400050" lvl="1" indent="0">
              <a:buNone/>
            </a:pPr>
            <a:endParaRPr lang="lv-LV" sz="1400" b="0" dirty="0"/>
          </a:p>
          <a:p>
            <a:pPr marL="400050" lvl="1" indent="0">
              <a:buNone/>
            </a:pPr>
            <a:endParaRPr lang="lv-LV" sz="1400" b="0" dirty="0" smtClean="0"/>
          </a:p>
          <a:p>
            <a:pPr marL="400050" lvl="1" indent="0">
              <a:buNone/>
            </a:pPr>
            <a:endParaRPr lang="lv-LV" sz="1400" dirty="0" smtClean="0"/>
          </a:p>
          <a:p>
            <a:pPr marL="0" indent="0">
              <a:buNone/>
            </a:pPr>
            <a:r>
              <a:rPr lang="lv-LV" sz="1400" dirty="0" smtClean="0"/>
              <a:t>IEDIBINĀJUMTIESĪBAS</a:t>
            </a:r>
          </a:p>
          <a:p>
            <a:pPr marL="0" indent="0">
              <a:buNone/>
            </a:pPr>
            <a:r>
              <a:rPr lang="lv-LV" sz="1400" dirty="0"/>
              <a:t>LESD 49. pants</a:t>
            </a:r>
            <a:endParaRPr lang="lv-LV" sz="1400" dirty="0" smtClean="0"/>
          </a:p>
          <a:p>
            <a:pPr marL="400050" lvl="1" indent="0">
              <a:buNone/>
            </a:pPr>
            <a:r>
              <a:rPr lang="fr-BE" sz="1400" b="0" dirty="0" err="1">
                <a:ea typeface="+mn-ea"/>
                <a:cs typeface="+mn-cs"/>
              </a:rPr>
              <a:t>Ievērojot</a:t>
            </a:r>
            <a:r>
              <a:rPr lang="fr-BE" sz="1400" b="0" dirty="0">
                <a:ea typeface="+mn-ea"/>
                <a:cs typeface="+mn-cs"/>
              </a:rPr>
              <a:t> </a:t>
            </a:r>
            <a:r>
              <a:rPr lang="fr-BE" sz="1400" b="0" dirty="0" err="1">
                <a:ea typeface="+mn-ea"/>
                <a:cs typeface="+mn-cs"/>
              </a:rPr>
              <a:t>še</a:t>
            </a:r>
            <a:r>
              <a:rPr lang="fr-BE" sz="1400" b="0" dirty="0">
                <a:ea typeface="+mn-ea"/>
                <a:cs typeface="+mn-cs"/>
              </a:rPr>
              <a:t> </a:t>
            </a:r>
            <a:r>
              <a:rPr lang="fr-BE" sz="1400" b="0" dirty="0" err="1">
                <a:ea typeface="+mn-ea"/>
                <a:cs typeface="+mn-cs"/>
              </a:rPr>
              <a:t>turpmāk</a:t>
            </a:r>
            <a:r>
              <a:rPr lang="fr-BE" sz="1400" b="0" dirty="0">
                <a:ea typeface="+mn-ea"/>
                <a:cs typeface="+mn-cs"/>
              </a:rPr>
              <a:t> </a:t>
            </a:r>
            <a:r>
              <a:rPr lang="fr-BE" sz="1400" b="0" dirty="0" err="1">
                <a:ea typeface="+mn-ea"/>
                <a:cs typeface="+mn-cs"/>
              </a:rPr>
              <a:t>izklāstītos</a:t>
            </a:r>
            <a:r>
              <a:rPr lang="fr-BE" sz="1400" b="0" dirty="0">
                <a:ea typeface="+mn-ea"/>
                <a:cs typeface="+mn-cs"/>
              </a:rPr>
              <a:t> </a:t>
            </a:r>
            <a:r>
              <a:rPr lang="fr-BE" sz="1400" b="0" dirty="0" err="1">
                <a:ea typeface="+mn-ea"/>
                <a:cs typeface="+mn-cs"/>
              </a:rPr>
              <a:t>noteikumus</a:t>
            </a:r>
            <a:r>
              <a:rPr lang="fr-BE" sz="1400" b="0" dirty="0">
                <a:ea typeface="+mn-ea"/>
                <a:cs typeface="+mn-cs"/>
              </a:rPr>
              <a:t>, </a:t>
            </a:r>
            <a:r>
              <a:rPr lang="fr-BE" sz="1400" b="0" dirty="0" err="1">
                <a:ea typeface="+mn-ea"/>
                <a:cs typeface="+mn-cs"/>
              </a:rPr>
              <a:t>aizliedz</a:t>
            </a:r>
            <a:r>
              <a:rPr lang="fr-BE" sz="1400" b="0" dirty="0">
                <a:ea typeface="+mn-ea"/>
                <a:cs typeface="+mn-cs"/>
              </a:rPr>
              <a:t> </a:t>
            </a:r>
            <a:r>
              <a:rPr lang="fr-BE" sz="1400" b="0" dirty="0" err="1">
                <a:ea typeface="+mn-ea"/>
                <a:cs typeface="+mn-cs"/>
              </a:rPr>
              <a:t>ierobežojumus</a:t>
            </a:r>
            <a:r>
              <a:rPr lang="fr-BE" sz="1400" b="0" dirty="0">
                <a:ea typeface="+mn-ea"/>
                <a:cs typeface="+mn-cs"/>
              </a:rPr>
              <a:t> </a:t>
            </a:r>
            <a:r>
              <a:rPr lang="fr-BE" sz="1400" b="0" dirty="0" err="1">
                <a:ea typeface="+mn-ea"/>
                <a:cs typeface="+mn-cs"/>
              </a:rPr>
              <a:t>kādas</a:t>
            </a:r>
            <a:r>
              <a:rPr lang="fr-BE" sz="1400" b="0" dirty="0">
                <a:ea typeface="+mn-ea"/>
                <a:cs typeface="+mn-cs"/>
              </a:rPr>
              <a:t> </a:t>
            </a:r>
            <a:r>
              <a:rPr lang="fr-BE" sz="1400" b="0" dirty="0" err="1">
                <a:ea typeface="+mn-ea"/>
                <a:cs typeface="+mn-cs"/>
              </a:rPr>
              <a:t>dalībvalsts</a:t>
            </a:r>
            <a:r>
              <a:rPr lang="fr-BE" sz="1400" b="0" dirty="0">
                <a:ea typeface="+mn-ea"/>
                <a:cs typeface="+mn-cs"/>
              </a:rPr>
              <a:t> </a:t>
            </a:r>
            <a:r>
              <a:rPr lang="fr-BE" sz="1400" b="0" dirty="0" err="1">
                <a:ea typeface="+mn-ea"/>
                <a:cs typeface="+mn-cs"/>
              </a:rPr>
              <a:t>pilsoņu</a:t>
            </a:r>
            <a:r>
              <a:rPr lang="fr-BE" sz="1400" b="0" dirty="0">
                <a:ea typeface="+mn-ea"/>
                <a:cs typeface="+mn-cs"/>
              </a:rPr>
              <a:t> </a:t>
            </a:r>
            <a:r>
              <a:rPr lang="fr-BE" sz="1400" b="0" u="sng" dirty="0" err="1" smtClean="0">
                <a:ea typeface="+mn-ea"/>
                <a:cs typeface="+mn-cs"/>
              </a:rPr>
              <a:t>brīvībai</a:t>
            </a:r>
            <a:r>
              <a:rPr lang="fr-BE" sz="1400" b="0" u="sng" dirty="0" smtClean="0">
                <a:ea typeface="+mn-ea"/>
                <a:cs typeface="+mn-cs"/>
              </a:rPr>
              <a:t> </a:t>
            </a:r>
            <a:r>
              <a:rPr lang="fr-BE" sz="1400" b="0" u="sng" dirty="0" err="1">
                <a:ea typeface="+mn-ea"/>
                <a:cs typeface="+mn-cs"/>
              </a:rPr>
              <a:t>iedibināties</a:t>
            </a:r>
            <a:r>
              <a:rPr lang="fr-BE" sz="1400" b="0" u="sng" dirty="0">
                <a:ea typeface="+mn-ea"/>
                <a:cs typeface="+mn-cs"/>
              </a:rPr>
              <a:t> </a:t>
            </a:r>
            <a:r>
              <a:rPr lang="fr-BE" sz="1400" b="0" u="sng" dirty="0" err="1">
                <a:ea typeface="+mn-ea"/>
                <a:cs typeface="+mn-cs"/>
              </a:rPr>
              <a:t>citā</a:t>
            </a:r>
            <a:r>
              <a:rPr lang="fr-BE" sz="1400" b="0" u="sng" dirty="0">
                <a:ea typeface="+mn-ea"/>
                <a:cs typeface="+mn-cs"/>
              </a:rPr>
              <a:t> </a:t>
            </a:r>
            <a:r>
              <a:rPr lang="fr-BE" sz="1400" b="0" u="sng" dirty="0" err="1">
                <a:ea typeface="+mn-ea"/>
                <a:cs typeface="+mn-cs"/>
              </a:rPr>
              <a:t>dalībvalstī</a:t>
            </a:r>
            <a:r>
              <a:rPr lang="fr-BE" sz="1400" b="0" dirty="0">
                <a:ea typeface="+mn-ea"/>
                <a:cs typeface="+mn-cs"/>
              </a:rPr>
              <a:t>. </a:t>
            </a:r>
            <a:r>
              <a:rPr lang="en-GB" sz="1400" b="0" dirty="0">
                <a:ea typeface="+mn-ea"/>
                <a:cs typeface="+mn-cs"/>
              </a:rPr>
              <a:t> </a:t>
            </a:r>
            <a:endParaRPr lang="en-US" sz="1400" dirty="0"/>
          </a:p>
        </p:txBody>
      </p:sp>
    </p:spTree>
    <p:extLst>
      <p:ext uri="{BB962C8B-B14F-4D97-AF65-F5344CB8AC3E}">
        <p14:creationId xmlns:p14="http://schemas.microsoft.com/office/powerpoint/2010/main" val="147291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785916"/>
          </a:xfrm>
        </p:spPr>
        <p:txBody>
          <a:bodyPr/>
          <a:lstStyle/>
          <a:p>
            <a:pPr marL="0" indent="0">
              <a:buNone/>
            </a:pPr>
            <a:r>
              <a:rPr lang="lv-LV" sz="1800" dirty="0"/>
              <a:t>Eiropas Parlamenta un Padomes Direktīva (ES) 2017/1564 (2017. gada 13. septembris) par dažiem atļautiem konkrētu ar autortiesībām aizsargātu darbu un blakustiesību objektu </a:t>
            </a:r>
            <a:r>
              <a:rPr lang="lv-LV" sz="1800" dirty="0" smtClean="0"/>
              <a:t>izmantošanas </a:t>
            </a:r>
            <a:r>
              <a:rPr lang="lv-LV" sz="1800" dirty="0"/>
              <a:t>veidiem </a:t>
            </a:r>
            <a:r>
              <a:rPr lang="lv-LV" sz="1800" dirty="0" smtClean="0"/>
              <a:t>(..)</a:t>
            </a:r>
          </a:p>
          <a:p>
            <a:pPr marL="0" indent="0">
              <a:buNone/>
            </a:pPr>
            <a:endParaRPr lang="lv-LV" sz="1800" dirty="0"/>
          </a:p>
          <a:p>
            <a:pPr marL="0" indent="0">
              <a:buNone/>
            </a:pPr>
            <a:r>
              <a:rPr lang="lv-LV" sz="1400" dirty="0"/>
              <a:t>“pilnvarota struktūra” ir struktūra, kuru ir pilnvarojusi vai atzinusi dalībvalsts, lai nodrošinātu izglītību, instruktīvas mācības, adaptīvu lasīšanu vai piekļuvi informācijai, </a:t>
            </a:r>
            <a:r>
              <a:rPr lang="lv-LV" sz="1400" b="1" u="sng" dirty="0"/>
              <a:t>ievērojot bezpeļņas principu</a:t>
            </a:r>
            <a:r>
              <a:rPr lang="lv-LV" sz="1400" dirty="0" smtClean="0"/>
              <a:t>. (..)</a:t>
            </a:r>
          </a:p>
          <a:p>
            <a:pPr marL="0" indent="0">
              <a:buNone/>
            </a:pPr>
            <a:r>
              <a:rPr lang="lv-LV" sz="1400" dirty="0"/>
              <a:t>Dalībvalstis var noteikt, ka ar šo direktīvu atļautiem izmantošanas veidiem, ko izmanto </a:t>
            </a:r>
            <a:r>
              <a:rPr lang="lv-LV" sz="1400" b="1" u="sng" dirty="0"/>
              <a:t>pilnvarotas struktūras, kuras veic uzņēmējdarbību to teritorijā,</a:t>
            </a:r>
            <a:r>
              <a:rPr lang="lv-LV" sz="1400" dirty="0"/>
              <a:t> var būt </a:t>
            </a:r>
            <a:r>
              <a:rPr lang="lv-LV" sz="1400" dirty="0" smtClean="0"/>
              <a:t>piemērojamas </a:t>
            </a:r>
            <a:r>
              <a:rPr lang="lv-LV" sz="1400" dirty="0"/>
              <a:t>taisnīgas atlīdzības shēmas šajā direktīvā paredzētajās robežās</a:t>
            </a:r>
            <a:r>
              <a:rPr lang="lv-LV" sz="1400" dirty="0" smtClean="0"/>
              <a:t>.</a:t>
            </a:r>
          </a:p>
          <a:p>
            <a:pPr marL="0" indent="0">
              <a:buNone/>
            </a:pPr>
            <a:endParaRPr lang="lv-LV" sz="1400" dirty="0" smtClean="0"/>
          </a:p>
          <a:p>
            <a:pPr marL="0" indent="0">
              <a:buNone/>
            </a:pPr>
            <a:r>
              <a:rPr lang="en-US" sz="1800" dirty="0" err="1"/>
              <a:t>Eiropas</a:t>
            </a:r>
            <a:r>
              <a:rPr lang="en-US" sz="1800" dirty="0"/>
              <a:t> </a:t>
            </a:r>
            <a:r>
              <a:rPr lang="en-US" sz="1800" dirty="0" err="1"/>
              <a:t>Parlamenta</a:t>
            </a:r>
            <a:r>
              <a:rPr lang="en-US" sz="1800" dirty="0"/>
              <a:t> un </a:t>
            </a:r>
            <a:r>
              <a:rPr lang="en-US" sz="1800" dirty="0" err="1"/>
              <a:t>Padomes</a:t>
            </a:r>
            <a:r>
              <a:rPr lang="en-US" sz="1800" dirty="0"/>
              <a:t> Regula (ES, </a:t>
            </a:r>
            <a:r>
              <a:rPr lang="en-US" sz="1800" dirty="0" err="1"/>
              <a:t>Euratom</a:t>
            </a:r>
            <a:r>
              <a:rPr lang="en-US" sz="1800" dirty="0"/>
              <a:t>) 2018/1046 (2018. </a:t>
            </a:r>
            <a:r>
              <a:rPr lang="en-US" sz="1800" dirty="0" err="1"/>
              <a:t>gada</a:t>
            </a:r>
            <a:r>
              <a:rPr lang="en-US" sz="1800" dirty="0"/>
              <a:t> 18. </a:t>
            </a:r>
            <a:r>
              <a:rPr lang="en-US" sz="1800" dirty="0" err="1"/>
              <a:t>jūlijs</a:t>
            </a:r>
            <a:r>
              <a:rPr lang="en-US" sz="1800" dirty="0"/>
              <a:t>) par </a:t>
            </a:r>
            <a:r>
              <a:rPr lang="en-US" sz="1800" dirty="0" err="1"/>
              <a:t>finanšu</a:t>
            </a:r>
            <a:r>
              <a:rPr lang="en-US" sz="1800" dirty="0"/>
              <a:t> </a:t>
            </a:r>
            <a:r>
              <a:rPr lang="en-US" sz="1800" dirty="0" err="1"/>
              <a:t>noteikumiem</a:t>
            </a:r>
            <a:r>
              <a:rPr lang="en-US" sz="1800" dirty="0"/>
              <a:t>, </a:t>
            </a:r>
            <a:r>
              <a:rPr lang="en-US" sz="1800" dirty="0" err="1"/>
              <a:t>ko</a:t>
            </a:r>
            <a:r>
              <a:rPr lang="en-US" sz="1800" dirty="0"/>
              <a:t> </a:t>
            </a:r>
            <a:r>
              <a:rPr lang="en-US" sz="1800" dirty="0" err="1"/>
              <a:t>piemēro</a:t>
            </a:r>
            <a:r>
              <a:rPr lang="en-US" sz="1800" dirty="0"/>
              <a:t> </a:t>
            </a:r>
            <a:r>
              <a:rPr lang="en-US" sz="1800" dirty="0" err="1"/>
              <a:t>Savienības</a:t>
            </a:r>
            <a:r>
              <a:rPr lang="en-US" sz="1800" dirty="0"/>
              <a:t> </a:t>
            </a:r>
            <a:r>
              <a:rPr lang="en-US" sz="1800" dirty="0" err="1"/>
              <a:t>vispārējam</a:t>
            </a:r>
            <a:r>
              <a:rPr lang="en-US" sz="1800" dirty="0"/>
              <a:t> </a:t>
            </a:r>
            <a:r>
              <a:rPr lang="en-US" sz="1800" dirty="0" err="1" smtClean="0"/>
              <a:t>budžetam</a:t>
            </a:r>
            <a:endParaRPr lang="lv-LV" sz="1800" dirty="0" smtClean="0"/>
          </a:p>
          <a:p>
            <a:pPr marL="0" indent="0">
              <a:buNone/>
            </a:pPr>
            <a:endParaRPr lang="lv-LV" sz="1800" dirty="0" smtClean="0"/>
          </a:p>
          <a:p>
            <a:pPr marL="0" indent="0">
              <a:buNone/>
            </a:pPr>
            <a:r>
              <a:rPr lang="lv-LV" sz="1400" dirty="0" smtClean="0"/>
              <a:t>Piemērojot </a:t>
            </a:r>
            <a:r>
              <a:rPr lang="lv-LV" sz="1400" dirty="0"/>
              <a:t>160. panta 4. punktu, </a:t>
            </a:r>
            <a:r>
              <a:rPr lang="lv-LV" sz="1400" dirty="0" smtClean="0"/>
              <a:t>Kopējo Pētniecības Centru </a:t>
            </a:r>
            <a:r>
              <a:rPr lang="lv-LV" sz="1400" dirty="0"/>
              <a:t>uzskata par juridisku personu, kas veic uzņēmējdarbību dalībvalstī.</a:t>
            </a:r>
          </a:p>
          <a:p>
            <a:pPr marL="0" indent="0">
              <a:buNone/>
            </a:pPr>
            <a:endParaRPr lang="en-US" sz="1400" dirty="0"/>
          </a:p>
        </p:txBody>
      </p:sp>
    </p:spTree>
    <p:extLst>
      <p:ext uri="{BB962C8B-B14F-4D97-AF65-F5344CB8AC3E}">
        <p14:creationId xmlns:p14="http://schemas.microsoft.com/office/powerpoint/2010/main" val="292541996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1008633"/>
          </a:xfrm>
        </p:spPr>
        <p:txBody>
          <a:bodyPr/>
          <a:lstStyle/>
          <a:p>
            <a:r>
              <a:rPr lang="lv-LV" sz="2400" dirty="0" smtClean="0"/>
              <a:t>Ierosinātā atveide – </a:t>
            </a:r>
            <a:r>
              <a:rPr lang="fr-BE" sz="2400" dirty="0" smtClean="0"/>
              <a:t>IEDIBINĀJUMTIESĪBAS</a:t>
            </a:r>
            <a:r>
              <a:rPr lang="lv-LV" sz="2400" dirty="0" smtClean="0"/>
              <a:t>, BRĪVĪBA IEDIBINĀTIES, IEDIBINĀJUMS, IEDIBINĀT</a:t>
            </a:r>
            <a:endParaRPr lang="en-US" sz="2400" dirty="0"/>
          </a:p>
        </p:txBody>
      </p:sp>
      <p:sp>
        <p:nvSpPr>
          <p:cNvPr id="3" name="Content Placeholder 2"/>
          <p:cNvSpPr>
            <a:spLocks noGrp="1"/>
          </p:cNvSpPr>
          <p:nvPr>
            <p:ph idx="1"/>
          </p:nvPr>
        </p:nvSpPr>
        <p:spPr>
          <a:xfrm>
            <a:off x="457200" y="2852936"/>
            <a:ext cx="8229600" cy="3345756"/>
          </a:xfrm>
        </p:spPr>
        <p:txBody>
          <a:bodyPr/>
          <a:lstStyle/>
          <a:p>
            <a:pPr marL="0" indent="0">
              <a:buNone/>
            </a:pPr>
            <a:r>
              <a:rPr lang="lv-LV" sz="1200" dirty="0" smtClean="0"/>
              <a:t>Projekts</a:t>
            </a:r>
          </a:p>
          <a:p>
            <a:pPr marL="0" indent="0">
              <a:buNone/>
            </a:pPr>
            <a:r>
              <a:rPr lang="fr-BE" dirty="0" smtClean="0"/>
              <a:t>IEDIBINĀJUMTIESĪBAS </a:t>
            </a:r>
            <a:endParaRPr lang="en-US" dirty="0"/>
          </a:p>
          <a:p>
            <a:pPr marL="0" indent="0">
              <a:buNone/>
            </a:pPr>
            <a:r>
              <a:rPr lang="lv-LV" sz="1400" i="1" dirty="0" smtClean="0"/>
              <a:t>LESD </a:t>
            </a:r>
            <a:r>
              <a:rPr lang="fr-BE" sz="1400" i="1" dirty="0" smtClean="0"/>
              <a:t>49</a:t>
            </a:r>
            <a:r>
              <a:rPr lang="fr-BE" sz="1400" i="1" dirty="0"/>
              <a:t>. pants </a:t>
            </a:r>
            <a:endParaRPr lang="lv-LV" sz="1400" i="1" dirty="0" smtClean="0"/>
          </a:p>
          <a:p>
            <a:pPr marL="0" indent="0">
              <a:buNone/>
            </a:pPr>
            <a:endParaRPr lang="en-US" sz="1400" dirty="0"/>
          </a:p>
          <a:p>
            <a:pPr marL="0" indent="0">
              <a:buNone/>
            </a:pPr>
            <a:r>
              <a:rPr lang="fr-BE" sz="1400" dirty="0" err="1" smtClean="0"/>
              <a:t>Ievērojot</a:t>
            </a:r>
            <a:r>
              <a:rPr lang="fr-BE" sz="1400" dirty="0" smtClean="0"/>
              <a:t> </a:t>
            </a:r>
            <a:r>
              <a:rPr lang="fr-BE" sz="1400" dirty="0" err="1"/>
              <a:t>še</a:t>
            </a:r>
            <a:r>
              <a:rPr lang="fr-BE" sz="1400" dirty="0"/>
              <a:t> </a:t>
            </a:r>
            <a:r>
              <a:rPr lang="fr-BE" sz="1400" dirty="0" err="1"/>
              <a:t>turpmāk</a:t>
            </a:r>
            <a:r>
              <a:rPr lang="fr-BE" sz="1400" dirty="0"/>
              <a:t> </a:t>
            </a:r>
            <a:r>
              <a:rPr lang="fr-BE" sz="1400" dirty="0" err="1"/>
              <a:t>izklāstītos</a:t>
            </a:r>
            <a:r>
              <a:rPr lang="fr-BE" sz="1400" dirty="0"/>
              <a:t> </a:t>
            </a:r>
            <a:r>
              <a:rPr lang="fr-BE" sz="1400" dirty="0" err="1"/>
              <a:t>noteikumus</a:t>
            </a:r>
            <a:r>
              <a:rPr lang="fr-BE" sz="1400" dirty="0"/>
              <a:t>, </a:t>
            </a:r>
            <a:r>
              <a:rPr lang="fr-BE" sz="1400" dirty="0" err="1"/>
              <a:t>aizliedz</a:t>
            </a:r>
            <a:r>
              <a:rPr lang="fr-BE" sz="1400" dirty="0"/>
              <a:t> </a:t>
            </a:r>
            <a:r>
              <a:rPr lang="fr-BE" sz="1400" dirty="0" err="1"/>
              <a:t>ierobežojumus</a:t>
            </a:r>
            <a:r>
              <a:rPr lang="fr-BE" sz="1400" dirty="0"/>
              <a:t> </a:t>
            </a:r>
            <a:r>
              <a:rPr lang="fr-BE" sz="1400" dirty="0" err="1"/>
              <a:t>kādas</a:t>
            </a:r>
            <a:r>
              <a:rPr lang="fr-BE" sz="1400" dirty="0"/>
              <a:t> </a:t>
            </a:r>
            <a:r>
              <a:rPr lang="fr-BE" sz="1400" dirty="0" err="1"/>
              <a:t>dalībvalsts</a:t>
            </a:r>
            <a:r>
              <a:rPr lang="fr-BE" sz="1400" dirty="0"/>
              <a:t> </a:t>
            </a:r>
            <a:r>
              <a:rPr lang="fr-BE" sz="1400" dirty="0" err="1"/>
              <a:t>pilsoņu</a:t>
            </a:r>
            <a:r>
              <a:rPr lang="fr-BE" sz="1400" dirty="0"/>
              <a:t> </a:t>
            </a:r>
            <a:r>
              <a:rPr lang="fr-BE" sz="1400" b="1" u="sng" dirty="0" err="1" smtClean="0"/>
              <a:t>brīvībai</a:t>
            </a:r>
            <a:r>
              <a:rPr lang="fr-BE" sz="1400" b="1" u="sng" dirty="0" smtClean="0"/>
              <a:t> </a:t>
            </a:r>
            <a:r>
              <a:rPr lang="fr-BE" sz="1400" b="1" u="sng" dirty="0" err="1"/>
              <a:t>iedibināties</a:t>
            </a:r>
            <a:r>
              <a:rPr lang="fr-BE" sz="1400" b="1" u="sng" dirty="0"/>
              <a:t> </a:t>
            </a:r>
            <a:r>
              <a:rPr lang="fr-BE" sz="1400" b="1" u="sng" dirty="0" err="1"/>
              <a:t>citā</a:t>
            </a:r>
            <a:r>
              <a:rPr lang="fr-BE" sz="1400" b="1" u="sng" dirty="0"/>
              <a:t> </a:t>
            </a:r>
            <a:r>
              <a:rPr lang="fr-BE" sz="1400" b="1" u="sng" dirty="0" err="1"/>
              <a:t>dalībvalstī</a:t>
            </a:r>
            <a:r>
              <a:rPr lang="fr-BE" sz="1400" b="1" u="sng" dirty="0" smtClean="0"/>
              <a:t>.</a:t>
            </a:r>
            <a:r>
              <a:rPr lang="lv-LV" sz="1400" b="1" u="sng" dirty="0" smtClean="0"/>
              <a:t> </a:t>
            </a:r>
            <a:r>
              <a:rPr lang="fr-BE" sz="1400" dirty="0" err="1"/>
              <a:t>Tāpat</a:t>
            </a:r>
            <a:r>
              <a:rPr lang="fr-BE" sz="1400" dirty="0"/>
              <a:t> </a:t>
            </a:r>
            <a:r>
              <a:rPr lang="fr-BE" sz="1400" dirty="0" err="1"/>
              <a:t>aizliedz</a:t>
            </a:r>
            <a:r>
              <a:rPr lang="fr-BE" sz="1400" dirty="0"/>
              <a:t> </a:t>
            </a:r>
            <a:r>
              <a:rPr lang="fr-BE" sz="1400" dirty="0" err="1"/>
              <a:t>ierobežojumus</a:t>
            </a:r>
            <a:r>
              <a:rPr lang="fr-BE" sz="1400" dirty="0"/>
              <a:t> </a:t>
            </a:r>
            <a:r>
              <a:rPr lang="fr-BE" sz="1400" dirty="0" err="1"/>
              <a:t>attiecībā</a:t>
            </a:r>
            <a:r>
              <a:rPr lang="fr-BE" sz="1400" dirty="0"/>
              <a:t> </a:t>
            </a:r>
            <a:r>
              <a:rPr lang="fr-BE" sz="1400" dirty="0" err="1"/>
              <a:t>uz</a:t>
            </a:r>
            <a:r>
              <a:rPr lang="fr-BE" sz="1400" dirty="0"/>
              <a:t> to, </a:t>
            </a:r>
            <a:r>
              <a:rPr lang="fr-BE" sz="1400" dirty="0" err="1"/>
              <a:t>kā</a:t>
            </a:r>
            <a:r>
              <a:rPr lang="fr-BE" sz="1400" dirty="0"/>
              <a:t> </a:t>
            </a:r>
            <a:r>
              <a:rPr lang="fr-BE" sz="1400" dirty="0" err="1"/>
              <a:t>dalībvalstu</a:t>
            </a:r>
            <a:r>
              <a:rPr lang="fr-BE" sz="1400" dirty="0"/>
              <a:t> </a:t>
            </a:r>
            <a:r>
              <a:rPr lang="fr-BE" sz="1400" dirty="0" err="1"/>
              <a:t>pilsoņi</a:t>
            </a:r>
            <a:r>
              <a:rPr lang="fr-BE" sz="1400" dirty="0"/>
              <a:t>, kas </a:t>
            </a:r>
            <a:r>
              <a:rPr lang="fr-BE" sz="1400" dirty="0" err="1"/>
              <a:t>iedibinājušies</a:t>
            </a:r>
            <a:r>
              <a:rPr lang="fr-BE" sz="1400" dirty="0"/>
              <a:t> </a:t>
            </a:r>
            <a:r>
              <a:rPr lang="fr-BE" sz="1400" dirty="0" err="1"/>
              <a:t>kādā</a:t>
            </a:r>
            <a:r>
              <a:rPr lang="fr-BE" sz="1400" dirty="0"/>
              <a:t> </a:t>
            </a:r>
            <a:r>
              <a:rPr lang="fr-BE" sz="1400" dirty="0" err="1"/>
              <a:t>dalībvalstī</a:t>
            </a:r>
            <a:r>
              <a:rPr lang="fr-BE" sz="1400" dirty="0"/>
              <a:t>, </a:t>
            </a:r>
            <a:r>
              <a:rPr lang="fr-BE" sz="1400" dirty="0" err="1"/>
              <a:t>atver</a:t>
            </a:r>
            <a:r>
              <a:rPr lang="fr-BE" sz="1400" dirty="0"/>
              <a:t> </a:t>
            </a:r>
            <a:r>
              <a:rPr lang="fr-BE" sz="1400" dirty="0" err="1"/>
              <a:t>pārstāvniecības</a:t>
            </a:r>
            <a:r>
              <a:rPr lang="fr-BE" sz="1400" dirty="0"/>
              <a:t>, </a:t>
            </a:r>
            <a:r>
              <a:rPr lang="fr-BE" sz="1400" dirty="0" err="1"/>
              <a:t>filiāles</a:t>
            </a:r>
            <a:r>
              <a:rPr lang="fr-BE" sz="1400" dirty="0"/>
              <a:t> </a:t>
            </a:r>
            <a:r>
              <a:rPr lang="fr-BE" sz="1400" dirty="0" err="1"/>
              <a:t>vai</a:t>
            </a:r>
            <a:r>
              <a:rPr lang="fr-BE" sz="1400" dirty="0"/>
              <a:t> </a:t>
            </a:r>
            <a:r>
              <a:rPr lang="fr-BE" sz="1400" dirty="0" err="1"/>
              <a:t>meitasuzņēmumus</a:t>
            </a:r>
            <a:r>
              <a:rPr lang="fr-BE" sz="1400" dirty="0"/>
              <a:t> </a:t>
            </a:r>
            <a:r>
              <a:rPr lang="fr-BE" sz="1400" dirty="0" err="1"/>
              <a:t>citās</a:t>
            </a:r>
            <a:r>
              <a:rPr lang="fr-BE" sz="1400" dirty="0"/>
              <a:t> </a:t>
            </a:r>
            <a:r>
              <a:rPr lang="fr-BE" sz="1400" dirty="0" err="1"/>
              <a:t>dalībvalstīs</a:t>
            </a:r>
            <a:r>
              <a:rPr lang="fr-BE" sz="1400" dirty="0"/>
              <a:t>.</a:t>
            </a:r>
            <a:r>
              <a:rPr lang="fr-BE" sz="1400" dirty="0" smtClean="0"/>
              <a:t> </a:t>
            </a:r>
            <a:r>
              <a:rPr lang="en-GB" sz="1400" dirty="0"/>
              <a:t> </a:t>
            </a:r>
            <a:endParaRPr lang="en-US" sz="1400" dirty="0"/>
          </a:p>
        </p:txBody>
      </p:sp>
    </p:spTree>
    <p:extLst>
      <p:ext uri="{BB962C8B-B14F-4D97-AF65-F5344CB8AC3E}">
        <p14:creationId xmlns:p14="http://schemas.microsoft.com/office/powerpoint/2010/main" val="137963310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628800"/>
            <a:ext cx="8686800" cy="5040560"/>
          </a:xfrm>
        </p:spPr>
        <p:txBody>
          <a:bodyPr/>
          <a:lstStyle/>
          <a:p>
            <a:pPr marL="0" indent="0">
              <a:buNone/>
            </a:pPr>
            <a:endParaRPr lang="lv-LV" dirty="0" smtClean="0"/>
          </a:p>
          <a:p>
            <a:pPr marL="0" indent="0">
              <a:buNone/>
            </a:pPr>
            <a:r>
              <a:rPr lang="lv-LV" i="1" dirty="0" smtClean="0"/>
              <a:t>Pateicos par uzmanību!</a:t>
            </a:r>
          </a:p>
          <a:p>
            <a:pPr marL="0" indent="0">
              <a:buNone/>
            </a:pPr>
            <a:endParaRPr lang="lv-LV" i="1" dirty="0"/>
          </a:p>
          <a:p>
            <a:pPr marL="0" indent="0">
              <a:buNone/>
            </a:pPr>
            <a:endParaRPr lang="lv-LV" dirty="0" smtClean="0"/>
          </a:p>
        </p:txBody>
      </p:sp>
      <p:sp>
        <p:nvSpPr>
          <p:cNvPr id="6" name="Rectangle 2"/>
          <p:cNvSpPr>
            <a:spLocks noChangeArrowheads="1"/>
          </p:cNvSpPr>
          <p:nvPr/>
        </p:nvSpPr>
        <p:spPr bwMode="auto">
          <a:xfrm>
            <a:off x="4427984" y="2693238"/>
            <a:ext cx="396175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12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Līga</a:t>
            </a:r>
            <a:r>
              <a:rPr kumimoji="0" lang="pt-PT" altLang="en-US" sz="12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12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Lediņa</a:t>
            </a:r>
            <a:r>
              <a:rPr kumimoji="0" lang="pt-PT" altLang="en-US" sz="12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a:t>
            </a:r>
            <a:endParaRPr kumimoji="0" lang="en-US" altLang="en-US" sz="1200" b="0" i="0" u="none" strike="noStrike" cap="none" normalizeH="0" baseline="0" dirty="0" smtClean="0">
              <a:ln>
                <a:noFill/>
              </a:ln>
              <a:solidFill>
                <a:schemeClr val="tx1"/>
              </a:solidFill>
              <a:effectLst/>
            </a:endParaRPr>
          </a:p>
          <a:p>
            <a:endParaRPr lang="lv-LV" sz="800" b="0" i="1" dirty="0" smtClean="0">
              <a:solidFill>
                <a:srgbClr val="1F497D"/>
              </a:solidFill>
              <a:latin typeface="Trebuchet MS" panose="020B0603020202020204" pitchFamily="34" charset="0"/>
              <a:ea typeface="Times New Roman" panose="02020603050405020304" pitchFamily="18" charset="0"/>
              <a:cs typeface="Times New Roman" panose="02020603050405020304" pitchFamily="18" charset="0"/>
            </a:endParaRPr>
          </a:p>
          <a:p>
            <a:r>
              <a:rPr lang="lv-LV" sz="800" b="0" i="1" dirty="0" smtClean="0">
                <a:solidFill>
                  <a:srgbClr val="1F497D"/>
                </a:solidFill>
                <a:latin typeface="Trebuchet MS" panose="020B0603020202020204" pitchFamily="34" charset="0"/>
                <a:ea typeface="Times New Roman" panose="02020603050405020304" pitchFamily="18" charset="0"/>
                <a:cs typeface="Times New Roman" panose="02020603050405020304" pitchFamily="18" charset="0"/>
              </a:rPr>
              <a:t>Eiropas </a:t>
            </a:r>
            <a:r>
              <a:rPr lang="lv-LV" sz="800" b="0" i="1" dirty="0">
                <a:solidFill>
                  <a:srgbClr val="1F497D"/>
                </a:solidFill>
                <a:latin typeface="Trebuchet MS" panose="020B0603020202020204" pitchFamily="34" charset="0"/>
                <a:ea typeface="Times New Roman" panose="02020603050405020304" pitchFamily="18" charset="0"/>
                <a:cs typeface="Times New Roman" panose="02020603050405020304" pitchFamily="18" charset="0"/>
              </a:rPr>
              <a:t>Savienības Publikāciju birojs</a:t>
            </a:r>
          </a:p>
          <a:p>
            <a:r>
              <a:rPr lang="lv-LV" sz="800" b="0" i="1" dirty="0">
                <a:solidFill>
                  <a:srgbClr val="1F497D"/>
                </a:solidFill>
                <a:latin typeface="Trebuchet MS" panose="020B0603020202020204" pitchFamily="34" charset="0"/>
                <a:ea typeface="Times New Roman" panose="02020603050405020304" pitchFamily="18" charset="0"/>
                <a:cs typeface="Times New Roman" panose="02020603050405020304" pitchFamily="18" charset="0"/>
              </a:rPr>
              <a:t>Publikāciju sagatavošanas direktorāts</a:t>
            </a:r>
          </a:p>
          <a:p>
            <a:r>
              <a:rPr lang="lv-LV" sz="800" b="0" i="1" dirty="0">
                <a:solidFill>
                  <a:srgbClr val="1F497D"/>
                </a:solidFill>
                <a:latin typeface="Trebuchet MS" panose="020B0603020202020204" pitchFamily="34" charset="0"/>
                <a:ea typeface="Times New Roman" panose="02020603050405020304" pitchFamily="18" charset="0"/>
                <a:cs typeface="Times New Roman" panose="02020603050405020304" pitchFamily="18" charset="0"/>
              </a:rPr>
              <a:t>Kvalitātes kontroles nodaļas A sektora vadītāja</a:t>
            </a:r>
            <a:r>
              <a:rPr lang="en-GB" sz="800" b="0" i="1" dirty="0">
                <a:solidFill>
                  <a:srgbClr val="1F497D"/>
                </a:solidFill>
                <a:latin typeface="Trebuchet MS" panose="020B0603020202020204" pitchFamily="34" charset="0"/>
                <a:ea typeface="Times New Roman" panose="02020603050405020304" pitchFamily="18" charset="0"/>
                <a:cs typeface="Times New Roman" panose="02020603050405020304" pitchFamily="18" charset="0"/>
              </a:rPr>
              <a:t/>
            </a:r>
            <a:br>
              <a:rPr lang="en-GB" sz="800" b="0" i="1" dirty="0">
                <a:solidFill>
                  <a:srgbClr val="1F497D"/>
                </a:solidFill>
                <a:latin typeface="Trebuchet MS" panose="020B0603020202020204" pitchFamily="34" charset="0"/>
                <a:ea typeface="Times New Roman" panose="02020603050405020304" pitchFamily="18" charset="0"/>
                <a:cs typeface="Times New Roman" panose="02020603050405020304" pitchFamily="18" charset="0"/>
              </a:rPr>
            </a:br>
            <a:endParaRPr lang="en-US" altLang="en-US" sz="800" b="0" i="1" dirty="0">
              <a:solidFill>
                <a:srgbClr val="1F497D"/>
              </a:solidFill>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2049" name="Picture 1" descr="logo signature ma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2886" y="3630706"/>
            <a:ext cx="904875" cy="762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ChangeArrowheads="1"/>
          </p:cNvSpPr>
          <p:nvPr/>
        </p:nvSpPr>
        <p:spPr bwMode="auto">
          <a:xfrm>
            <a:off x="4412886" y="3630706"/>
            <a:ext cx="2746265" cy="2339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v-LV" altLang="en-US" sz="1000"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v-LV" altLang="en-US" sz="1000"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v-LV" altLang="en-US" sz="1000"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10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Publications</a:t>
            </a:r>
            <a:r>
              <a:rPr kumimoji="0" lang="pt-PT"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Office </a:t>
            </a:r>
            <a:r>
              <a:rPr kumimoji="0" lang="pt-PT" altLang="en-US" sz="10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of</a:t>
            </a:r>
            <a:r>
              <a:rPr kumimoji="0" lang="pt-PT"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10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the</a:t>
            </a:r>
            <a:r>
              <a:rPr kumimoji="0" lang="pt-PT"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10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European</a:t>
            </a:r>
            <a:r>
              <a:rPr kumimoji="0" lang="pt-PT"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1000" b="1" i="0" u="none" strike="noStrike" cap="none" normalizeH="0" baseline="0" dirty="0" err="1"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Union</a:t>
            </a:r>
            <a:r>
              <a:rPr kumimoji="0" lang="pt-PT" altLang="en-US" sz="1000" b="1" i="0" u="none" strike="noStrike" cap="none" normalizeH="0" baseline="0" dirty="0" smtClean="0">
                <a:ln>
                  <a:noFill/>
                </a:ln>
                <a:solidFill>
                  <a:srgbClr val="003399"/>
                </a:solidFill>
                <a:effectLst/>
                <a:latin typeface="Trebuchet MS" panose="020B0603020202020204" pitchFamily="34" charset="0"/>
                <a:ea typeface="Times New Roman" panose="02020603050405020304" pitchFamily="18" charset="0"/>
                <a:cs typeface="Times New Roman" panose="02020603050405020304" pitchFamily="18" charset="0"/>
              </a:rPr>
              <a:t> </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900" b="0" i="0" u="none" strike="noStrike" cap="none" normalizeH="0" baseline="0" dirty="0" err="1"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Directorate</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B </a:t>
            </a:r>
            <a:r>
              <a:rPr kumimoji="0" lang="pt-PT" altLang="en-US" sz="900" b="0" i="0" u="none" strike="noStrike" cap="none" normalizeH="0" baseline="0" dirty="0" smtClean="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err="1"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Production</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err="1"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of</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err="1"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Publications</a:t>
            </a:r>
            <a:endParaRPr kumimoji="0" lang="en-US" altLang="en-US" sz="600" b="0" i="0" u="none" strike="noStrike" cap="none" normalizeH="0" baseline="0" dirty="0" smtClean="0">
              <a:ln>
                <a:noFill/>
              </a:ln>
              <a:solidFill>
                <a:schemeClr val="tx1"/>
              </a:solidFill>
              <a:effectLst/>
            </a:endParaRPr>
          </a:p>
          <a:p>
            <a:pPr lvl="0" eaLnBrk="0" hangingPunct="0"/>
            <a:r>
              <a:rPr lang="pt-PT" altLang="en-US" sz="900" b="0" dirty="0" err="1">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Head</a:t>
            </a:r>
            <a:r>
              <a:rPr lang="pt-PT" altLang="en-US" sz="900" b="0" dirty="0">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 </a:t>
            </a:r>
            <a:r>
              <a:rPr lang="pt-PT" altLang="en-US" sz="900" b="0" dirty="0" err="1">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of</a:t>
            </a:r>
            <a:r>
              <a:rPr lang="pt-PT" altLang="en-US" sz="900" b="0" dirty="0">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 </a:t>
            </a:r>
            <a:r>
              <a:rPr lang="pt-PT" altLang="en-US" sz="900" b="0" dirty="0" smtClean="0">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Sector</a:t>
            </a:r>
            <a:r>
              <a:rPr lang="lv-LV" altLang="en-US" sz="900" b="0" dirty="0" smtClean="0">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B.4</a:t>
            </a:r>
            <a:r>
              <a:rPr kumimoji="0" lang="lv-LV"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.001</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smtClean="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err="1"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Quality</a:t>
            </a:r>
            <a:r>
              <a:rPr kumimoji="0" lang="pt-PT" altLang="en-US" sz="9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err="1" smtClean="0">
                <a:ln>
                  <a:noFill/>
                </a:ln>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Control</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900" b="0" i="0" u="none" strike="noStrike" cap="none" normalizeH="0" baseline="0" dirty="0"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2, </a:t>
            </a:r>
            <a:r>
              <a:rPr kumimoji="0" lang="pt-PT" altLang="en-US" sz="900" b="0" i="0" u="none" strike="noStrike" cap="none" normalizeH="0" baseline="0" dirty="0" err="1"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rue</a:t>
            </a:r>
            <a:r>
              <a:rPr kumimoji="0" lang="pt-PT" altLang="en-US" sz="900" b="0" i="0" u="none" strike="noStrike" cap="none" normalizeH="0" baseline="0" dirty="0"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err="1"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Mercier</a:t>
            </a:r>
            <a:r>
              <a:rPr kumimoji="0" lang="pt-PT" altLang="en-US" sz="900" b="0" i="0" u="none" strike="noStrike" cap="none" normalizeH="0" baseline="0" dirty="0"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pt-PT" altLang="en-US" sz="900" b="0" i="0" u="none" strike="noStrike" cap="none" normalizeH="0" baseline="0" dirty="0" smtClean="0">
                <a:ln>
                  <a:noFill/>
                </a:ln>
                <a:solidFill>
                  <a:srgbClr val="7F7F7F"/>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pt-PT" altLang="en-US" sz="900" b="0" i="0" u="none" strike="noStrike" cap="none" normalizeH="0" baseline="0" dirty="0"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 L-2985 </a:t>
            </a:r>
            <a:r>
              <a:rPr kumimoji="0" lang="pt-PT" altLang="en-US" sz="900" b="0" i="0" u="none" strike="noStrike" cap="none" normalizeH="0" baseline="0" dirty="0" err="1"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Luxembourg</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900" b="0" i="0" u="none" strike="noStrike" cap="none" normalizeH="0" baseline="0" dirty="0" smtClean="0">
                <a:ln>
                  <a:noFill/>
                </a:ln>
                <a:solidFill>
                  <a:srgbClr val="7F7F7F"/>
                </a:solidFill>
                <a:effectLst/>
                <a:latin typeface="Trebuchet MS" panose="020B0603020202020204" pitchFamily="34" charset="0"/>
                <a:ea typeface="Times New Roman" panose="02020603050405020304" pitchFamily="18" charset="0"/>
                <a:cs typeface="Times New Roman" panose="02020603050405020304" pitchFamily="18" charset="0"/>
              </a:rPr>
              <a:t>Tel. +352 292944138  </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800" b="0" i="0" u="sng"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4"/>
              </a:rPr>
              <a:t>Liga.ledina@publications.europa.eu</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PT" altLang="en-US" sz="800" b="0" i="0" u="sng"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5"/>
              </a:rPr>
              <a:t>https://op.europa.eu/</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6"/>
              </a:rPr>
              <a:t>Facebook</a:t>
            </a:r>
            <a:r>
              <a:rPr kumimoji="0" lang="en-GB" altLang="en-US" sz="800" b="0" i="0" u="sng"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rPr>
              <a:t>- </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7"/>
              </a:rPr>
              <a:t>@EU Publications</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rPr>
              <a:t> - </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8"/>
              </a:rPr>
              <a:t>@EUR-</a:t>
            </a:r>
            <a:r>
              <a:rPr kumimoji="0" lang="fr-BE" altLang="en-US" sz="800" b="0" i="0" u="none" strike="noStrike" cap="none" normalizeH="0" baseline="0" dirty="0" err="1"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8"/>
              </a:rPr>
              <a:t>Lex</a:t>
            </a:r>
            <a:endPar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9"/>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9"/>
              </a:rPr>
              <a:t>@CORDIS_EU</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rPr>
              <a:t> - </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10"/>
              </a:rPr>
              <a:t>@</a:t>
            </a:r>
            <a:r>
              <a:rPr kumimoji="0" lang="fr-BE" altLang="en-US" sz="800" b="0" i="0" u="none" strike="noStrike" cap="none" normalizeH="0" baseline="0" dirty="0" err="1"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10"/>
              </a:rPr>
              <a:t>EUTenders</a:t>
            </a:r>
            <a:r>
              <a:rPr kumimoji="0" lang="fr-BE" altLang="en-US" sz="800" b="0" i="0" u="sng" strike="noStrike" cap="none" normalizeH="0" baseline="0" dirty="0" smtClean="0">
                <a:ln>
                  <a:noFill/>
                </a:ln>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
            </a:r>
            <a:br>
              <a:rPr kumimoji="0" lang="fr-BE" altLang="en-US" sz="800" b="0" i="0" u="sng" strike="noStrike" cap="none" normalizeH="0" baseline="0" dirty="0" smtClean="0">
                <a:ln>
                  <a:noFill/>
                </a:ln>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b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11"/>
              </a:rPr>
              <a:t>@</a:t>
            </a:r>
            <a:r>
              <a:rPr kumimoji="0" lang="fr-BE" altLang="en-US" sz="800" b="0" i="0" u="none" strike="noStrike" cap="none" normalizeH="0" baseline="0" dirty="0" err="1"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11"/>
              </a:rPr>
              <a:t>EULawDataPubs</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rPr>
              <a:t> - </a:t>
            </a:r>
            <a:r>
              <a:rPr kumimoji="0" lang="fr-BE" altLang="en-US" sz="800" b="0" i="0" u="none" strike="noStrike" cap="none" normalizeH="0" baseline="0" dirty="0"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12"/>
              </a:rPr>
              <a:t>@</a:t>
            </a:r>
            <a:r>
              <a:rPr kumimoji="0" lang="fr-BE" altLang="en-US" sz="800" b="0" i="0" u="none" strike="noStrike" cap="none" normalizeH="0" baseline="0" dirty="0" err="1" smtClean="0">
                <a:ln>
                  <a:noFill/>
                </a:ln>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12"/>
              </a:rPr>
              <a:t>EU_opendata</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481402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1"/>
            <a:ext cx="8229600" cy="1584697"/>
          </a:xfrm>
        </p:spPr>
        <p:txBody>
          <a:bodyPr/>
          <a:lstStyle/>
          <a:p>
            <a:pPr algn="ctr"/>
            <a:r>
              <a:rPr lang="lv-LV" dirty="0"/>
              <a:t>Galvenās terminu izstrādes praktiskās </a:t>
            </a:r>
            <a:r>
              <a:rPr lang="lv-LV" dirty="0" smtClean="0"/>
              <a:t>problēmas:</a:t>
            </a:r>
            <a:r>
              <a:rPr lang="lv-LV" dirty="0"/>
              <a:t/>
            </a:r>
            <a:br>
              <a:rPr lang="lv-LV" dirty="0"/>
            </a:br>
            <a:endParaRPr lang="en-US" dirty="0"/>
          </a:p>
        </p:txBody>
      </p:sp>
      <p:sp>
        <p:nvSpPr>
          <p:cNvPr id="3" name="Content Placeholder 2"/>
          <p:cNvSpPr>
            <a:spLocks noGrp="1"/>
          </p:cNvSpPr>
          <p:nvPr>
            <p:ph idx="1"/>
          </p:nvPr>
        </p:nvSpPr>
        <p:spPr/>
        <p:txBody>
          <a:bodyPr/>
          <a:lstStyle/>
          <a:p>
            <a:pPr marL="0" indent="0">
              <a:buNone/>
            </a:pPr>
            <a:endParaRPr lang="lv-LV" dirty="0" smtClean="0"/>
          </a:p>
          <a:p>
            <a:pPr marL="0" indent="0">
              <a:buNone/>
            </a:pPr>
            <a:endParaRPr lang="lv-LV" dirty="0" smtClean="0"/>
          </a:p>
          <a:p>
            <a:pPr marL="457200" lvl="1" indent="0">
              <a:buNone/>
            </a:pPr>
            <a:r>
              <a:rPr lang="lv-LV" dirty="0" smtClean="0"/>
              <a:t>I Steidzamība un tulkošanas slodze</a:t>
            </a:r>
          </a:p>
          <a:p>
            <a:pPr marL="457200" lvl="1" indent="0">
              <a:buNone/>
            </a:pPr>
            <a:r>
              <a:rPr lang="lv-LV" dirty="0" smtClean="0"/>
              <a:t>II Kopīgās ainas iztrūkums</a:t>
            </a:r>
          </a:p>
          <a:p>
            <a:pPr marL="457200" lvl="1" indent="0">
              <a:buNone/>
            </a:pPr>
            <a:r>
              <a:rPr lang="lv-LV" dirty="0" smtClean="0"/>
              <a:t>III Sinonīmi / Termini</a:t>
            </a:r>
          </a:p>
          <a:p>
            <a:pPr marL="457200" lvl="1" indent="0">
              <a:buNone/>
            </a:pPr>
            <a:r>
              <a:rPr lang="lv-LV" dirty="0" smtClean="0"/>
              <a:t>IV Atšķirīga faktiskā situācija</a:t>
            </a:r>
          </a:p>
          <a:p>
            <a:pPr marL="457200" lvl="1" indent="0">
              <a:buNone/>
            </a:pPr>
            <a:r>
              <a:rPr lang="lv-LV" dirty="0" smtClean="0"/>
              <a:t>V Slepenība</a:t>
            </a:r>
          </a:p>
          <a:p>
            <a:pPr lvl="1"/>
            <a:endParaRPr lang="lv-LV" dirty="0"/>
          </a:p>
          <a:p>
            <a:endParaRPr lang="en-US" dirty="0"/>
          </a:p>
          <a:p>
            <a:pPr marL="0" indent="0">
              <a:buNone/>
            </a:pPr>
            <a:endParaRPr lang="en-US" dirty="0"/>
          </a:p>
        </p:txBody>
      </p:sp>
    </p:spTree>
    <p:extLst>
      <p:ext uri="{BB962C8B-B14F-4D97-AF65-F5344CB8AC3E}">
        <p14:creationId xmlns:p14="http://schemas.microsoft.com/office/powerpoint/2010/main" val="971007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8313" y="1340768"/>
            <a:ext cx="8229600" cy="648072"/>
          </a:xfrm>
        </p:spPr>
        <p:txBody>
          <a:bodyPr/>
          <a:lstStyle/>
          <a:p>
            <a:r>
              <a:rPr lang="lv-LV" sz="1800" dirty="0" smtClean="0"/>
              <a:t>I Steidzamība </a:t>
            </a:r>
            <a:r>
              <a:rPr lang="lv-LV" sz="1800" dirty="0"/>
              <a:t>un tulkošanas </a:t>
            </a:r>
            <a:r>
              <a:rPr lang="lv-LV" sz="1800" dirty="0" smtClean="0"/>
              <a:t>slodze</a:t>
            </a:r>
            <a:endParaRPr lang="en-US" sz="1800" dirty="0"/>
          </a:p>
        </p:txBody>
      </p:sp>
      <p:sp>
        <p:nvSpPr>
          <p:cNvPr id="3" name="Content Placeholder 2"/>
          <p:cNvSpPr>
            <a:spLocks noGrp="1"/>
          </p:cNvSpPr>
          <p:nvPr>
            <p:ph idx="1"/>
          </p:nvPr>
        </p:nvSpPr>
        <p:spPr>
          <a:xfrm>
            <a:off x="457200" y="2132856"/>
            <a:ext cx="8229600" cy="4065836"/>
          </a:xfrm>
        </p:spPr>
        <p:txBody>
          <a:bodyPr/>
          <a:lstStyle/>
          <a:p>
            <a:pPr marL="0" indent="0">
              <a:buNone/>
            </a:pPr>
            <a:r>
              <a:rPr lang="lv-LV" dirty="0" smtClean="0"/>
              <a:t>Tulkošanas darba slodze – 2021. gada pirmajos sešos mēnešos Tulkošanas ģenerāldirektorāts apstrādāja 1 402 000 lapas, kas ir par 42% vairāk, nekā tajā pašā periodā 2020. gadā.</a:t>
            </a:r>
            <a:endParaRPr lang="lv-LV" dirty="0"/>
          </a:p>
          <a:p>
            <a:pPr marL="0" indent="0">
              <a:buNone/>
            </a:pPr>
            <a:endParaRPr lang="lv-LV" dirty="0" smtClean="0"/>
          </a:p>
          <a:p>
            <a:pPr marL="0" indent="0">
              <a:buNone/>
            </a:pPr>
            <a:r>
              <a:rPr lang="lv-LV" dirty="0" err="1" smtClean="0"/>
              <a:t>Mašīntulkošanas</a:t>
            </a:r>
            <a:r>
              <a:rPr lang="lv-LV" dirty="0" smtClean="0"/>
              <a:t> izmantošanas apjoms tajā pašā atskaites periodā salīdzinājumā ar </a:t>
            </a:r>
            <a:r>
              <a:rPr lang="lv-LV" dirty="0"/>
              <a:t>iepriekšējo gadu pieauga par 277</a:t>
            </a:r>
            <a:r>
              <a:rPr lang="lv-LV" dirty="0" smtClean="0"/>
              <a:t>%.</a:t>
            </a:r>
            <a:endParaRPr lang="en-US" dirty="0"/>
          </a:p>
        </p:txBody>
      </p:sp>
    </p:spTree>
    <p:extLst>
      <p:ext uri="{BB962C8B-B14F-4D97-AF65-F5344CB8AC3E}">
        <p14:creationId xmlns:p14="http://schemas.microsoft.com/office/powerpoint/2010/main" val="22282926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8313" y="1556271"/>
            <a:ext cx="8229600" cy="864617"/>
          </a:xfrm>
        </p:spPr>
        <p:txBody>
          <a:bodyPr/>
          <a:lstStyle/>
          <a:p>
            <a:r>
              <a:rPr lang="lv-LV" sz="1800" dirty="0"/>
              <a:t>II Kopīgās ainas iztrūkums</a:t>
            </a:r>
            <a:br>
              <a:rPr lang="lv-LV" sz="1800" dirty="0"/>
            </a:br>
            <a:endParaRPr lang="en-US" sz="1800" dirty="0"/>
          </a:p>
        </p:txBody>
      </p:sp>
      <p:sp>
        <p:nvSpPr>
          <p:cNvPr id="3" name="Content Placeholder 2"/>
          <p:cNvSpPr>
            <a:spLocks noGrp="1"/>
          </p:cNvSpPr>
          <p:nvPr>
            <p:ph idx="1"/>
          </p:nvPr>
        </p:nvSpPr>
        <p:spPr>
          <a:xfrm>
            <a:off x="457200" y="2276872"/>
            <a:ext cx="8229600" cy="3921820"/>
          </a:xfrm>
        </p:spPr>
        <p:txBody>
          <a:bodyPr/>
          <a:lstStyle/>
          <a:p>
            <a:pPr marL="0" indent="0">
              <a:buNone/>
            </a:pPr>
            <a:r>
              <a:rPr lang="lv-LV" sz="2000" dirty="0" smtClean="0"/>
              <a:t>Galvenie tiesību akti konkrētā jomā un Komisijas īstenošanas regulas ienāk tulkošanā ar ievērojamu laika nobīdi.</a:t>
            </a:r>
          </a:p>
          <a:p>
            <a:pPr marL="0" indent="0">
              <a:buNone/>
            </a:pPr>
            <a:endParaRPr lang="lv-LV" sz="1800" dirty="0" smtClean="0"/>
          </a:p>
          <a:p>
            <a:pPr marL="0" indent="0">
              <a:buNone/>
            </a:pPr>
            <a:r>
              <a:rPr lang="lv-LV" sz="1800" dirty="0"/>
              <a:t>Komisija </a:t>
            </a:r>
            <a:r>
              <a:rPr lang="lv-LV" sz="1800" dirty="0" smtClean="0"/>
              <a:t>Dzīvnieku veselības tiesību </a:t>
            </a:r>
            <a:r>
              <a:rPr lang="lv-LV" sz="1800" dirty="0"/>
              <a:t>akta priekšlikumu pieņēma </a:t>
            </a:r>
            <a:r>
              <a:rPr lang="lv-LV" sz="1800" b="1" u="sng" dirty="0"/>
              <a:t>2013. gada 6.maijā</a:t>
            </a:r>
          </a:p>
          <a:p>
            <a:pPr marL="0" indent="0">
              <a:buNone/>
            </a:pPr>
            <a:endParaRPr lang="lv-LV" sz="1800" dirty="0"/>
          </a:p>
          <a:p>
            <a:pPr marL="0" indent="0">
              <a:buNone/>
            </a:pPr>
            <a:r>
              <a:rPr lang="lv-LV" sz="1800" dirty="0" smtClean="0"/>
              <a:t>Eiropas </a:t>
            </a:r>
            <a:r>
              <a:rPr lang="lv-LV" sz="1800" dirty="0"/>
              <a:t>Parlamenta un Padomes Regula (ES) 2016/429 (</a:t>
            </a:r>
            <a:r>
              <a:rPr lang="lv-LV" sz="1800" b="1" u="sng" dirty="0"/>
              <a:t>2016. gada 9. marts</a:t>
            </a:r>
            <a:r>
              <a:rPr lang="lv-LV" sz="1800" dirty="0"/>
              <a:t>) par pārnēsājamām dzīvnieku slimībām un ar ko groza un atceļ konkrētus aktus dzīvnieku veselības jomā (“Dzīvnieku veselības tiesību akts</a:t>
            </a:r>
            <a:r>
              <a:rPr lang="lv-LV" sz="1800" dirty="0" smtClean="0"/>
              <a:t>”)</a:t>
            </a:r>
          </a:p>
          <a:p>
            <a:pPr marL="0" indent="0">
              <a:buNone/>
            </a:pPr>
            <a:endParaRPr lang="lv-LV" sz="1800" dirty="0" smtClean="0"/>
          </a:p>
          <a:p>
            <a:pPr marL="0" indent="0">
              <a:buNone/>
            </a:pPr>
            <a:r>
              <a:rPr lang="lv-LV" sz="1800" dirty="0" smtClean="0"/>
              <a:t>Pirmās īstenošanas/deleģētās regulas Komisija pieņēma </a:t>
            </a:r>
            <a:r>
              <a:rPr lang="lv-LV" sz="1800" b="1" u="sng" dirty="0" smtClean="0"/>
              <a:t>2018. gada beigās.</a:t>
            </a:r>
            <a:endParaRPr lang="en-US" sz="1800" b="1" u="sng" dirty="0"/>
          </a:p>
        </p:txBody>
      </p:sp>
    </p:spTree>
    <p:extLst>
      <p:ext uri="{BB962C8B-B14F-4D97-AF65-F5344CB8AC3E}">
        <p14:creationId xmlns:p14="http://schemas.microsoft.com/office/powerpoint/2010/main" val="24436984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400" y="1268761"/>
            <a:ext cx="8229600" cy="648072"/>
          </a:xfrm>
        </p:spPr>
        <p:txBody>
          <a:bodyPr/>
          <a:lstStyle/>
          <a:p>
            <a:r>
              <a:rPr lang="lv-LV" sz="1800" dirty="0"/>
              <a:t>II Kopīgās ainas iztrūkums</a:t>
            </a:r>
            <a:endParaRPr lang="en-US" sz="1800" dirty="0"/>
          </a:p>
        </p:txBody>
      </p:sp>
      <p:sp>
        <p:nvSpPr>
          <p:cNvPr id="3" name="Content Placeholder 2"/>
          <p:cNvSpPr>
            <a:spLocks noGrp="1"/>
          </p:cNvSpPr>
          <p:nvPr>
            <p:ph idx="1"/>
          </p:nvPr>
        </p:nvSpPr>
        <p:spPr>
          <a:xfrm>
            <a:off x="457200" y="1916833"/>
            <a:ext cx="8229600" cy="4281859"/>
          </a:xfrm>
        </p:spPr>
        <p:txBody>
          <a:bodyPr/>
          <a:lstStyle/>
          <a:p>
            <a:pPr marL="0" indent="0">
              <a:spcBef>
                <a:spcPts val="0"/>
              </a:spcBef>
              <a:buNone/>
            </a:pPr>
            <a:r>
              <a:rPr lang="lv-LV" dirty="0" err="1" smtClean="0"/>
              <a:t>Hatchery</a:t>
            </a:r>
            <a:r>
              <a:rPr lang="lv-LV" dirty="0" smtClean="0"/>
              <a:t> – </a:t>
            </a:r>
            <a:r>
              <a:rPr lang="en-US" dirty="0"/>
              <a:t>establishment which collects, stores, incubates and hatches </a:t>
            </a:r>
            <a:r>
              <a:rPr lang="en-US" dirty="0" smtClean="0"/>
              <a:t>eggs</a:t>
            </a:r>
            <a:endParaRPr lang="lv-LV" dirty="0" smtClean="0"/>
          </a:p>
          <a:p>
            <a:pPr marL="0" indent="0">
              <a:spcBef>
                <a:spcPts val="0"/>
              </a:spcBef>
              <a:buNone/>
            </a:pPr>
            <a:r>
              <a:rPr lang="lv-LV" dirty="0"/>
              <a:t>	</a:t>
            </a:r>
            <a:r>
              <a:rPr lang="lv-LV" dirty="0" smtClean="0"/>
              <a:t>	– inkubators </a:t>
            </a:r>
          </a:p>
          <a:p>
            <a:pPr marL="0" indent="0">
              <a:spcBef>
                <a:spcPts val="0"/>
              </a:spcBef>
              <a:buNone/>
            </a:pPr>
            <a:r>
              <a:rPr lang="lv-LV" dirty="0"/>
              <a:t>	</a:t>
            </a:r>
            <a:r>
              <a:rPr lang="lv-LV" dirty="0" smtClean="0"/>
              <a:t>	– </a:t>
            </a:r>
            <a:r>
              <a:rPr lang="lv-LV" dirty="0" err="1" smtClean="0"/>
              <a:t>inkubatorijs</a:t>
            </a:r>
            <a:endParaRPr lang="lv-LV" dirty="0" smtClean="0"/>
          </a:p>
          <a:p>
            <a:pPr marL="457200" lvl="1" indent="0">
              <a:spcBef>
                <a:spcPts val="0"/>
              </a:spcBef>
              <a:buNone/>
            </a:pPr>
            <a:endParaRPr lang="lv-LV" b="0" dirty="0" smtClean="0">
              <a:solidFill>
                <a:sysClr val="windowText" lastClr="000000"/>
              </a:solidFill>
            </a:endParaRPr>
          </a:p>
          <a:p>
            <a:pPr marL="457200" lvl="1" indent="0">
              <a:spcBef>
                <a:spcPts val="0"/>
              </a:spcBef>
              <a:buNone/>
            </a:pPr>
            <a:r>
              <a:rPr lang="lv-LV" b="0" dirty="0" err="1"/>
              <a:t>I</a:t>
            </a:r>
            <a:r>
              <a:rPr lang="lv-LV" b="0" dirty="0" err="1" smtClean="0"/>
              <a:t>ncubator</a:t>
            </a:r>
            <a:r>
              <a:rPr lang="lv-LV" b="0" dirty="0" smtClean="0"/>
              <a:t>  - </a:t>
            </a:r>
            <a:r>
              <a:rPr lang="en-US" b="0" dirty="0"/>
              <a:t>device simulating avian incubation used to hatch eggs under controlled conditions, including temperature and humidity </a:t>
            </a:r>
            <a:r>
              <a:rPr lang="lv-LV" b="0" dirty="0" smtClean="0"/>
              <a:t>– inkubators </a:t>
            </a:r>
          </a:p>
          <a:p>
            <a:pPr marL="457200" lvl="1" indent="0">
              <a:spcBef>
                <a:spcPts val="0"/>
              </a:spcBef>
              <a:buNone/>
            </a:pPr>
            <a:endParaRPr lang="lv-LV" b="0" dirty="0" smtClean="0"/>
          </a:p>
          <a:p>
            <a:pPr marL="457200" lvl="1" indent="0">
              <a:spcBef>
                <a:spcPts val="0"/>
              </a:spcBef>
              <a:buNone/>
            </a:pPr>
            <a:r>
              <a:rPr lang="lv-LV" b="0" dirty="0" err="1"/>
              <a:t>H</a:t>
            </a:r>
            <a:r>
              <a:rPr lang="lv-LV" b="0" dirty="0" err="1" smtClean="0"/>
              <a:t>atcher</a:t>
            </a:r>
            <a:r>
              <a:rPr lang="lv-LV" b="0" dirty="0" smtClean="0"/>
              <a:t> - </a:t>
            </a:r>
            <a:r>
              <a:rPr lang="en-US" b="0" dirty="0" smtClean="0"/>
              <a:t>part </a:t>
            </a:r>
            <a:r>
              <a:rPr lang="en-US" b="0" dirty="0"/>
              <a:t>of the incubator </a:t>
            </a:r>
            <a:r>
              <a:rPr lang="en-US" b="0" dirty="0" smtClean="0"/>
              <a:t>where </a:t>
            </a:r>
            <a:r>
              <a:rPr lang="en-US" b="0" dirty="0"/>
              <a:t>the eggs lay still for the last three days of the incubation cycle (in the case of chicken eggs</a:t>
            </a:r>
            <a:r>
              <a:rPr lang="en-US" b="0" dirty="0" smtClean="0"/>
              <a:t>)</a:t>
            </a:r>
            <a:r>
              <a:rPr lang="lv-LV" b="0" dirty="0" smtClean="0"/>
              <a:t> – šķilšanās inkubators / šķilšanās kaste</a:t>
            </a:r>
            <a:endParaRPr lang="en-US" b="0" dirty="0"/>
          </a:p>
          <a:p>
            <a:pPr lvl="1"/>
            <a:endParaRPr lang="lv-LV" dirty="0" smtClean="0"/>
          </a:p>
          <a:p>
            <a:pPr lvl="1"/>
            <a:endParaRPr lang="en-US" dirty="0"/>
          </a:p>
        </p:txBody>
      </p:sp>
    </p:spTree>
    <p:extLst>
      <p:ext uri="{BB962C8B-B14F-4D97-AF65-F5344CB8AC3E}">
        <p14:creationId xmlns:p14="http://schemas.microsoft.com/office/powerpoint/2010/main" val="23163082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556272"/>
            <a:ext cx="8229600" cy="231582"/>
          </a:xfrm>
        </p:spPr>
        <p:txBody>
          <a:bodyPr/>
          <a:lstStyle/>
          <a:p>
            <a:r>
              <a:rPr lang="lv-LV" sz="1800" dirty="0"/>
              <a:t>III </a:t>
            </a:r>
            <a:r>
              <a:rPr lang="lv-LV" sz="1800" dirty="0" smtClean="0"/>
              <a:t>Sinonīmi/Termini</a:t>
            </a:r>
            <a:r>
              <a:rPr lang="lv-LV" sz="1600" dirty="0"/>
              <a:t/>
            </a:r>
            <a:br>
              <a:rPr lang="lv-LV" sz="1600" dirty="0"/>
            </a:br>
            <a:endParaRPr lang="en-US" sz="1600" dirty="0"/>
          </a:p>
        </p:txBody>
      </p:sp>
      <p:sp>
        <p:nvSpPr>
          <p:cNvPr id="3" name="Content Placeholder 2"/>
          <p:cNvSpPr>
            <a:spLocks noGrp="1"/>
          </p:cNvSpPr>
          <p:nvPr>
            <p:ph idx="1"/>
          </p:nvPr>
        </p:nvSpPr>
        <p:spPr>
          <a:xfrm>
            <a:off x="457200" y="1787854"/>
            <a:ext cx="8229600" cy="4809498"/>
          </a:xfrm>
        </p:spPr>
        <p:txBody>
          <a:bodyPr/>
          <a:lstStyle/>
          <a:p>
            <a:pPr marL="0" indent="0">
              <a:buNone/>
            </a:pPr>
            <a:r>
              <a:rPr lang="lv-LV" sz="1800" dirty="0" smtClean="0"/>
              <a:t>Aprites ekonomikas terminu sistēma </a:t>
            </a:r>
          </a:p>
          <a:p>
            <a:pPr marL="0" indent="0">
              <a:buNone/>
            </a:pPr>
            <a:endParaRPr lang="lv-LV" sz="2000" dirty="0" smtClean="0"/>
          </a:p>
          <a:p>
            <a:pPr marL="0" indent="0">
              <a:buNone/>
            </a:pPr>
            <a:endParaRPr lang="lv-LV" sz="2000" dirty="0"/>
          </a:p>
          <a:p>
            <a:pPr marL="0" indent="0">
              <a:buNone/>
            </a:pPr>
            <a:r>
              <a:rPr lang="lv-LV" sz="2000" dirty="0" smtClean="0"/>
              <a:t>	</a:t>
            </a:r>
            <a:endParaRPr lang="en-US" sz="2000" dirty="0"/>
          </a:p>
        </p:txBody>
      </p:sp>
      <p:graphicFrame>
        <p:nvGraphicFramePr>
          <p:cNvPr id="6" name="Table 5"/>
          <p:cNvGraphicFramePr>
            <a:graphicFrameLocks noGrp="1"/>
          </p:cNvGraphicFramePr>
          <p:nvPr>
            <p:extLst>
              <p:ext uri="{D42A27DB-BD31-4B8C-83A1-F6EECF244321}">
                <p14:modId xmlns:p14="http://schemas.microsoft.com/office/powerpoint/2010/main" val="413851775"/>
              </p:ext>
            </p:extLst>
          </p:nvPr>
        </p:nvGraphicFramePr>
        <p:xfrm>
          <a:off x="539552" y="2132856"/>
          <a:ext cx="8147247" cy="4047485"/>
        </p:xfrm>
        <a:graphic>
          <a:graphicData uri="http://schemas.openxmlformats.org/drawingml/2006/table">
            <a:tbl>
              <a:tblPr firstRow="1" firstCol="1" bandRow="1">
                <a:tableStyleId>{5C22544A-7EE6-4342-B048-85BDC9FD1C3A}</a:tableStyleId>
              </a:tblPr>
              <a:tblGrid>
                <a:gridCol w="1187573">
                  <a:extLst>
                    <a:ext uri="{9D8B030D-6E8A-4147-A177-3AD203B41FA5}">
                      <a16:colId xmlns:a16="http://schemas.microsoft.com/office/drawing/2014/main" val="25988805"/>
                    </a:ext>
                  </a:extLst>
                </a:gridCol>
                <a:gridCol w="1505078">
                  <a:extLst>
                    <a:ext uri="{9D8B030D-6E8A-4147-A177-3AD203B41FA5}">
                      <a16:colId xmlns:a16="http://schemas.microsoft.com/office/drawing/2014/main" val="645775405"/>
                    </a:ext>
                  </a:extLst>
                </a:gridCol>
                <a:gridCol w="3514483">
                  <a:extLst>
                    <a:ext uri="{9D8B030D-6E8A-4147-A177-3AD203B41FA5}">
                      <a16:colId xmlns:a16="http://schemas.microsoft.com/office/drawing/2014/main" val="155600790"/>
                    </a:ext>
                  </a:extLst>
                </a:gridCol>
                <a:gridCol w="1940113">
                  <a:extLst>
                    <a:ext uri="{9D8B030D-6E8A-4147-A177-3AD203B41FA5}">
                      <a16:colId xmlns:a16="http://schemas.microsoft.com/office/drawing/2014/main" val="2787026602"/>
                    </a:ext>
                  </a:extLst>
                </a:gridCol>
              </a:tblGrid>
              <a:tr h="259412">
                <a:tc>
                  <a:txBody>
                    <a:bodyPr/>
                    <a:lstStyle/>
                    <a:p>
                      <a:pPr marR="29210" algn="ctr">
                        <a:lnSpc>
                          <a:spcPct val="107000"/>
                        </a:lnSpc>
                        <a:spcAft>
                          <a:spcPts val="0"/>
                        </a:spcAft>
                      </a:pPr>
                      <a:r>
                        <a:rPr lang="lv-LV" sz="1000" dirty="0">
                          <a:effectLst/>
                        </a:rPr>
                        <a:t>EN </a:t>
                      </a:r>
                      <a:endParaRPr lang="en-US" sz="1000" dirty="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marR="30480" algn="ctr">
                        <a:lnSpc>
                          <a:spcPct val="107000"/>
                        </a:lnSpc>
                        <a:spcAft>
                          <a:spcPts val="0"/>
                        </a:spcAft>
                      </a:pPr>
                      <a:r>
                        <a:rPr lang="lv-LV" sz="1000">
                          <a:effectLst/>
                        </a:rPr>
                        <a:t>LV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marR="30480" algn="ctr">
                        <a:lnSpc>
                          <a:spcPct val="107000"/>
                        </a:lnSpc>
                        <a:spcAft>
                          <a:spcPts val="0"/>
                        </a:spcAft>
                      </a:pPr>
                      <a:r>
                        <a:rPr lang="lv-LV" sz="1000">
                          <a:effectLst/>
                        </a:rPr>
                        <a:t>Definīcija, apraksts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marR="31115" algn="ctr">
                        <a:lnSpc>
                          <a:spcPct val="107000"/>
                        </a:lnSpc>
                        <a:spcAft>
                          <a:spcPts val="0"/>
                        </a:spcAft>
                      </a:pPr>
                      <a:r>
                        <a:rPr lang="lv-LV" sz="1000">
                          <a:effectLst/>
                        </a:rPr>
                        <a:t>Piemēri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extLst>
                  <a:ext uri="{0D108BD9-81ED-4DB2-BD59-A6C34878D82A}">
                    <a16:rowId xmlns:a16="http://schemas.microsoft.com/office/drawing/2014/main" val="114682002"/>
                  </a:ext>
                </a:extLst>
              </a:tr>
              <a:tr h="422250">
                <a:tc>
                  <a:txBody>
                    <a:bodyPr/>
                    <a:lstStyle/>
                    <a:p>
                      <a:pPr marL="635">
                        <a:lnSpc>
                          <a:spcPct val="107000"/>
                        </a:lnSpc>
                        <a:spcAft>
                          <a:spcPts val="0"/>
                        </a:spcAft>
                      </a:pPr>
                      <a:r>
                        <a:rPr lang="lv-LV" sz="1000" dirty="0" err="1">
                          <a:effectLst/>
                        </a:rPr>
                        <a:t>treatment</a:t>
                      </a:r>
                      <a:r>
                        <a:rPr lang="lv-LV" sz="1000" dirty="0">
                          <a:effectLst/>
                        </a:rPr>
                        <a:t> </a:t>
                      </a:r>
                      <a:endParaRPr lang="en-US" sz="1000" dirty="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tc>
                <a:tc>
                  <a:txBody>
                    <a:bodyPr/>
                    <a:lstStyle/>
                    <a:p>
                      <a:pPr>
                        <a:lnSpc>
                          <a:spcPct val="107000"/>
                        </a:lnSpc>
                        <a:spcAft>
                          <a:spcPts val="0"/>
                        </a:spcAft>
                      </a:pPr>
                      <a:r>
                        <a:rPr lang="lv-LV" sz="1000">
                          <a:effectLst/>
                        </a:rPr>
                        <a:t>apstrāde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tc>
                <a:tc>
                  <a:txBody>
                    <a:bodyPr/>
                    <a:lstStyle/>
                    <a:p>
                      <a:pPr>
                        <a:lnSpc>
                          <a:spcPct val="107000"/>
                        </a:lnSpc>
                        <a:spcAft>
                          <a:spcPts val="0"/>
                        </a:spcAft>
                      </a:pPr>
                      <a:r>
                        <a:rPr lang="lv-LV" sz="1000">
                          <a:effectLst/>
                        </a:rPr>
                        <a:t>atgūšanas vai likvidēšanas/apglabāšanas operācijas, arī sagatavošana tām</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a:lnSpc>
                          <a:spcPct val="107000"/>
                        </a:lnSpc>
                        <a:spcAft>
                          <a:spcPts val="0"/>
                        </a:spcAft>
                        <a:tabLst>
                          <a:tab pos="1297305" algn="r"/>
                        </a:tabLst>
                      </a:pPr>
                      <a:r>
                        <a:rPr lang="lv-LV" sz="1000">
                          <a:effectLst/>
                        </a:rPr>
                        <a:t>atkritumu apstrāde </a:t>
                      </a:r>
                      <a:endParaRPr lang="en-US" sz="1000">
                        <a:effectLst/>
                      </a:endParaRPr>
                    </a:p>
                    <a:p>
                      <a:pPr>
                        <a:lnSpc>
                          <a:spcPct val="107000"/>
                        </a:lnSpc>
                        <a:spcAft>
                          <a:spcPts val="0"/>
                        </a:spcAft>
                      </a:pPr>
                      <a:r>
                        <a:rPr lang="lv-LV" sz="1000">
                          <a:effectLst/>
                        </a:rPr>
                        <a:t>(visplašākajā nozīmē)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extLst>
                  <a:ext uri="{0D108BD9-81ED-4DB2-BD59-A6C34878D82A}">
                    <a16:rowId xmlns:a16="http://schemas.microsoft.com/office/drawing/2014/main" val="4021339064"/>
                  </a:ext>
                </a:extLst>
              </a:tr>
              <a:tr h="1835399">
                <a:tc>
                  <a:txBody>
                    <a:bodyPr/>
                    <a:lstStyle/>
                    <a:p>
                      <a:pPr marL="635">
                        <a:lnSpc>
                          <a:spcPct val="107000"/>
                        </a:lnSpc>
                        <a:spcAft>
                          <a:spcPts val="0"/>
                        </a:spcAft>
                      </a:pPr>
                      <a:r>
                        <a:rPr lang="lv-LV" sz="1000">
                          <a:effectLst/>
                        </a:rPr>
                        <a:t>processing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tc>
                <a:tc>
                  <a:txBody>
                    <a:bodyPr/>
                    <a:lstStyle/>
                    <a:p>
                      <a:pPr>
                        <a:lnSpc>
                          <a:spcPct val="107000"/>
                        </a:lnSpc>
                        <a:spcAft>
                          <a:spcPts val="0"/>
                        </a:spcAft>
                      </a:pPr>
                      <a:r>
                        <a:rPr lang="lv-LV" sz="1000">
                          <a:effectLst/>
                        </a:rPr>
                        <a:t>pārstrāde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tc>
                <a:tc>
                  <a:txBody>
                    <a:bodyPr/>
                    <a:lstStyle/>
                    <a:p>
                      <a:pPr marR="29845">
                        <a:lnSpc>
                          <a:spcPct val="150000"/>
                        </a:lnSpc>
                        <a:spcAft>
                          <a:spcPts val="515"/>
                        </a:spcAft>
                      </a:pPr>
                      <a:r>
                        <a:rPr lang="lv-LV" sz="1000" dirty="0">
                          <a:effectLst/>
                        </a:rPr>
                        <a:t>parasti </a:t>
                      </a:r>
                      <a:r>
                        <a:rPr lang="lv-LV" sz="1000" dirty="0" err="1">
                          <a:effectLst/>
                        </a:rPr>
                        <a:t>vairākpakāpju</a:t>
                      </a:r>
                      <a:r>
                        <a:rPr lang="lv-LV" sz="1000" dirty="0">
                          <a:effectLst/>
                        </a:rPr>
                        <a:t> process, kas var ietvert vairākas citas operācijas, piem., </a:t>
                      </a:r>
                      <a:r>
                        <a:rPr lang="lv-LV" sz="1000" dirty="0" err="1">
                          <a:effectLst/>
                        </a:rPr>
                        <a:t>incinerāciju</a:t>
                      </a:r>
                      <a:r>
                        <a:rPr lang="lv-LV" sz="1000" dirty="0">
                          <a:effectLst/>
                        </a:rPr>
                        <a:t> un pat apglabāšanu, bet parasti neietver </a:t>
                      </a:r>
                      <a:r>
                        <a:rPr lang="lv-LV" sz="1000" dirty="0" err="1">
                          <a:effectLst/>
                        </a:rPr>
                        <a:t>atkalizmantošanu</a:t>
                      </a:r>
                      <a:r>
                        <a:rPr lang="lv-LV" sz="1000" dirty="0">
                          <a:effectLst/>
                        </a:rPr>
                        <a:t>; </a:t>
                      </a:r>
                      <a:endParaRPr lang="en-US" sz="1000" dirty="0">
                        <a:effectLst/>
                      </a:endParaRPr>
                    </a:p>
                    <a:p>
                      <a:pPr marR="29845">
                        <a:lnSpc>
                          <a:spcPct val="150000"/>
                        </a:lnSpc>
                        <a:spcAft>
                          <a:spcPts val="515"/>
                        </a:spcAft>
                      </a:pPr>
                      <a:r>
                        <a:rPr lang="lv-LV" sz="1000" dirty="0">
                          <a:effectLst/>
                        </a:rPr>
                        <a:t>bioloģiskā pārstrāde; </a:t>
                      </a:r>
                      <a:endParaRPr lang="en-US" sz="1000" dirty="0">
                        <a:effectLst/>
                      </a:endParaRPr>
                    </a:p>
                    <a:p>
                      <a:pPr marR="29845">
                        <a:lnSpc>
                          <a:spcPct val="150000"/>
                        </a:lnSpc>
                        <a:spcAft>
                          <a:spcPts val="515"/>
                        </a:spcAft>
                      </a:pPr>
                      <a:r>
                        <a:rPr lang="lv-LV" sz="1000" dirty="0">
                          <a:effectLst/>
                        </a:rPr>
                        <a:t>izejmateriālu pirmreizēja 	pārvēršana produktos </a:t>
                      </a:r>
                      <a:endParaRPr lang="en-US" sz="1000" dirty="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a:lnSpc>
                          <a:spcPct val="107000"/>
                        </a:lnSpc>
                        <a:spcAft>
                          <a:spcPts val="0"/>
                        </a:spcAft>
                        <a:tabLst>
                          <a:tab pos="1297305" algn="r"/>
                        </a:tabLst>
                      </a:pPr>
                      <a:r>
                        <a:rPr lang="lv-LV" sz="1000">
                          <a:effectLst/>
                        </a:rPr>
                        <a:t>bīstamo atkritumu </a:t>
                      </a:r>
                      <a:endParaRPr lang="en-US" sz="1000">
                        <a:effectLst/>
                      </a:endParaRPr>
                    </a:p>
                    <a:p>
                      <a:pPr>
                        <a:lnSpc>
                          <a:spcPct val="107000"/>
                        </a:lnSpc>
                        <a:spcAft>
                          <a:spcPts val="0"/>
                        </a:spcAft>
                      </a:pPr>
                      <a:r>
                        <a:rPr lang="lv-LV" sz="1000">
                          <a:effectLst/>
                        </a:rPr>
                        <a:t>pārstrāde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tc>
                <a:extLst>
                  <a:ext uri="{0D108BD9-81ED-4DB2-BD59-A6C34878D82A}">
                    <a16:rowId xmlns:a16="http://schemas.microsoft.com/office/drawing/2014/main" val="1757914907"/>
                  </a:ext>
                </a:extLst>
              </a:tr>
              <a:tr h="966685">
                <a:tc>
                  <a:txBody>
                    <a:bodyPr/>
                    <a:lstStyle/>
                    <a:p>
                      <a:pPr marL="635">
                        <a:lnSpc>
                          <a:spcPct val="107000"/>
                        </a:lnSpc>
                        <a:spcAft>
                          <a:spcPts val="0"/>
                        </a:spcAft>
                      </a:pPr>
                      <a:r>
                        <a:rPr lang="lv-LV" sz="1000">
                          <a:effectLst/>
                        </a:rPr>
                        <a:t>reprocessing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a:lnSpc>
                          <a:spcPct val="107000"/>
                        </a:lnSpc>
                        <a:spcAft>
                          <a:spcPts val="0"/>
                        </a:spcAft>
                      </a:pPr>
                      <a:r>
                        <a:rPr lang="lv-LV" sz="1000">
                          <a:effectLst/>
                        </a:rPr>
                        <a:t>atkalpārstrāde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a:lnSpc>
                          <a:spcPct val="107000"/>
                        </a:lnSpc>
                        <a:spcAft>
                          <a:spcPts val="0"/>
                        </a:spcAft>
                      </a:pPr>
                      <a:r>
                        <a:rPr lang="lv-LV" sz="1000">
                          <a:effectLst/>
                        </a:rPr>
                        <a:t>izmantoto materiālu atkārtota pārstrāde, lai saražotu izmantojamus materiālus vai lietas; reprocess bieži attiecina uz izmantotās kodoldegvielas atkārtotu pārstrādi, lai to atkal varētu izmantot</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tc>
                  <a:txBody>
                    <a:bodyPr/>
                    <a:lstStyle/>
                    <a:p>
                      <a:pPr>
                        <a:lnSpc>
                          <a:spcPct val="107000"/>
                        </a:lnSpc>
                        <a:spcAft>
                          <a:spcPts val="0"/>
                        </a:spcAft>
                      </a:pPr>
                      <a:r>
                        <a:rPr lang="lv-LV" sz="1000">
                          <a:effectLst/>
                        </a:rPr>
                        <a:t>kodoldegvielas atkalpārstrāde</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427" marB="0" anchor="ctr"/>
                </a:tc>
                <a:extLst>
                  <a:ext uri="{0D108BD9-81ED-4DB2-BD59-A6C34878D82A}">
                    <a16:rowId xmlns:a16="http://schemas.microsoft.com/office/drawing/2014/main" val="3882558598"/>
                  </a:ext>
                </a:extLst>
              </a:tr>
              <a:tr h="563739">
                <a:tc>
                  <a:txBody>
                    <a:bodyPr/>
                    <a:lstStyle/>
                    <a:p>
                      <a:pPr marL="635">
                        <a:lnSpc>
                          <a:spcPct val="107000"/>
                        </a:lnSpc>
                        <a:spcAft>
                          <a:spcPts val="0"/>
                        </a:spcAft>
                      </a:pPr>
                      <a:r>
                        <a:rPr lang="lv-LV" sz="1000">
                          <a:effectLst/>
                        </a:rPr>
                        <a:t>reuse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979" marB="0"/>
                </a:tc>
                <a:tc>
                  <a:txBody>
                    <a:bodyPr/>
                    <a:lstStyle/>
                    <a:p>
                      <a:pPr>
                        <a:lnSpc>
                          <a:spcPct val="107000"/>
                        </a:lnSpc>
                        <a:spcAft>
                          <a:spcPts val="0"/>
                        </a:spcAft>
                      </a:pPr>
                      <a:r>
                        <a:rPr lang="lv-LV" sz="1000">
                          <a:effectLst/>
                        </a:rPr>
                        <a:t>atkalizmantošana </a:t>
                      </a:r>
                      <a:endParaRPr lang="en-US" sz="100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979" marB="0"/>
                </a:tc>
                <a:tc>
                  <a:txBody>
                    <a:bodyPr/>
                    <a:lstStyle/>
                    <a:p>
                      <a:pPr marR="31115">
                        <a:lnSpc>
                          <a:spcPct val="107000"/>
                        </a:lnSpc>
                        <a:spcAft>
                          <a:spcPts val="0"/>
                        </a:spcAft>
                      </a:pPr>
                      <a:r>
                        <a:rPr lang="lv-LV" sz="1000" dirty="0">
                          <a:effectLst/>
                        </a:rPr>
                        <a:t>jebkura operācija, kurā produkti vai komponenti, kas nav atkritumi, tiek vēlreiz izmantoti paredzētajam mērķim </a:t>
                      </a:r>
                      <a:endParaRPr lang="en-US" sz="1000" dirty="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979" marB="0" anchor="ctr"/>
                </a:tc>
                <a:tc>
                  <a:txBody>
                    <a:bodyPr/>
                    <a:lstStyle/>
                    <a:p>
                      <a:pPr>
                        <a:lnSpc>
                          <a:spcPct val="107000"/>
                        </a:lnSpc>
                        <a:spcAft>
                          <a:spcPts val="0"/>
                        </a:spcAft>
                      </a:pPr>
                      <a:r>
                        <a:rPr lang="lv-LV" sz="1000" dirty="0">
                          <a:effectLst/>
                        </a:rPr>
                        <a:t>apģērba </a:t>
                      </a:r>
                      <a:r>
                        <a:rPr lang="lv-LV" sz="1000" dirty="0" err="1">
                          <a:effectLst/>
                        </a:rPr>
                        <a:t>atkalizmantošana</a:t>
                      </a:r>
                      <a:r>
                        <a:rPr lang="lv-LV" sz="1000" dirty="0">
                          <a:effectLst/>
                        </a:rPr>
                        <a:t> </a:t>
                      </a:r>
                      <a:endParaRPr lang="en-US" sz="1000" dirty="0">
                        <a:effectLst/>
                        <a:latin typeface="Times New Roman" panose="02020603050405020304" pitchFamily="18" charset="0"/>
                        <a:ea typeface="Calibri" panose="020F0502020204030204" pitchFamily="34" charset="0"/>
                        <a:cs typeface="Arial" panose="020B0604020202020204" pitchFamily="34" charset="0"/>
                      </a:endParaRPr>
                    </a:p>
                  </a:txBody>
                  <a:tcPr marL="59144" marR="34271" marT="25979" marB="0"/>
                </a:tc>
                <a:extLst>
                  <a:ext uri="{0D108BD9-81ED-4DB2-BD59-A6C34878D82A}">
                    <a16:rowId xmlns:a16="http://schemas.microsoft.com/office/drawing/2014/main" val="944888141"/>
                  </a:ext>
                </a:extLst>
              </a:tr>
            </a:tbl>
          </a:graphicData>
        </a:graphic>
      </p:graphicFrame>
    </p:spTree>
    <p:extLst>
      <p:ext uri="{BB962C8B-B14F-4D97-AF65-F5344CB8AC3E}">
        <p14:creationId xmlns:p14="http://schemas.microsoft.com/office/powerpoint/2010/main" val="31115396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3137523623"/>
              </p:ext>
            </p:extLst>
          </p:nvPr>
        </p:nvGraphicFramePr>
        <p:xfrm>
          <a:off x="467543" y="1412776"/>
          <a:ext cx="8280920" cy="5128590"/>
        </p:xfrm>
        <a:graphic>
          <a:graphicData uri="http://schemas.openxmlformats.org/drawingml/2006/table">
            <a:tbl>
              <a:tblPr firstRow="1" firstCol="1" bandRow="1">
                <a:tableStyleId>{5C22544A-7EE6-4342-B048-85BDC9FD1C3A}</a:tableStyleId>
              </a:tblPr>
              <a:tblGrid>
                <a:gridCol w="1207059">
                  <a:extLst>
                    <a:ext uri="{9D8B030D-6E8A-4147-A177-3AD203B41FA5}">
                      <a16:colId xmlns:a16="http://schemas.microsoft.com/office/drawing/2014/main" val="884866844"/>
                    </a:ext>
                  </a:extLst>
                </a:gridCol>
                <a:gridCol w="1529772">
                  <a:extLst>
                    <a:ext uri="{9D8B030D-6E8A-4147-A177-3AD203B41FA5}">
                      <a16:colId xmlns:a16="http://schemas.microsoft.com/office/drawing/2014/main" val="2185413083"/>
                    </a:ext>
                  </a:extLst>
                </a:gridCol>
                <a:gridCol w="3572143">
                  <a:extLst>
                    <a:ext uri="{9D8B030D-6E8A-4147-A177-3AD203B41FA5}">
                      <a16:colId xmlns:a16="http://schemas.microsoft.com/office/drawing/2014/main" val="1843193015"/>
                    </a:ext>
                  </a:extLst>
                </a:gridCol>
                <a:gridCol w="1971946">
                  <a:extLst>
                    <a:ext uri="{9D8B030D-6E8A-4147-A177-3AD203B41FA5}">
                      <a16:colId xmlns:a16="http://schemas.microsoft.com/office/drawing/2014/main" val="3905256074"/>
                    </a:ext>
                  </a:extLst>
                </a:gridCol>
              </a:tblGrid>
              <a:tr h="321087">
                <a:tc>
                  <a:txBody>
                    <a:bodyPr/>
                    <a:lstStyle/>
                    <a:p>
                      <a:pPr marR="29210" algn="ctr">
                        <a:lnSpc>
                          <a:spcPct val="107000"/>
                        </a:lnSpc>
                        <a:spcAft>
                          <a:spcPts val="0"/>
                        </a:spcAft>
                      </a:pPr>
                      <a:r>
                        <a:rPr lang="lv-LV" sz="1200">
                          <a:effectLst/>
                        </a:rPr>
                        <a:t>EN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3641" marB="0" anchor="ctr"/>
                </a:tc>
                <a:tc>
                  <a:txBody>
                    <a:bodyPr/>
                    <a:lstStyle/>
                    <a:p>
                      <a:pPr marR="30480" algn="ctr">
                        <a:lnSpc>
                          <a:spcPct val="107000"/>
                        </a:lnSpc>
                        <a:spcAft>
                          <a:spcPts val="0"/>
                        </a:spcAft>
                      </a:pPr>
                      <a:r>
                        <a:rPr lang="lv-LV" sz="1200">
                          <a:effectLst/>
                        </a:rPr>
                        <a:t>LV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3641" marB="0" anchor="ctr"/>
                </a:tc>
                <a:tc>
                  <a:txBody>
                    <a:bodyPr/>
                    <a:lstStyle/>
                    <a:p>
                      <a:pPr marR="30480" algn="ctr">
                        <a:lnSpc>
                          <a:spcPct val="107000"/>
                        </a:lnSpc>
                        <a:spcAft>
                          <a:spcPts val="0"/>
                        </a:spcAft>
                      </a:pPr>
                      <a:r>
                        <a:rPr lang="lv-LV" sz="1200">
                          <a:effectLst/>
                        </a:rPr>
                        <a:t>Definīcija, apraksts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3641" marB="0" anchor="ctr"/>
                </a:tc>
                <a:tc>
                  <a:txBody>
                    <a:bodyPr/>
                    <a:lstStyle/>
                    <a:p>
                      <a:pPr marR="31115" algn="ctr">
                        <a:lnSpc>
                          <a:spcPct val="107000"/>
                        </a:lnSpc>
                        <a:spcAft>
                          <a:spcPts val="0"/>
                        </a:spcAft>
                      </a:pPr>
                      <a:r>
                        <a:rPr lang="lv-LV" sz="1200">
                          <a:effectLst/>
                        </a:rPr>
                        <a:t>Piemēri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3641" marB="0" anchor="ctr"/>
                </a:tc>
                <a:extLst>
                  <a:ext uri="{0D108BD9-81ED-4DB2-BD59-A6C34878D82A}">
                    <a16:rowId xmlns:a16="http://schemas.microsoft.com/office/drawing/2014/main" val="973330945"/>
                  </a:ext>
                </a:extLst>
              </a:tr>
              <a:tr h="3175644">
                <a:tc>
                  <a:txBody>
                    <a:bodyPr/>
                    <a:lstStyle/>
                    <a:p>
                      <a:pPr marL="635">
                        <a:lnSpc>
                          <a:spcPct val="107000"/>
                        </a:lnSpc>
                        <a:spcAft>
                          <a:spcPts val="0"/>
                        </a:spcAft>
                      </a:pPr>
                      <a:r>
                        <a:rPr lang="lv-LV" sz="1200">
                          <a:effectLst/>
                        </a:rPr>
                        <a:t>recycling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a:lnSpc>
                          <a:spcPct val="107000"/>
                        </a:lnSpc>
                        <a:spcAft>
                          <a:spcPts val="0"/>
                        </a:spcAft>
                      </a:pPr>
                      <a:r>
                        <a:rPr lang="lv-LV" sz="1200">
                          <a:effectLst/>
                        </a:rPr>
                        <a:t>reciklēšana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marR="30480">
                        <a:lnSpc>
                          <a:spcPct val="150000"/>
                        </a:lnSpc>
                        <a:spcAft>
                          <a:spcPts val="595"/>
                        </a:spcAft>
                      </a:pPr>
                      <a:r>
                        <a:rPr lang="lv-LV" sz="1200">
                          <a:effectLst/>
                        </a:rPr>
                        <a:t>jebkura atgūšanas operācija, kurā atkritummateriāli tiek atkalpārstrādāti ražojumos, materiālos vai vielās sākotnējam mērķim vai kādam citam mērķim; tā ietver organiska materiāla atkalpārstrādi, bet neietver enerģijas atgūšanu un atkalpārstrādi materiālos, kas tiks izmantoti par kurināmo vai aizbēršanai; </a:t>
                      </a:r>
                      <a:endParaRPr lang="en-US" sz="1200">
                        <a:effectLst/>
                      </a:endParaRPr>
                    </a:p>
                    <a:p>
                      <a:pPr marR="29845">
                        <a:lnSpc>
                          <a:spcPct val="107000"/>
                        </a:lnSpc>
                        <a:spcAft>
                          <a:spcPts val="0"/>
                        </a:spcAft>
                      </a:pPr>
                      <a:r>
                        <a:rPr lang="lv-LV" sz="1200">
                          <a:effectLst/>
                        </a:rPr>
                        <a:t>šajā pašā aprites kontekstā terminu lieto arī vēl citā “palaist atpakaļ ciklā” nozīmē: The vapour phase is condensed to give a HCl solution that is recycled into the process.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nchor="ctr"/>
                </a:tc>
                <a:tc>
                  <a:txBody>
                    <a:bodyPr/>
                    <a:lstStyle/>
                    <a:p>
                      <a:pPr>
                        <a:lnSpc>
                          <a:spcPct val="107000"/>
                        </a:lnSpc>
                        <a:spcAft>
                          <a:spcPts val="0"/>
                        </a:spcAft>
                        <a:tabLst>
                          <a:tab pos="189230" algn="ctr"/>
                          <a:tab pos="950595" algn="ctr"/>
                        </a:tabLst>
                      </a:pPr>
                      <a:r>
                        <a:rPr lang="lv-LV" sz="1200">
                          <a:effectLst/>
                        </a:rPr>
                        <a:t>	papīra, 	plastmasas, </a:t>
                      </a:r>
                      <a:endParaRPr lang="en-US" sz="1200">
                        <a:effectLst/>
                      </a:endParaRPr>
                    </a:p>
                    <a:p>
                      <a:pPr>
                        <a:lnSpc>
                          <a:spcPct val="107000"/>
                        </a:lnSpc>
                        <a:spcAft>
                          <a:spcPts val="0"/>
                        </a:spcAft>
                      </a:pPr>
                      <a:r>
                        <a:rPr lang="lv-LV" sz="1200">
                          <a:effectLst/>
                        </a:rPr>
                        <a:t>stikla reciklēšana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extLst>
                  <a:ext uri="{0D108BD9-81ED-4DB2-BD59-A6C34878D82A}">
                    <a16:rowId xmlns:a16="http://schemas.microsoft.com/office/drawing/2014/main" val="1725569813"/>
                  </a:ext>
                </a:extLst>
              </a:tr>
              <a:tr h="984609">
                <a:tc>
                  <a:txBody>
                    <a:bodyPr/>
                    <a:lstStyle/>
                    <a:p>
                      <a:pPr marL="635">
                        <a:lnSpc>
                          <a:spcPct val="107000"/>
                        </a:lnSpc>
                        <a:spcAft>
                          <a:spcPts val="0"/>
                        </a:spcAft>
                      </a:pPr>
                      <a:r>
                        <a:rPr lang="lv-LV" sz="1200">
                          <a:effectLst/>
                        </a:rPr>
                        <a:t>regeneration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a:lnSpc>
                          <a:spcPct val="107000"/>
                        </a:lnSpc>
                        <a:spcAft>
                          <a:spcPts val="0"/>
                        </a:spcAft>
                      </a:pPr>
                      <a:r>
                        <a:rPr lang="lv-LV" sz="1200">
                          <a:effectLst/>
                        </a:rPr>
                        <a:t>reģenerācija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marR="31115">
                        <a:lnSpc>
                          <a:spcPct val="107000"/>
                        </a:lnSpc>
                        <a:spcAft>
                          <a:spcPts val="0"/>
                        </a:spcAft>
                      </a:pPr>
                      <a:r>
                        <a:rPr lang="lv-LV" sz="1200">
                          <a:effectLst/>
                        </a:rPr>
                        <a:t>procesi, kuros izlietoti/nostrādāti produkti atgūst sākotnējās īpašības un kļūst derīgi izmantošanai līdzīgam mērķim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marR="29845">
                        <a:lnSpc>
                          <a:spcPct val="107000"/>
                        </a:lnSpc>
                        <a:spcAft>
                          <a:spcPts val="0"/>
                        </a:spcAft>
                      </a:pPr>
                      <a:r>
                        <a:rPr lang="lv-LV" sz="1200">
                          <a:effectLst/>
                        </a:rPr>
                        <a:t>nostrādātās aktivētās ogles reģenerācija, nostrādāta šķīdinātāja reģenerācija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nchor="ctr"/>
                </a:tc>
                <a:extLst>
                  <a:ext uri="{0D108BD9-81ED-4DB2-BD59-A6C34878D82A}">
                    <a16:rowId xmlns:a16="http://schemas.microsoft.com/office/drawing/2014/main" val="134287006"/>
                  </a:ext>
                </a:extLst>
              </a:tr>
              <a:tr h="647250">
                <a:tc>
                  <a:txBody>
                    <a:bodyPr/>
                    <a:lstStyle/>
                    <a:p>
                      <a:pPr marL="635">
                        <a:lnSpc>
                          <a:spcPct val="107000"/>
                        </a:lnSpc>
                        <a:spcAft>
                          <a:spcPts val="0"/>
                        </a:spcAft>
                      </a:pPr>
                      <a:r>
                        <a:rPr lang="lv-LV" sz="1200">
                          <a:effectLst/>
                        </a:rPr>
                        <a:t>recuperation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a:lnSpc>
                          <a:spcPct val="107000"/>
                        </a:lnSpc>
                        <a:spcAft>
                          <a:spcPts val="0"/>
                        </a:spcAft>
                      </a:pPr>
                      <a:r>
                        <a:rPr lang="lv-LV" sz="1200">
                          <a:effectLst/>
                        </a:rPr>
                        <a:t>rekuperācija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a:lnSpc>
                          <a:spcPct val="107000"/>
                        </a:lnSpc>
                        <a:spcAft>
                          <a:spcPts val="0"/>
                        </a:spcAft>
                        <a:tabLst>
                          <a:tab pos="267335" algn="ctr"/>
                          <a:tab pos="1018540" algn="ctr"/>
                          <a:tab pos="1776730" algn="ctr"/>
                          <a:tab pos="2336165" algn="ctr"/>
                        </a:tabLst>
                      </a:pPr>
                      <a:r>
                        <a:rPr lang="lv-LV" sz="1200">
                          <a:effectLst/>
                        </a:rPr>
                        <a:t>	ražošanas 	atkritumu 	savākšana 	un </a:t>
                      </a:r>
                      <a:endParaRPr lang="en-US" sz="1200">
                        <a:effectLst/>
                      </a:endParaRPr>
                    </a:p>
                    <a:p>
                      <a:pPr>
                        <a:lnSpc>
                          <a:spcPct val="107000"/>
                        </a:lnSpc>
                        <a:spcAft>
                          <a:spcPts val="0"/>
                        </a:spcAft>
                      </a:pPr>
                      <a:r>
                        <a:rPr lang="lv-LV" sz="1200">
                          <a:effectLst/>
                        </a:rPr>
                        <a:t>izmantošana tajā pašā procesā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tc>
                <a:tc>
                  <a:txBody>
                    <a:bodyPr/>
                    <a:lstStyle/>
                    <a:p>
                      <a:pPr>
                        <a:lnSpc>
                          <a:spcPct val="99000"/>
                        </a:lnSpc>
                        <a:spcAft>
                          <a:spcPts val="5"/>
                        </a:spcAft>
                      </a:pPr>
                      <a:r>
                        <a:rPr lang="lv-LV" sz="1200" dirty="0" err="1">
                          <a:effectLst/>
                        </a:rPr>
                        <a:t>dūmgāzu</a:t>
                      </a:r>
                      <a:r>
                        <a:rPr lang="lv-LV" sz="1200" dirty="0">
                          <a:effectLst/>
                        </a:rPr>
                        <a:t> rekuperācija ūdens vai gaisa </a:t>
                      </a:r>
                      <a:endParaRPr lang="en-US" sz="1200" dirty="0">
                        <a:effectLst/>
                      </a:endParaRPr>
                    </a:p>
                    <a:p>
                      <a:pPr>
                        <a:lnSpc>
                          <a:spcPct val="107000"/>
                        </a:lnSpc>
                        <a:spcAft>
                          <a:spcPts val="0"/>
                        </a:spcAft>
                      </a:pPr>
                      <a:r>
                        <a:rPr lang="lv-LV" sz="1200" dirty="0">
                          <a:effectLst/>
                        </a:rPr>
                        <a:t>sildīšanai </a:t>
                      </a:r>
                      <a:endParaRPr lang="en-US" sz="1200" dirty="0">
                        <a:effectLst/>
                        <a:latin typeface="Times New Roman" panose="02020603050405020304" pitchFamily="18" charset="0"/>
                        <a:ea typeface="Calibri" panose="020F0502020204030204" pitchFamily="34" charset="0"/>
                        <a:cs typeface="Arial" panose="020B0604020202020204" pitchFamily="34" charset="0"/>
                      </a:endParaRPr>
                    </a:p>
                  </a:txBody>
                  <a:tcPr marL="54992" marR="31865" marT="24155" marB="0" anchor="ctr"/>
                </a:tc>
                <a:extLst>
                  <a:ext uri="{0D108BD9-81ED-4DB2-BD59-A6C34878D82A}">
                    <a16:rowId xmlns:a16="http://schemas.microsoft.com/office/drawing/2014/main" val="2997374274"/>
                  </a:ext>
                </a:extLst>
              </a:tr>
            </a:tbl>
          </a:graphicData>
        </a:graphic>
      </p:graphicFrame>
    </p:spTree>
    <p:extLst>
      <p:ext uri="{BB962C8B-B14F-4D97-AF65-F5344CB8AC3E}">
        <p14:creationId xmlns:p14="http://schemas.microsoft.com/office/powerpoint/2010/main" val="29164359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693704"/>
              </p:ext>
            </p:extLst>
          </p:nvPr>
        </p:nvGraphicFramePr>
        <p:xfrm>
          <a:off x="323525" y="1340768"/>
          <a:ext cx="8496946" cy="5382287"/>
        </p:xfrm>
        <a:graphic>
          <a:graphicData uri="http://schemas.openxmlformats.org/drawingml/2006/table">
            <a:tbl>
              <a:tblPr firstRow="1" firstCol="1" bandRow="1">
                <a:tableStyleId>{5C22544A-7EE6-4342-B048-85BDC9FD1C3A}</a:tableStyleId>
              </a:tblPr>
              <a:tblGrid>
                <a:gridCol w="1238548">
                  <a:extLst>
                    <a:ext uri="{9D8B030D-6E8A-4147-A177-3AD203B41FA5}">
                      <a16:colId xmlns:a16="http://schemas.microsoft.com/office/drawing/2014/main" val="3176815072"/>
                    </a:ext>
                  </a:extLst>
                </a:gridCol>
                <a:gridCol w="1569681">
                  <a:extLst>
                    <a:ext uri="{9D8B030D-6E8A-4147-A177-3AD203B41FA5}">
                      <a16:colId xmlns:a16="http://schemas.microsoft.com/office/drawing/2014/main" val="906777300"/>
                    </a:ext>
                  </a:extLst>
                </a:gridCol>
                <a:gridCol w="3665330">
                  <a:extLst>
                    <a:ext uri="{9D8B030D-6E8A-4147-A177-3AD203B41FA5}">
                      <a16:colId xmlns:a16="http://schemas.microsoft.com/office/drawing/2014/main" val="3103801993"/>
                    </a:ext>
                  </a:extLst>
                </a:gridCol>
                <a:gridCol w="2023387">
                  <a:extLst>
                    <a:ext uri="{9D8B030D-6E8A-4147-A177-3AD203B41FA5}">
                      <a16:colId xmlns:a16="http://schemas.microsoft.com/office/drawing/2014/main" val="1315597604"/>
                    </a:ext>
                  </a:extLst>
                </a:gridCol>
              </a:tblGrid>
              <a:tr h="288602">
                <a:tc>
                  <a:txBody>
                    <a:bodyPr/>
                    <a:lstStyle/>
                    <a:p>
                      <a:pPr marR="29210" algn="ctr">
                        <a:lnSpc>
                          <a:spcPct val="107000"/>
                        </a:lnSpc>
                        <a:spcAft>
                          <a:spcPts val="0"/>
                        </a:spcAft>
                      </a:pPr>
                      <a:r>
                        <a:rPr lang="lv-LV" sz="1200">
                          <a:effectLst/>
                        </a:rPr>
                        <a:t>EN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0609" marB="0" anchor="ctr"/>
                </a:tc>
                <a:tc>
                  <a:txBody>
                    <a:bodyPr/>
                    <a:lstStyle/>
                    <a:p>
                      <a:pPr marR="30480" algn="ctr">
                        <a:lnSpc>
                          <a:spcPct val="107000"/>
                        </a:lnSpc>
                        <a:spcAft>
                          <a:spcPts val="0"/>
                        </a:spcAft>
                      </a:pPr>
                      <a:r>
                        <a:rPr lang="lv-LV" sz="1200">
                          <a:effectLst/>
                        </a:rPr>
                        <a:t>LV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0609" marB="0" anchor="ctr"/>
                </a:tc>
                <a:tc>
                  <a:txBody>
                    <a:bodyPr/>
                    <a:lstStyle/>
                    <a:p>
                      <a:pPr marR="30480" algn="ctr">
                        <a:lnSpc>
                          <a:spcPct val="107000"/>
                        </a:lnSpc>
                        <a:spcAft>
                          <a:spcPts val="0"/>
                        </a:spcAft>
                      </a:pPr>
                      <a:r>
                        <a:rPr lang="lv-LV" sz="1200">
                          <a:effectLst/>
                        </a:rPr>
                        <a:t>Definīcija, apraksts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0609" marB="0" anchor="ctr"/>
                </a:tc>
                <a:tc>
                  <a:txBody>
                    <a:bodyPr/>
                    <a:lstStyle/>
                    <a:p>
                      <a:pPr marR="31115" algn="ctr">
                        <a:lnSpc>
                          <a:spcPct val="107000"/>
                        </a:lnSpc>
                        <a:spcAft>
                          <a:spcPts val="0"/>
                        </a:spcAft>
                      </a:pPr>
                      <a:r>
                        <a:rPr lang="lv-LV" sz="1200">
                          <a:effectLst/>
                        </a:rPr>
                        <a:t>Piemēri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0609" marB="0" anchor="ctr"/>
                </a:tc>
                <a:extLst>
                  <a:ext uri="{0D108BD9-81ED-4DB2-BD59-A6C34878D82A}">
                    <a16:rowId xmlns:a16="http://schemas.microsoft.com/office/drawing/2014/main" val="2533917129"/>
                  </a:ext>
                </a:extLst>
              </a:tr>
              <a:tr h="2540709">
                <a:tc>
                  <a:txBody>
                    <a:bodyPr/>
                    <a:lstStyle/>
                    <a:p>
                      <a:pPr marL="635">
                        <a:lnSpc>
                          <a:spcPct val="107000"/>
                        </a:lnSpc>
                        <a:spcAft>
                          <a:spcPts val="0"/>
                        </a:spcAft>
                      </a:pPr>
                      <a:r>
                        <a:rPr lang="lv-LV" sz="1200">
                          <a:effectLst/>
                        </a:rPr>
                        <a:t>recovery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a:lnSpc>
                          <a:spcPct val="107000"/>
                        </a:lnSpc>
                        <a:spcAft>
                          <a:spcPts val="0"/>
                        </a:spcAft>
                      </a:pPr>
                      <a:r>
                        <a:rPr lang="lv-LV" sz="1200">
                          <a:effectLst/>
                        </a:rPr>
                        <a:t>[resursu] atgūšana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marR="30480">
                        <a:lnSpc>
                          <a:spcPct val="150000"/>
                        </a:lnSpc>
                        <a:spcAft>
                          <a:spcPts val="0"/>
                        </a:spcAft>
                      </a:pPr>
                      <a:r>
                        <a:rPr lang="lv-LV" sz="1200">
                          <a:effectLst/>
                        </a:rPr>
                        <a:t>iepriekšējās vērtības atgūšana, atkritumu komponentu izmantošana par jaunu ražojumu izejvielām; jebkura operācija, kuras galvenais rezultāts ir atkritumu lietderīga izmantošana citu materiālu aizstāšanai (konkrētā stacijā vai </a:t>
                      </a:r>
                      <a:endParaRPr lang="en-US" sz="1200">
                        <a:effectLst/>
                      </a:endParaRPr>
                    </a:p>
                    <a:p>
                      <a:pPr>
                        <a:lnSpc>
                          <a:spcPct val="107000"/>
                        </a:lnSpc>
                        <a:spcAft>
                          <a:spcPts val="495"/>
                        </a:spcAft>
                      </a:pPr>
                      <a:r>
                        <a:rPr lang="lv-LV" sz="1200">
                          <a:effectLst/>
                        </a:rPr>
                        <a:t>ekonomiskajā apritē vispār); </a:t>
                      </a:r>
                      <a:endParaRPr lang="en-US" sz="1200">
                        <a:effectLst/>
                      </a:endParaRPr>
                    </a:p>
                    <a:p>
                      <a:pPr marR="30480">
                        <a:lnSpc>
                          <a:spcPct val="107000"/>
                        </a:lnSpc>
                        <a:spcAft>
                          <a:spcPts val="0"/>
                        </a:spcAft>
                      </a:pPr>
                      <a:r>
                        <a:rPr lang="lv-LV" sz="1200">
                          <a:effectLst/>
                        </a:rPr>
                        <a:t>dažkārt atgūšanu iedala trīs kategorijās — sagatavošana atkalizmantošanai, reciklēšana un cita atgūšana (“cita atgūšana” var būt, piem., incinerācija vai līdzincinerācija, kurā atgūst enerģiju)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nchor="ctr"/>
                </a:tc>
                <a:tc>
                  <a:txBody>
                    <a:bodyPr/>
                    <a:lstStyle/>
                    <a:p>
                      <a:pPr marR="30480">
                        <a:lnSpc>
                          <a:spcPct val="107000"/>
                        </a:lnSpc>
                        <a:spcAft>
                          <a:spcPts val="0"/>
                        </a:spcAft>
                      </a:pPr>
                      <a:r>
                        <a:rPr lang="lv-LV" sz="1200">
                          <a:effectLst/>
                        </a:rPr>
                        <a:t>enerģijas atgūšana, siltuma atgūšana, vara atgūšana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extLst>
                  <a:ext uri="{0D108BD9-81ED-4DB2-BD59-A6C34878D82A}">
                    <a16:rowId xmlns:a16="http://schemas.microsoft.com/office/drawing/2014/main" val="1104326256"/>
                  </a:ext>
                </a:extLst>
              </a:tr>
              <a:tr h="888540">
                <a:tc>
                  <a:txBody>
                    <a:bodyPr/>
                    <a:lstStyle/>
                    <a:p>
                      <a:pPr marL="635">
                        <a:lnSpc>
                          <a:spcPct val="107000"/>
                        </a:lnSpc>
                        <a:spcAft>
                          <a:spcPts val="0"/>
                        </a:spcAft>
                      </a:pPr>
                      <a:r>
                        <a:rPr lang="lv-LV" sz="1200">
                          <a:effectLst/>
                        </a:rPr>
                        <a:t>recirculation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a:lnSpc>
                          <a:spcPct val="107000"/>
                        </a:lnSpc>
                        <a:spcAft>
                          <a:spcPts val="0"/>
                        </a:spcAft>
                      </a:pPr>
                      <a:r>
                        <a:rPr lang="lv-LV" sz="1200">
                          <a:effectLst/>
                        </a:rPr>
                        <a:t>recirkulācija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marR="30480">
                        <a:lnSpc>
                          <a:spcPct val="107000"/>
                        </a:lnSpc>
                        <a:spcAft>
                          <a:spcPts val="0"/>
                        </a:spcAft>
                      </a:pPr>
                      <a:r>
                        <a:rPr lang="lv-LV" sz="1200">
                          <a:effectLst/>
                        </a:rPr>
                        <a:t>daudzkārtēja (pilnīga vai daļēja) vielas/materiāla atgriešana tehnoloģiskajā procesā; parasti tie ir dzeses fluīdi vai citas vielas, kas procesā būtībā nemainās, netiek izlietoti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nchor="ctr"/>
                </a:tc>
                <a:tc>
                  <a:txBody>
                    <a:bodyPr/>
                    <a:lstStyle/>
                    <a:p>
                      <a:pPr marR="29845">
                        <a:lnSpc>
                          <a:spcPct val="107000"/>
                        </a:lnSpc>
                        <a:spcAft>
                          <a:spcPts val="0"/>
                        </a:spcAft>
                      </a:pPr>
                      <a:r>
                        <a:rPr lang="lv-LV" sz="1200">
                          <a:effectLst/>
                        </a:rPr>
                        <a:t>ūdens vai gaisa recirkulācija apsildes sistēmā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extLst>
                  <a:ext uri="{0D108BD9-81ED-4DB2-BD59-A6C34878D82A}">
                    <a16:rowId xmlns:a16="http://schemas.microsoft.com/office/drawing/2014/main" val="2631384240"/>
                  </a:ext>
                </a:extLst>
              </a:tr>
              <a:tr h="581196">
                <a:tc>
                  <a:txBody>
                    <a:bodyPr/>
                    <a:lstStyle/>
                    <a:p>
                      <a:pPr marL="635">
                        <a:lnSpc>
                          <a:spcPct val="107000"/>
                        </a:lnSpc>
                        <a:spcAft>
                          <a:spcPts val="0"/>
                        </a:spcAft>
                      </a:pPr>
                      <a:r>
                        <a:rPr lang="lv-LV" sz="1200">
                          <a:effectLst/>
                        </a:rPr>
                        <a:t>reclamation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a:lnSpc>
                          <a:spcPct val="107000"/>
                        </a:lnSpc>
                        <a:spcAft>
                          <a:spcPts val="0"/>
                        </a:spcAft>
                      </a:pPr>
                      <a:r>
                        <a:rPr lang="lv-LV" sz="1200">
                          <a:effectLst/>
                        </a:rPr>
                        <a:t>pārgūšana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marR="30480">
                        <a:lnSpc>
                          <a:spcPct val="107000"/>
                        </a:lnSpc>
                        <a:spcAft>
                          <a:spcPts val="0"/>
                        </a:spcAft>
                      </a:pPr>
                      <a:r>
                        <a:rPr lang="lv-LV" sz="1200">
                          <a:effectLst/>
                        </a:rPr>
                        <a:t>izmantotu lietu vai materiālu atkārtota izmantošana sākotnējiem vai citiem mērķiem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nchor="ctr"/>
                </a:tc>
                <a:tc>
                  <a:txBody>
                    <a:bodyPr/>
                    <a:lstStyle/>
                    <a:p>
                      <a:pPr>
                        <a:lnSpc>
                          <a:spcPct val="107000"/>
                        </a:lnSpc>
                        <a:spcAft>
                          <a:spcPts val="0"/>
                        </a:spcAft>
                        <a:tabLst>
                          <a:tab pos="1297305" algn="r"/>
                        </a:tabLst>
                      </a:pPr>
                      <a:r>
                        <a:rPr lang="lv-LV" sz="1200">
                          <a:effectLst/>
                        </a:rPr>
                        <a:t>ūdens 	pārgūšana, </a:t>
                      </a:r>
                      <a:endParaRPr lang="en-US" sz="1200">
                        <a:effectLst/>
                      </a:endParaRPr>
                    </a:p>
                    <a:p>
                      <a:pPr>
                        <a:lnSpc>
                          <a:spcPct val="107000"/>
                        </a:lnSpc>
                        <a:spcAft>
                          <a:spcPts val="0"/>
                        </a:spcAft>
                      </a:pPr>
                      <a:r>
                        <a:rPr lang="lv-LV" sz="1200">
                          <a:effectLst/>
                        </a:rPr>
                        <a:t>koksnes pārgūšana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extLst>
                  <a:ext uri="{0D108BD9-81ED-4DB2-BD59-A6C34878D82A}">
                    <a16:rowId xmlns:a16="http://schemas.microsoft.com/office/drawing/2014/main" val="1678533354"/>
                  </a:ext>
                </a:extLst>
              </a:tr>
              <a:tr h="581767">
                <a:tc>
                  <a:txBody>
                    <a:bodyPr/>
                    <a:lstStyle/>
                    <a:p>
                      <a:pPr marL="635">
                        <a:lnSpc>
                          <a:spcPct val="107000"/>
                        </a:lnSpc>
                        <a:spcAft>
                          <a:spcPts val="0"/>
                        </a:spcAft>
                      </a:pPr>
                      <a:r>
                        <a:rPr lang="lv-LV" sz="1200">
                          <a:effectLst/>
                        </a:rPr>
                        <a:t>reutilisation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a:lnSpc>
                          <a:spcPct val="107000"/>
                        </a:lnSpc>
                        <a:spcAft>
                          <a:spcPts val="0"/>
                        </a:spcAft>
                      </a:pPr>
                      <a:r>
                        <a:rPr lang="lv-LV" sz="1200">
                          <a:effectLst/>
                        </a:rPr>
                        <a:t>reutilizēšana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tc>
                  <a:txBody>
                    <a:bodyPr/>
                    <a:lstStyle/>
                    <a:p>
                      <a:pPr marR="31115">
                        <a:lnSpc>
                          <a:spcPct val="107000"/>
                        </a:lnSpc>
                        <a:spcAft>
                          <a:spcPts val="0"/>
                        </a:spcAft>
                      </a:pPr>
                      <a:r>
                        <a:rPr lang="lv-LV" sz="1200">
                          <a:effectLst/>
                        </a:rPr>
                        <a:t>atkritummateriāla izmantošana procesā, kas nav tas process, kurā atkritummateriāls radies </a:t>
                      </a:r>
                      <a:endParaRPr lang="en-US" sz="120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nchor="ctr"/>
                </a:tc>
                <a:tc>
                  <a:txBody>
                    <a:bodyPr/>
                    <a:lstStyle/>
                    <a:p>
                      <a:pPr>
                        <a:lnSpc>
                          <a:spcPct val="107000"/>
                        </a:lnSpc>
                        <a:spcAft>
                          <a:spcPts val="0"/>
                        </a:spcAft>
                      </a:pPr>
                      <a:r>
                        <a:rPr lang="lv-LV" sz="1200" dirty="0" err="1">
                          <a:effectLst/>
                        </a:rPr>
                        <a:t>atkritummateriālu</a:t>
                      </a:r>
                      <a:r>
                        <a:rPr lang="lv-LV" sz="1200" dirty="0">
                          <a:effectLst/>
                        </a:rPr>
                        <a:t> </a:t>
                      </a:r>
                      <a:r>
                        <a:rPr lang="lv-LV" sz="1200" dirty="0" err="1">
                          <a:effectLst/>
                        </a:rPr>
                        <a:t>reutilizēšana</a:t>
                      </a:r>
                      <a:r>
                        <a:rPr lang="lv-LV" sz="1200" dirty="0">
                          <a:effectLst/>
                        </a:rPr>
                        <a:t> </a:t>
                      </a:r>
                      <a:endParaRPr lang="en-US" sz="1200" dirty="0">
                        <a:effectLst/>
                        <a:latin typeface="Times New Roman" panose="02020603050405020304" pitchFamily="18" charset="0"/>
                        <a:ea typeface="Calibri" panose="020F0502020204030204" pitchFamily="34" charset="0"/>
                        <a:cs typeface="Arial" panose="020B0604020202020204" pitchFamily="34" charset="0"/>
                      </a:endParaRPr>
                    </a:p>
                  </a:txBody>
                  <a:tcPr marL="47939" marR="27778" marT="21057" marB="0"/>
                </a:tc>
                <a:extLst>
                  <a:ext uri="{0D108BD9-81ED-4DB2-BD59-A6C34878D82A}">
                    <a16:rowId xmlns:a16="http://schemas.microsoft.com/office/drawing/2014/main" val="3975717690"/>
                  </a:ext>
                </a:extLst>
              </a:tr>
            </a:tbl>
          </a:graphicData>
        </a:graphic>
      </p:graphicFrame>
    </p:spTree>
    <p:extLst>
      <p:ext uri="{BB962C8B-B14F-4D97-AF65-F5344CB8AC3E}">
        <p14:creationId xmlns:p14="http://schemas.microsoft.com/office/powerpoint/2010/main" val="15765863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33176"/>
        </a:solidFill>
        <a:ln>
          <a:solidFill>
            <a:srgbClr val="133176"/>
          </a:solidFill>
        </a:ln>
      </a:spPr>
      <a:bodyPr anchor="ctr"/>
      <a:lstStyle>
        <a:defPPr algn="ctr" defTabSz="457200" fontAlgn="auto">
          <a:spcBef>
            <a:spcPts val="0"/>
          </a:spcBef>
          <a:spcAft>
            <a:spcPts val="0"/>
          </a:spcAft>
          <a:defRPr sz="1800" b="0"/>
        </a:defPPr>
      </a:lstStyle>
      <a:style>
        <a:lnRef idx="1">
          <a:schemeClr val="accent1"/>
        </a:lnRef>
        <a:fillRef idx="3">
          <a:schemeClr val="accent1"/>
        </a:fillRef>
        <a:effectRef idx="2">
          <a:schemeClr val="accent1"/>
        </a:effectRef>
        <a:fontRef idx="minor">
          <a:schemeClr val="lt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txDef>
      <a:spPr>
        <a:noFill/>
      </a:spPr>
      <a:bodyPr wrap="none" rtlCol="0">
        <a:spAutoFit/>
      </a:bodyPr>
      <a:lstStyle>
        <a:defPPr>
          <a:defRPr sz="2400" b="0" dirty="0" err="1" smtClean="0">
            <a:solidFill>
              <a:srgbClr val="0F5494"/>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541D6704663FD9458F4BF149505D8835" ma:contentTypeVersion="18" ma:contentTypeDescription="Izveidot jaunu dokumentu." ma:contentTypeScope="" ma:versionID="97605796d134185af53b6fd83896d4b2">
  <xsd:schema xmlns:xsd="http://www.w3.org/2001/XMLSchema" xmlns:xs="http://www.w3.org/2001/XMLSchema" xmlns:p="http://schemas.microsoft.com/office/2006/metadata/properties" xmlns:ns2="0b782f5c-ea45-4e61-a028-a28b9f9c1a05" xmlns:ns3="05fc81c9-325d-42ab-a312-d2989bc4c6c1" targetNamespace="http://schemas.microsoft.com/office/2006/metadata/properties" ma:root="true" ma:fieldsID="aeb2c17f9a99cfc9b6b40a56a05d1d30" ns2:_="" ns3:_="">
    <xsd:import namespace="0b782f5c-ea45-4e61-a028-a28b9f9c1a05"/>
    <xsd:import namespace="05fc81c9-325d-42ab-a312-d2989bc4c6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782f5c-ea45-4e61-a028-a28b9f9c1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f2b9b02f-9abf-4f74-b798-1ff310cbf2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fc81c9-325d-42ab-a312-d2989bc4c6c1" elementFormDefault="qualified">
    <xsd:import namespace="http://schemas.microsoft.com/office/2006/documentManagement/types"/>
    <xsd:import namespace="http://schemas.microsoft.com/office/infopath/2007/PartnerControls"/>
    <xsd:element name="SharedWithUsers" ma:index="17"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498d4f8d-5674-4ada-909c-3de2b86c3fae}" ma:internalName="TaxCatchAll" ma:showField="CatchAllData" ma:web="05fc81c9-325d-42ab-a312-d2989bc4c6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b782f5c-ea45-4e61-a028-a28b9f9c1a05">
      <Terms xmlns="http://schemas.microsoft.com/office/infopath/2007/PartnerControls"/>
    </lcf76f155ced4ddcb4097134ff3c332f>
    <TaxCatchAll xmlns="05fc81c9-325d-42ab-a312-d2989bc4c6c1" xsi:nil="true"/>
  </documentManagement>
</p:properties>
</file>

<file path=customXml/itemProps1.xml><?xml version="1.0" encoding="utf-8"?>
<ds:datastoreItem xmlns:ds="http://schemas.openxmlformats.org/officeDocument/2006/customXml" ds:itemID="{1D4680E5-54B1-41CD-AE26-2D238B5CB551}"/>
</file>

<file path=customXml/itemProps2.xml><?xml version="1.0" encoding="utf-8"?>
<ds:datastoreItem xmlns:ds="http://schemas.openxmlformats.org/officeDocument/2006/customXml" ds:itemID="{D192B741-21F3-4408-B420-3490CE008836}"/>
</file>

<file path=customXml/itemProps3.xml><?xml version="1.0" encoding="utf-8"?>
<ds:datastoreItem xmlns:ds="http://schemas.openxmlformats.org/officeDocument/2006/customXml" ds:itemID="{A5DA0967-3EB9-450F-B456-66EE376AE0AB}"/>
</file>

<file path=docProps/app.xml><?xml version="1.0" encoding="utf-8"?>
<Properties xmlns="http://schemas.openxmlformats.org/officeDocument/2006/extended-properties" xmlns:vt="http://schemas.openxmlformats.org/officeDocument/2006/docPropsVTypes">
  <Template/>
  <TotalTime>1064</TotalTime>
  <Words>2532</Words>
  <Application>Microsoft Office PowerPoint</Application>
  <PresentationFormat>On-screen Show (4:3)</PresentationFormat>
  <Paragraphs>290</Paragraphs>
  <Slides>23</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Times New Roman</vt:lpstr>
      <vt:lpstr>Trebuchet MS</vt:lpstr>
      <vt:lpstr>Verdana</vt:lpstr>
      <vt:lpstr>Default Design</vt:lpstr>
      <vt:lpstr>Terminoloģija ikdienā:</vt:lpstr>
      <vt:lpstr>Latviešu valodas terminoloģijas izstrādes principi</vt:lpstr>
      <vt:lpstr>Galvenās terminu izstrādes praktiskās problēmas: </vt:lpstr>
      <vt:lpstr>I Steidzamība un tulkošanas slodze</vt:lpstr>
      <vt:lpstr>II Kopīgās ainas iztrūkums </vt:lpstr>
      <vt:lpstr>II Kopīgās ainas iztrūkums</vt:lpstr>
      <vt:lpstr>III Sinonīmi/Termini </vt:lpstr>
      <vt:lpstr>PowerPoint Presentation</vt:lpstr>
      <vt:lpstr>PowerPoint Presentation</vt:lpstr>
      <vt:lpstr>III Sinonīmi / Termini</vt:lpstr>
      <vt:lpstr>III Sinonīmi / Termini  EIROPAS PARLAMENTA UN PADOMES REGULA (ES) 2020/741 par ūdens atkalizmantošanas minimālajām prasībām – diskusija par priekšlikuma terminiem</vt:lpstr>
      <vt:lpstr>EIROPAS PARLAMENTA UN PADOMES REGULA (ES) 2020/741 par ūdens atkalizmantošanas minimālajām prasībām – pieņemtais teksts</vt:lpstr>
      <vt:lpstr>IV Atšķirīga faktiskā situācija</vt:lpstr>
      <vt:lpstr>IV Atšķirīga faktiskā situācija</vt:lpstr>
      <vt:lpstr>V Slepenība</vt:lpstr>
      <vt:lpstr>Sadarbības labā prakse</vt:lpstr>
      <vt:lpstr>Sadarbības piemērs - swab</vt:lpstr>
      <vt:lpstr>PowerPoint Presentation</vt:lpstr>
      <vt:lpstr>PowerPoint Presentation</vt:lpstr>
      <vt:lpstr>RIGHT OF ESTABLISHMENT</vt:lpstr>
      <vt:lpstr>PowerPoint Presentation</vt:lpstr>
      <vt:lpstr>Ierosinātā atveide – IEDIBINĀJUMTIESĪBAS, BRĪVĪBA IEDIBINĀTIES, IEDIBINĀJUMS, IEDIBINĀT</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Tulkotāja “prasmju čemodāns”.</dc:title>
  <dc:creator>LEDINA Liga (DGT)</dc:creator>
  <cp:lastModifiedBy>LEDINA Liga (DGT)</cp:lastModifiedBy>
  <cp:revision>67</cp:revision>
  <dcterms:created xsi:type="dcterms:W3CDTF">2019-10-28T08:53:21Z</dcterms:created>
  <dcterms:modified xsi:type="dcterms:W3CDTF">2021-11-04T13:54:56Z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0x010100541D6704663FD9458F4BF149505D8835</vt:lpwstr>
  </property>
</Properties>
</file>