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Override2.xml" ContentType="application/vnd.openxmlformats-officedocument.themeOverride+xml"/>
  <Override PartName="/ppt/theme/themeOverride1.xml" ContentType="application/vnd.openxmlformats-officedocument.themeOverride+xml"/>
  <Override PartName="/ppt/theme/themeOverride7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80" r:id="rId2"/>
    <p:sldId id="258" r:id="rId3"/>
    <p:sldId id="277" r:id="rId4"/>
    <p:sldId id="276" r:id="rId5"/>
    <p:sldId id="294" r:id="rId6"/>
    <p:sldId id="296" r:id="rId7"/>
    <p:sldId id="306" r:id="rId8"/>
    <p:sldId id="311" r:id="rId9"/>
    <p:sldId id="314" r:id="rId10"/>
    <p:sldId id="260" r:id="rId11"/>
    <p:sldId id="257" r:id="rId12"/>
    <p:sldId id="274" r:id="rId13"/>
    <p:sldId id="313" r:id="rId14"/>
    <p:sldId id="309" r:id="rId15"/>
    <p:sldId id="308" r:id="rId16"/>
    <p:sldId id="312" r:id="rId17"/>
    <p:sldId id="261" r:id="rId18"/>
    <p:sldId id="292" r:id="rId19"/>
    <p:sldId id="267" r:id="rId20"/>
  </p:sldIdLst>
  <p:sldSz cx="12192000" cy="6858000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2007B-2AD8-4815-8885-A3D7F7B80494}" type="datetimeFigureOut">
              <a:rPr lang="lv-LV" smtClean="0"/>
              <a:t>05.11.2021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73CD8-4CFD-4884-B7C4-D8088408B3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6683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6B0CC-65A5-4C60-BA35-3AC665571E69}" type="datetimeFigureOut">
              <a:rPr lang="lv-LV" smtClean="0"/>
              <a:t>05.11.2021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D3A58F-90E8-4F81-B771-7CA246ED159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8963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096159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69183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03880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695690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14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9630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15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13153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16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59254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17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879216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18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211701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19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52380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35935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82303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93572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4985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81579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48753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14192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3A58F-90E8-4F81-B771-7CA246ED159F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7617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ermini.gov.lv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kadterm.lv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70358" y="923636"/>
            <a:ext cx="10993549" cy="2335733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GB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lv-LV" sz="3000" b="1" cap="none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Terminrade informāciju tehnoloģiju, telekomunikācijas un elektronikas nozarē: </a:t>
            </a:r>
            <a:br>
              <a:rPr lang="lv-LV" sz="3000" b="1" cap="none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400" b="1" cap="none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aktuāli izaicinājumi un iespējamie risinājumi</a:t>
            </a:r>
            <a:endParaRPr lang="en-GB" sz="3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58790" y="4099884"/>
            <a:ext cx="6096000" cy="145578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</a:pPr>
            <a:r>
              <a:rPr lang="lv-LV" sz="1600" b="1" cap="all" dirty="0">
                <a:solidFill>
                  <a:srgbClr val="4590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Dace </a:t>
            </a:r>
            <a:r>
              <a:rPr lang="lv-LV" sz="1600" b="1" cap="all" dirty="0" smtClean="0">
                <a:solidFill>
                  <a:srgbClr val="4590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Šostaka</a:t>
            </a:r>
          </a:p>
          <a:p>
            <a:pPr lvl="0" algn="r"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</a:pPr>
            <a:r>
              <a:rPr lang="en-GB" sz="1600" b="1" cap="all" dirty="0" smtClean="0">
                <a:solidFill>
                  <a:srgbClr val="4590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Mg.</a:t>
            </a:r>
            <a:r>
              <a:rPr lang="lv-LV" sz="1600" b="1" cap="all" dirty="0" smtClean="0">
                <a:solidFill>
                  <a:srgbClr val="4590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cap="all" dirty="0" smtClean="0">
                <a:solidFill>
                  <a:srgbClr val="4590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philol.</a:t>
            </a:r>
          </a:p>
          <a:p>
            <a:pPr lvl="0" algn="r"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</a:pPr>
            <a:r>
              <a:rPr lang="lv-LV" sz="1600" b="1" cap="all" dirty="0" smtClean="0">
                <a:solidFill>
                  <a:srgbClr val="4590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Datorikas fakultāte</a:t>
            </a:r>
            <a:r>
              <a:rPr lang="en-GB" sz="1600" b="1" cap="all" dirty="0" smtClean="0">
                <a:solidFill>
                  <a:srgbClr val="4590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1600" b="1" cap="all" dirty="0" smtClean="0">
                <a:solidFill>
                  <a:srgbClr val="4590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latvijas universitāte</a:t>
            </a:r>
            <a:endParaRPr lang="en-GB" sz="1600" b="1" cap="all" dirty="0" smtClean="0">
              <a:solidFill>
                <a:srgbClr val="4590B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</a:pPr>
            <a:r>
              <a:rPr lang="en-GB" sz="1600" b="1" cap="all" dirty="0" smtClean="0">
                <a:solidFill>
                  <a:srgbClr val="4590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Dace.sostaka@lu.lv</a:t>
            </a:r>
            <a:endParaRPr lang="en-GB" sz="1600" b="1" cap="all" dirty="0">
              <a:solidFill>
                <a:srgbClr val="4590B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93996" y="5407891"/>
            <a:ext cx="9363828" cy="988291"/>
          </a:xfrm>
          <a:prstGeom prst="rect">
            <a:avLst/>
          </a:prstGeom>
        </p:spPr>
        <p:txBody>
          <a:bodyPr/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v-LV" b="1" dirty="0" smtClean="0"/>
          </a:p>
          <a:p>
            <a:pPr marL="0" indent="0" algn="ctr">
              <a:buNone/>
            </a:pPr>
            <a:r>
              <a:rPr lang="lv-LV" b="1" dirty="0" smtClean="0">
                <a:solidFill>
                  <a:schemeClr val="bg1">
                    <a:lumMod val="50000"/>
                  </a:schemeClr>
                </a:solidFill>
              </a:rPr>
              <a:t>12.11.2021. "</a:t>
            </a:r>
            <a:r>
              <a:rPr lang="lv-LV" b="1" dirty="0">
                <a:solidFill>
                  <a:schemeClr val="bg1">
                    <a:lumMod val="50000"/>
                  </a:schemeClr>
                </a:solidFill>
              </a:rPr>
              <a:t>Latviešu valoda Eiropas Savienībā </a:t>
            </a:r>
            <a:r>
              <a:rPr lang="lv-LV" b="1" dirty="0" smtClean="0">
                <a:solidFill>
                  <a:schemeClr val="bg1">
                    <a:lumMod val="50000"/>
                  </a:schemeClr>
                </a:solidFill>
              </a:rPr>
              <a:t>- </a:t>
            </a:r>
            <a:r>
              <a:rPr lang="lv-LV" b="1" dirty="0">
                <a:solidFill>
                  <a:schemeClr val="bg1">
                    <a:lumMod val="50000"/>
                  </a:schemeClr>
                </a:solidFill>
              </a:rPr>
              <a:t>terminoloģijas </a:t>
            </a:r>
            <a:r>
              <a:rPr lang="lv-LV" b="1" dirty="0" smtClean="0">
                <a:solidFill>
                  <a:schemeClr val="bg1">
                    <a:lumMod val="50000"/>
                  </a:schemeClr>
                </a:solidFill>
              </a:rPr>
              <a:t>izstrāde</a:t>
            </a:r>
            <a:br>
              <a:rPr lang="lv-LV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lv-LV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b="1" dirty="0">
                <a:solidFill>
                  <a:schemeClr val="bg1">
                    <a:lumMod val="50000"/>
                  </a:schemeClr>
                </a:solidFill>
              </a:rPr>
              <a:t>Eiropas Savienības un Latvijas iestādēs un savstarpējā </a:t>
            </a:r>
            <a:r>
              <a:rPr lang="lv-LV" b="1" dirty="0" smtClean="0">
                <a:solidFill>
                  <a:schemeClr val="bg1">
                    <a:lumMod val="50000"/>
                  </a:schemeClr>
                </a:solidFill>
              </a:rPr>
              <a:t>sadarbība"</a:t>
            </a:r>
          </a:p>
          <a:p>
            <a:pPr marL="0" indent="0" algn="ctr">
              <a:buNone/>
            </a:pPr>
            <a:endParaRPr lang="lv-LV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28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08193"/>
            <a:ext cx="11029616" cy="1013800"/>
          </a:xfrm>
        </p:spPr>
        <p:txBody>
          <a:bodyPr>
            <a:normAutofit/>
          </a:bodyPr>
          <a:lstStyle/>
          <a:p>
            <a:pPr algn="ctr"/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Biežākie izaicinājumi</a:t>
            </a:r>
            <a:endParaRPr lang="en-GB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443345"/>
            <a:ext cx="11029615" cy="5892801"/>
          </a:xfrm>
        </p:spPr>
        <p:txBody>
          <a:bodyPr>
            <a:normAutofit/>
          </a:bodyPr>
          <a:lstStyle/>
          <a:p>
            <a:pPr algn="just"/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Angļu terminoloģijas daudznozīmība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</a:t>
            </a:r>
            <a:r>
              <a:rPr lang="en-GB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Terminrade </a:t>
            </a:r>
            <a:r>
              <a:rPr lang="en-GB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minmax</a:t>
            </a:r>
            <a:r>
              <a:rPr lang="en-GB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princips</a:t>
            </a:r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v-LV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Kopsaucējs LZA TK un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ITTEA </a:t>
            </a:r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lv-LV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konservatīvs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lv-LV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liberāls. 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7595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16945"/>
          </a:xfrm>
        </p:spPr>
        <p:txBody>
          <a:bodyPr>
            <a:normAutofit/>
          </a:bodyPr>
          <a:lstStyle/>
          <a:p>
            <a:pPr algn="ctr"/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Biežākie risinājumi</a:t>
            </a:r>
            <a:endParaRPr lang="en-GB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998631"/>
          </a:xfrm>
        </p:spPr>
        <p:txBody>
          <a:bodyPr>
            <a:normAutofit/>
          </a:bodyPr>
          <a:lstStyle/>
          <a:p>
            <a:pPr algn="just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Analizējam terminus konkrētās nozares kontekstā. </a:t>
            </a:r>
          </a:p>
          <a:p>
            <a:pPr algn="just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Konsultējamies ar nozares speciālistiem.</a:t>
            </a:r>
          </a:p>
          <a:p>
            <a:pPr algn="just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Ņemam vērā termina lietošanas biežumu.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Atliekam termina apstiprināšanu un apspriežam vēstkopā.</a:t>
            </a:r>
          </a:p>
          <a:p>
            <a:pPr algn="just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Dažreiz piedāvājam vairākus variantus un organizējam balsošanu: </a:t>
            </a:r>
            <a:r>
              <a:rPr lang="lv-LV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lv-LV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witter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Facebook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u. tml.</a:t>
            </a:r>
          </a:p>
          <a:p>
            <a:pPr lvl="1" algn="just"/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35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03371"/>
          </a:xfrm>
        </p:spPr>
        <p:txBody>
          <a:bodyPr>
            <a:normAutofit/>
          </a:bodyPr>
          <a:lstStyle/>
          <a:p>
            <a:pPr algn="ctr"/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Vairāki varianti: balsojam </a:t>
            </a:r>
            <a:r>
              <a:rPr lang="lv-LV" sz="3400" i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AkadTerm</a:t>
            </a:r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vidē</a:t>
            </a:r>
            <a:endParaRPr lang="en-GB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966" y="1871174"/>
            <a:ext cx="7464779" cy="473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886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03371"/>
          </a:xfrm>
        </p:spPr>
        <p:txBody>
          <a:bodyPr>
            <a:normAutofit/>
          </a:bodyPr>
          <a:lstStyle/>
          <a:p>
            <a:pPr algn="ctr"/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Vairāki varianti: balsojam </a:t>
            </a:r>
            <a:r>
              <a:rPr lang="lv-LV" sz="3400" i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Facebook</a:t>
            </a:r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vidē</a:t>
            </a:r>
            <a:endParaRPr lang="en-GB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785" y="1791856"/>
            <a:ext cx="5635913" cy="4888058"/>
          </a:xfrm>
        </p:spPr>
      </p:pic>
    </p:spTree>
    <p:extLst>
      <p:ext uri="{BB962C8B-B14F-4D97-AF65-F5344CB8AC3E}">
        <p14:creationId xmlns:p14="http://schemas.microsoft.com/office/powerpoint/2010/main" val="3464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08193"/>
            <a:ext cx="11029616" cy="1013800"/>
          </a:xfrm>
        </p:spPr>
        <p:txBody>
          <a:bodyPr>
            <a:normAutofit/>
          </a:bodyPr>
          <a:lstStyle/>
          <a:p>
            <a:pPr algn="ctr"/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Aktuālākie izaicinājumi - I</a:t>
            </a:r>
            <a:endParaRPr lang="en-GB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032000"/>
            <a:ext cx="11029615" cy="4304145"/>
          </a:xfrm>
        </p:spPr>
        <p:txBody>
          <a:bodyPr>
            <a:normAutofit/>
          </a:bodyPr>
          <a:lstStyle/>
          <a:p>
            <a:pPr algn="just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Joprojām - finansējums. Terminrade jau gandrīz 25 gadus norisinās pēc brīvprātības principa.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Starpnozaru </a:t>
            </a:r>
            <a:r>
              <a:rPr lang="lv-LV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termini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lv-LV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IKT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enerģētika, spēkratu terminoloģija, informācijas zinātne (</a:t>
            </a:r>
            <a:r>
              <a:rPr lang="lv-LV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vēst</a:t>
            </a:r>
            <a:r>
              <a:rPr lang="lv-LV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bibliotēkzinātne u. c.).</a:t>
            </a:r>
            <a:endParaRPr lang="lv-LV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Industrijā faktiskajai terminradei īss laiks (dažas dienas).</a:t>
            </a:r>
          </a:p>
          <a:p>
            <a:pPr algn="just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Terminrades procesā ir grūti iesaistīt mācībspēkus un industrijas pārstāvjus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lv-LV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aizņemtība, brīvprātības princips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40729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08193"/>
            <a:ext cx="11029616" cy="1013800"/>
          </a:xfrm>
        </p:spPr>
        <p:txBody>
          <a:bodyPr>
            <a:normAutofit/>
          </a:bodyPr>
          <a:lstStyle/>
          <a:p>
            <a:pPr algn="ctr"/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Aktuālākie izaicinājumi - II</a:t>
            </a:r>
            <a:endParaRPr lang="en-GB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032000"/>
            <a:ext cx="11029615" cy="4304145"/>
          </a:xfrm>
        </p:spPr>
        <p:txBody>
          <a:bodyPr>
            <a:normAutofit/>
          </a:bodyPr>
          <a:lstStyle/>
          <a:p>
            <a:pPr algn="just"/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Terminrade un izplatīšana </a:t>
            </a:r>
            <a:r>
              <a:rPr lang="lv-LV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lv-LV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lietojuma kontrole: </a:t>
            </a:r>
          </a:p>
          <a:p>
            <a:pPr algn="just"/>
            <a:endParaRPr lang="lv-LV" sz="32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32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4691" y="2623127"/>
            <a:ext cx="9605818" cy="3713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4680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08193"/>
            <a:ext cx="11029616" cy="1013800"/>
          </a:xfrm>
        </p:spPr>
        <p:txBody>
          <a:bodyPr>
            <a:normAutofit/>
          </a:bodyPr>
          <a:lstStyle/>
          <a:p>
            <a:pPr algn="ctr"/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Aktuālākie izaicinājumi - III</a:t>
            </a:r>
            <a:endParaRPr lang="en-GB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637" y="1256146"/>
            <a:ext cx="11195171" cy="5357090"/>
          </a:xfrm>
        </p:spPr>
        <p:txBody>
          <a:bodyPr>
            <a:normAutofit/>
          </a:bodyPr>
          <a:lstStyle/>
          <a:p>
            <a:pPr lvl="0"/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IKT terminu angļu valodā </a:t>
            </a:r>
            <a:r>
              <a:rPr lang="lv-LV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daudzums</a:t>
            </a: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kas katru gadu </a:t>
            </a:r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tiek radīts.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Iespējamie risinājumi: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Nošķirt populārzinātniskos  </a:t>
            </a: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(plašākai publikai izplatāmos) un nozares speciālistiem šaurākai </a:t>
            </a:r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lietošanai.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Mācību kursos izmantotās terminoģijas sistematizēšana.</a:t>
            </a:r>
          </a:p>
        </p:txBody>
      </p:sp>
    </p:spTree>
    <p:extLst>
      <p:ext uri="{BB962C8B-B14F-4D97-AF65-F5344CB8AC3E}">
        <p14:creationId xmlns:p14="http://schemas.microsoft.com/office/powerpoint/2010/main" val="15530029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4801" y="877647"/>
            <a:ext cx="12570691" cy="1013800"/>
          </a:xfrm>
        </p:spPr>
        <p:txBody>
          <a:bodyPr>
            <a:normAutofit fontScale="90000"/>
          </a:bodyPr>
          <a:lstStyle/>
          <a:p>
            <a:pPr algn="ctr"/>
            <a:r>
              <a:rPr lang="lv-LV" sz="3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IKT terminrades potenciālie scenāriji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126" y="877647"/>
            <a:ext cx="11402292" cy="61281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lv-LV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Novērtējam</a:t>
            </a:r>
            <a:r>
              <a:rPr lang="en-GB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faktisko valodas lietojumu </a:t>
            </a:r>
            <a:r>
              <a:rPr lang="en-GB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lv-LV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emuāros</a:t>
            </a:r>
            <a:r>
              <a:rPr lang="en-GB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ikdienas valodā, atgriezenisko saiti.</a:t>
            </a:r>
            <a:endParaRPr lang="en-GB" sz="30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Līdzīgi </a:t>
            </a:r>
            <a:r>
              <a:rPr lang="en-GB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v-LV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ēcrediģēšanā</a:t>
            </a:r>
            <a:r>
              <a:rPr lang="lv-LV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izmantotajiem</a:t>
            </a:r>
            <a:r>
              <a:rPr lang="en-GB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 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en-GB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CAT 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rīkiem 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analoģiski terminoloģijas </a:t>
            </a:r>
            <a:r>
              <a:rPr lang="lv-LV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pēcrediģēšanas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rīks 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varētu veicināt </a:t>
            </a:r>
            <a:r>
              <a:rPr lang="lv-LV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konsekvences saglabāšanu 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industrijas 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terminoloģijā, kura ļoti strauji attīstās.</a:t>
            </a:r>
            <a:endParaRPr lang="en-GB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Izmantot esošos un veidot jaunus </a:t>
            </a:r>
            <a:r>
              <a:rPr lang="lv-LV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terminrades rīkus, 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 minimizētu mehānisko darbu un maksimizētu laiku terminu radīšanai. </a:t>
            </a:r>
          </a:p>
          <a:p>
            <a:pPr lvl="1" algn="just"/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Piedāvāt terminiem daļējas atbilsmes </a:t>
            </a:r>
            <a:r>
              <a:rPr lang="lv-LV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pielāgot</a:t>
            </a:r>
            <a:r>
              <a:rPr lang="en-GB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MT </a:t>
            </a:r>
            <a:r>
              <a:rPr lang="lv-LV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en-GB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CAT 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rīkus.</a:t>
            </a: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11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237480"/>
          </a:xfrm>
        </p:spPr>
        <p:txBody>
          <a:bodyPr/>
          <a:lstStyle/>
          <a:p>
            <a:pPr algn="ctr"/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Iespējamie attīstības scenāriji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083" y="1126836"/>
            <a:ext cx="11029615" cy="5273965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lv-LV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[..] </a:t>
            </a:r>
            <a:r>
              <a:rPr lang="lv-LV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 vēlies nokļūt kaut kur citur, jāskrien vismaz divreiz tik ātri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v-LV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lv-LV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(c) Karaliene «Alise Brīnumzemē», Luiss Kerols</a:t>
            </a:r>
            <a:endParaRPr lang="lv-LV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en-GB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MT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rīki terminu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pirmsapstrādei varētu terminrades gaitā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samazināt manuālo darbu.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paātrināt lēmumu pieņemšanu terminrades procesā.</a:t>
            </a:r>
            <a:endParaRPr lang="en-GB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veicināt terminu konsekvenci.</a:t>
            </a:r>
            <a:endParaRPr lang="en-GB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3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400" y="1560946"/>
            <a:ext cx="11029615" cy="2105890"/>
          </a:xfrm>
        </p:spPr>
        <p:txBody>
          <a:bodyPr>
            <a:normAutofit fontScale="90000"/>
          </a:bodyPr>
          <a:lstStyle/>
          <a:p>
            <a:pPr algn="ctr"/>
            <a:r>
              <a:rPr lang="lv-LV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4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Paldies</a:t>
            </a:r>
            <a:r>
              <a:rPr lang="lv-LV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4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</a:t>
            </a:r>
            <a:r>
              <a:rPr lang="lv-LV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4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uzmanību</a:t>
            </a:r>
            <a:r>
              <a:rPr lang="lv-LV" sz="4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lv-LV" sz="3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sz="3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38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4596" y="3410065"/>
            <a:ext cx="10998591" cy="1725815"/>
          </a:xfrm>
        </p:spPr>
        <p:txBody>
          <a:bodyPr>
            <a:noAutofit/>
          </a:bodyPr>
          <a:lstStyle/>
          <a:p>
            <a:pPr algn="r"/>
            <a:endParaRPr lang="lv-LV" sz="21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lv-LV" sz="2100" b="1" dirty="0">
                <a:solidFill>
                  <a:srgbClr val="4590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Latvijas Universitāte</a:t>
            </a:r>
          </a:p>
          <a:p>
            <a:pPr algn="r"/>
            <a:r>
              <a:rPr lang="lv-LV" sz="2100" b="1" dirty="0">
                <a:solidFill>
                  <a:srgbClr val="4590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Dace Šostaka</a:t>
            </a:r>
          </a:p>
          <a:p>
            <a:pPr algn="r"/>
            <a:r>
              <a:rPr lang="lv-LV" sz="2100" b="1" dirty="0" err="1">
                <a:solidFill>
                  <a:srgbClr val="4590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Dace.Sostaka@lu.lv</a:t>
            </a:r>
            <a:r>
              <a:rPr lang="lv-LV" sz="2100" b="1" dirty="0">
                <a:solidFill>
                  <a:srgbClr val="4590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v-LV" sz="2100" b="1" dirty="0">
              <a:solidFill>
                <a:srgbClr val="4590B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284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4135"/>
          </a:xfrm>
        </p:spPr>
        <p:txBody>
          <a:bodyPr>
            <a:normAutofit/>
          </a:bodyPr>
          <a:lstStyle/>
          <a:p>
            <a:pPr algn="ctr"/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Galvenie jautājumi</a:t>
            </a:r>
            <a:endParaRPr lang="en-GB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Ieskats IKT terminrades </a:t>
            </a:r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vēsturē</a:t>
            </a: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Nozīmīgākie </a:t>
            </a:r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izaicinājumi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v-LV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alt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Iespējamie </a:t>
            </a:r>
            <a:r>
              <a:rPr lang="lv-LV" alt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risinājumi.</a:t>
            </a:r>
            <a:r>
              <a:rPr lang="en-US" alt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Nākotnes scenāriji.</a:t>
            </a:r>
            <a:endParaRPr lang="en-GB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7419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45138"/>
            <a:ext cx="11029616" cy="1013800"/>
          </a:xfrm>
        </p:spPr>
        <p:txBody>
          <a:bodyPr>
            <a:normAutofit/>
          </a:bodyPr>
          <a:lstStyle/>
          <a:p>
            <a:pPr algn="ctr"/>
            <a:r>
              <a:rPr lang="lv-LV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Informācijas tehnoloģiju, telekomunikācijas un elektronikas (IKT) </a:t>
            </a:r>
            <a:br>
              <a:rPr lang="lv-LV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nozares terminrades vēsture Latvijā</a:t>
            </a:r>
            <a:endParaRPr lang="en-GB" sz="30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939636"/>
            <a:ext cx="11029615" cy="3919163"/>
          </a:xfrm>
        </p:spPr>
        <p:txBody>
          <a:bodyPr>
            <a:normAutofit/>
          </a:bodyPr>
          <a:lstStyle/>
          <a:p>
            <a:pPr algn="just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1960.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attīstoties IKT industrijai, tiek veidota nozares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terminoloģija.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1992.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personīgie datori un piekļuve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internetam.</a:t>
            </a:r>
            <a:endParaRPr lang="lv-LV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1993. - 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ITTEA*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izveide. Apstiprināti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vairāk kā 8000 termini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lv-LV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*Informācijas </a:t>
            </a:r>
            <a:r>
              <a:rPr lang="lv-LV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tehnoloģijas, telekomunikācijas un elektronikas </a:t>
            </a:r>
            <a:r>
              <a:rPr lang="lv-LV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apakškomisija.</a:t>
            </a:r>
            <a:endParaRPr lang="lv-LV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9872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320" y="471247"/>
            <a:ext cx="11029616" cy="1013800"/>
          </a:xfrm>
        </p:spPr>
        <p:txBody>
          <a:bodyPr>
            <a:normAutofit/>
          </a:bodyPr>
          <a:lstStyle/>
          <a:p>
            <a:pPr algn="ctr"/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Pašreizējā situācija</a:t>
            </a:r>
            <a:endParaRPr lang="en-GB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961965"/>
            <a:ext cx="10959779" cy="4154749"/>
          </a:xfrm>
        </p:spPr>
        <p:txBody>
          <a:bodyPr>
            <a:normAutofit/>
          </a:bodyPr>
          <a:lstStyle/>
          <a:p>
            <a:pPr algn="just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Ļoti strauja IT nozares attīstība: </a:t>
            </a:r>
          </a:p>
          <a:p>
            <a:pPr lvl="1" algn="just"/>
            <a:r>
              <a:rPr lang="lv-LV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Covid-19.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v-LV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Attiecīgi: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attālinātais darbs, mācības un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saziņa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Terminus veido latviešu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valodā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Terminradē pagaidām nepietiekami izmanto automatizācijas iespējas</a:t>
            </a:r>
            <a:r>
              <a:rPr lang="en-GB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32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631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34301"/>
            <a:ext cx="11029616" cy="1013800"/>
          </a:xfrm>
        </p:spPr>
        <p:txBody>
          <a:bodyPr>
            <a:normAutofit/>
          </a:bodyPr>
          <a:lstStyle/>
          <a:p>
            <a:pPr algn="ctr"/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Šobrīd aktuālais</a:t>
            </a:r>
            <a:endParaRPr lang="en-GB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958109"/>
            <a:ext cx="11029615" cy="4405745"/>
          </a:xfrm>
        </p:spPr>
        <p:txBody>
          <a:bodyPr>
            <a:noAutofit/>
          </a:bodyPr>
          <a:lstStyle/>
          <a:p>
            <a:pPr algn="just"/>
            <a:r>
              <a:rPr lang="en-GB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ITTEA 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pārsvarā strādāt ar</a:t>
            </a:r>
            <a:r>
              <a:rPr lang="en-GB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algn="just"/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 2382 (</a:t>
            </a:r>
            <a:r>
              <a:rPr lang="en-GB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technology 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</a:t>
            </a:r>
            <a:r>
              <a:rPr lang="en-GB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ocabulary</a:t>
            </a:r>
            <a:r>
              <a:rPr lang="en-GB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3000+ termini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lv-LV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ISO/IEC/IEEE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24765:2017(E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 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Systems and software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vocabulary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(vairāk kā 4500 termini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v-LV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Mašīnmācīšanās un 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datorlingvistika.</a:t>
            </a:r>
            <a:endParaRPr lang="lv-LV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Lietu internets un viedās tehnoloģijas - </a:t>
            </a: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ES.</a:t>
            </a:r>
            <a:endParaRPr lang="lv-LV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Šobrīd </a:t>
            </a:r>
            <a:r>
              <a:rPr lang="en-GB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v-LV" sz="3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metaverse</a:t>
            </a:r>
            <a:r>
              <a:rPr lang="en-GB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lv-LV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metaverss</a:t>
            </a:r>
            <a:r>
              <a:rPr lang="lv-LV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vispārīgi</a:t>
            </a:r>
            <a:r>
              <a:rPr lang="en-GB" sz="3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argument</a:t>
            </a:r>
            <a:r>
              <a:rPr lang="lv-LV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sort</a:t>
            </a:r>
            <a:r>
              <a:rPr lang="lv-LV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Petri nets</a:t>
            </a:r>
            <a:r>
              <a:rPr lang="lv-LV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GB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specifiski</a:t>
            </a:r>
            <a:r>
              <a:rPr lang="en-GB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lv-LV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v-LV" sz="3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387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46545"/>
            <a:ext cx="11102808" cy="868219"/>
          </a:xfrm>
        </p:spPr>
        <p:txBody>
          <a:bodyPr>
            <a:normAutofit/>
          </a:bodyPr>
          <a:lstStyle/>
          <a:p>
            <a:pPr algn="ctr"/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Sistēmiska</a:t>
            </a:r>
            <a:r>
              <a:rPr lang="en-GB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ieeja </a:t>
            </a:r>
            <a:r>
              <a:rPr lang="en-GB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IKT </a:t>
            </a:r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terminradē</a:t>
            </a:r>
            <a:endParaRPr lang="lv-LV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109" y="2059709"/>
            <a:ext cx="11425381" cy="4479635"/>
          </a:xfrm>
        </p:spPr>
        <p:txBody>
          <a:bodyPr>
            <a:normAutofit lnSpcReduction="10000"/>
          </a:bodyPr>
          <a:lstStyle/>
          <a:p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Izmantojam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jau pieņemtos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terminus – </a:t>
            </a:r>
            <a:r>
              <a:rPr lang="lv-LV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dators, sistēma</a:t>
            </a:r>
            <a:r>
              <a:rPr lang="lv-LV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800" dirty="0" smtClean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Izmantojot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pieņemtos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terminus, tiek veidoti saliktie termini (vārdkoptermini) un saplūdeņi - </a:t>
            </a:r>
            <a:r>
              <a:rPr lang="lv-LV" sz="2800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datoru</a:t>
            </a:r>
            <a:r>
              <a:rPr lang="lv-LV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paaudze,</a:t>
            </a:r>
            <a:r>
              <a:rPr lang="lv-LV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3-D </a:t>
            </a:r>
            <a:r>
              <a:rPr lang="lv-LV" sz="2800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dator</a:t>
            </a:r>
            <a:r>
              <a:rPr lang="lv-LV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animācija</a:t>
            </a:r>
            <a:r>
              <a:rPr lang="lv-LV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800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dator</a:t>
            </a:r>
            <a:r>
              <a:rPr lang="lv-LV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sistēma</a:t>
            </a:r>
            <a:r>
              <a:rPr lang="lv-LV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 atsevišķa termina, taču ir jau izmantots vārdkopās </a:t>
            </a:r>
            <a:r>
              <a:rPr lang="lv-LV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v-LV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funkcijpunkts </a:t>
            </a:r>
            <a:r>
              <a:rPr lang="lv-LV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(funkcijpunktu analīze -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 Point Analysis</a:t>
            </a:r>
            <a:r>
              <a:rPr lang="lv-LV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lv-LV" sz="28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Aizguvumi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piemēram,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kalki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-</a:t>
            </a:r>
            <a:r>
              <a:rPr lang="lv-LV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uzticamības enkurs </a:t>
            </a:r>
            <a:r>
              <a:rPr lang="lv-LV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trust anchor</a:t>
            </a:r>
            <a:r>
              <a:rPr lang="lv-LV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lv-LV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Jaunu terminu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darināšana </a:t>
            </a:r>
            <a:r>
              <a:rPr lang="lv-LV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v-LV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lieldatnieks</a:t>
            </a:r>
            <a:r>
              <a:rPr lang="lv-LV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datavore</a:t>
            </a:r>
            <a:r>
              <a:rPr lang="lv-LV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lv-LV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ieskaļināt</a:t>
            </a:r>
            <a:r>
              <a:rPr lang="lv-LV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(unmute).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255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2010"/>
            <a:ext cx="11029616" cy="1013800"/>
          </a:xfrm>
        </p:spPr>
        <p:txBody>
          <a:bodyPr>
            <a:normAutofit/>
          </a:bodyPr>
          <a:lstStyle/>
          <a:p>
            <a:pPr algn="ctr"/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Terminu izplatīšana - I</a:t>
            </a:r>
            <a:endParaRPr lang="en-US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080655"/>
            <a:ext cx="11029615" cy="5435555"/>
          </a:xfrm>
        </p:spPr>
        <p:txBody>
          <a:bodyPr>
            <a:normAutofit/>
          </a:bodyPr>
          <a:lstStyle/>
          <a:p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(Subjektīvi) biežāk lietojamos terminus nosūtām kā </a:t>
            </a:r>
            <a:r>
              <a:rPr lang="lv-LV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biļetenu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lv-LV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plašsaziņas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līdzekļiem. </a:t>
            </a:r>
            <a:endParaRPr lang="lv-LV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v-LV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alsts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iestādēm. </a:t>
            </a:r>
            <a:endParaRPr lang="lv-LV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augstskolām.</a:t>
            </a:r>
          </a:p>
        </p:txBody>
      </p:sp>
    </p:spTree>
    <p:extLst>
      <p:ext uri="{BB962C8B-B14F-4D97-AF65-F5344CB8AC3E}">
        <p14:creationId xmlns:p14="http://schemas.microsoft.com/office/powerpoint/2010/main" val="360779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2010"/>
            <a:ext cx="11029616" cy="1013800"/>
          </a:xfrm>
        </p:spPr>
        <p:txBody>
          <a:bodyPr>
            <a:normAutofit/>
          </a:bodyPr>
          <a:lstStyle/>
          <a:p>
            <a:pPr algn="ctr"/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Terminu izplatīšana - II</a:t>
            </a:r>
            <a:endParaRPr lang="en-US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930400"/>
            <a:ext cx="11029615" cy="4585810"/>
          </a:xfrm>
        </p:spPr>
        <p:txBody>
          <a:bodyPr>
            <a:normAutofit/>
          </a:bodyPr>
          <a:lstStyle/>
          <a:p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Apstiprinātos terminus publicējam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GB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</a:t>
            </a:r>
            <a:r>
              <a:rPr lang="lv-LV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jas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ion</a:t>
            </a:r>
            <a:r>
              <a:rPr lang="lv-LV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ālajā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terminoloģijas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portālā </a:t>
            </a:r>
            <a:r>
              <a:rPr lang="lv-LV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v-LV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https://termini.gov.lv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lv-LV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AkadTerm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lv-LV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ēmisko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terminu datubāzē (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</a:t>
            </a:r>
            <a:r>
              <a:rPr lang="lv-LV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www.akadterm.lv/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GB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22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2010"/>
            <a:ext cx="11029616" cy="1013800"/>
          </a:xfrm>
        </p:spPr>
        <p:txBody>
          <a:bodyPr>
            <a:normAutofit/>
          </a:bodyPr>
          <a:lstStyle/>
          <a:p>
            <a:pPr algn="ctr"/>
            <a:r>
              <a:rPr lang="lv-LV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Terminu izplatīšana - III</a:t>
            </a:r>
            <a:endParaRPr lang="en-US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1560946"/>
            <a:ext cx="11029615" cy="4585810"/>
          </a:xfrm>
        </p:spPr>
        <p:txBody>
          <a:bodyPr>
            <a:normAutofit/>
          </a:bodyPr>
          <a:lstStyle/>
          <a:p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Sadarbojamies ar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Tilde,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LUMII (Matemātikas un informātikas institūts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Latvijas Universitātes un citu augstskolu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mācībspēkiem.</a:t>
            </a:r>
            <a:endParaRPr lang="en-GB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Mobilo pakalpojumu sniedzējiem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bank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sektoru, Valsts valodas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valodas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aģentūru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tulkiem un tulkotājiem, un citiem</a:t>
            </a:r>
            <a:r>
              <a:rPr lang="en-GB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181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ividend">
    <a:dk1>
      <a:sysClr val="windowText" lastClr="000000"/>
    </a:dk1>
    <a:lt1>
      <a:sysClr val="window" lastClr="FFFFFF"/>
    </a:lt1>
    <a:dk2>
      <a:srgbClr val="3D3D3D"/>
    </a:dk2>
    <a:lt2>
      <a:srgbClr val="EBEBEB"/>
    </a:lt2>
    <a:accent1>
      <a:srgbClr val="1A3260"/>
    </a:accent1>
    <a:accent2>
      <a:srgbClr val="4590B8"/>
    </a:accent2>
    <a:accent3>
      <a:srgbClr val="45CBE8"/>
    </a:accent3>
    <a:accent4>
      <a:srgbClr val="969FA7"/>
    </a:accent4>
    <a:accent5>
      <a:srgbClr val="A2C777"/>
    </a:accent5>
    <a:accent6>
      <a:srgbClr val="42955F"/>
    </a:accent6>
    <a:hlink>
      <a:srgbClr val="828282"/>
    </a:hlink>
    <a:folHlink>
      <a:srgbClr val="A5A5A5"/>
    </a:folHlink>
  </a:clrScheme>
</a:themeOverride>
</file>

<file path=ppt/theme/themeOverride2.xml><?xml version="1.0" encoding="utf-8"?>
<a:themeOverride xmlns:a="http://schemas.openxmlformats.org/drawingml/2006/main">
  <a:clrScheme name="Dividend">
    <a:dk1>
      <a:sysClr val="windowText" lastClr="000000"/>
    </a:dk1>
    <a:lt1>
      <a:sysClr val="window" lastClr="FFFFFF"/>
    </a:lt1>
    <a:dk2>
      <a:srgbClr val="3D3D3D"/>
    </a:dk2>
    <a:lt2>
      <a:srgbClr val="EBEBEB"/>
    </a:lt2>
    <a:accent1>
      <a:srgbClr val="1A3260"/>
    </a:accent1>
    <a:accent2>
      <a:srgbClr val="4590B8"/>
    </a:accent2>
    <a:accent3>
      <a:srgbClr val="45CBE8"/>
    </a:accent3>
    <a:accent4>
      <a:srgbClr val="969FA7"/>
    </a:accent4>
    <a:accent5>
      <a:srgbClr val="A2C777"/>
    </a:accent5>
    <a:accent6>
      <a:srgbClr val="42955F"/>
    </a:accent6>
    <a:hlink>
      <a:srgbClr val="828282"/>
    </a:hlink>
    <a:folHlink>
      <a:srgbClr val="A5A5A5"/>
    </a:folHlink>
  </a:clrScheme>
</a:themeOverride>
</file>

<file path=ppt/theme/themeOverride3.xml><?xml version="1.0" encoding="utf-8"?>
<a:themeOverride xmlns:a="http://schemas.openxmlformats.org/drawingml/2006/main">
  <a:clrScheme name="Dividend">
    <a:dk1>
      <a:sysClr val="windowText" lastClr="000000"/>
    </a:dk1>
    <a:lt1>
      <a:sysClr val="window" lastClr="FFFFFF"/>
    </a:lt1>
    <a:dk2>
      <a:srgbClr val="3D3D3D"/>
    </a:dk2>
    <a:lt2>
      <a:srgbClr val="EBEBEB"/>
    </a:lt2>
    <a:accent1>
      <a:srgbClr val="1A3260"/>
    </a:accent1>
    <a:accent2>
      <a:srgbClr val="4590B8"/>
    </a:accent2>
    <a:accent3>
      <a:srgbClr val="45CBE8"/>
    </a:accent3>
    <a:accent4>
      <a:srgbClr val="969FA7"/>
    </a:accent4>
    <a:accent5>
      <a:srgbClr val="A2C777"/>
    </a:accent5>
    <a:accent6>
      <a:srgbClr val="42955F"/>
    </a:accent6>
    <a:hlink>
      <a:srgbClr val="828282"/>
    </a:hlink>
    <a:folHlink>
      <a:srgbClr val="A5A5A5"/>
    </a:folHlink>
  </a:clrScheme>
</a:themeOverride>
</file>

<file path=ppt/theme/themeOverride4.xml><?xml version="1.0" encoding="utf-8"?>
<a:themeOverride xmlns:a="http://schemas.openxmlformats.org/drawingml/2006/main">
  <a:clrScheme name="Dividend">
    <a:dk1>
      <a:sysClr val="windowText" lastClr="000000"/>
    </a:dk1>
    <a:lt1>
      <a:sysClr val="window" lastClr="FFFFFF"/>
    </a:lt1>
    <a:dk2>
      <a:srgbClr val="3D3D3D"/>
    </a:dk2>
    <a:lt2>
      <a:srgbClr val="EBEBEB"/>
    </a:lt2>
    <a:accent1>
      <a:srgbClr val="1A3260"/>
    </a:accent1>
    <a:accent2>
      <a:srgbClr val="4590B8"/>
    </a:accent2>
    <a:accent3>
      <a:srgbClr val="45CBE8"/>
    </a:accent3>
    <a:accent4>
      <a:srgbClr val="969FA7"/>
    </a:accent4>
    <a:accent5>
      <a:srgbClr val="A2C777"/>
    </a:accent5>
    <a:accent6>
      <a:srgbClr val="42955F"/>
    </a:accent6>
    <a:hlink>
      <a:srgbClr val="828282"/>
    </a:hlink>
    <a:folHlink>
      <a:srgbClr val="A5A5A5"/>
    </a:folHlink>
  </a:clrScheme>
</a:themeOverride>
</file>

<file path=ppt/theme/themeOverride5.xml><?xml version="1.0" encoding="utf-8"?>
<a:themeOverride xmlns:a="http://schemas.openxmlformats.org/drawingml/2006/main">
  <a:clrScheme name="Dividend">
    <a:dk1>
      <a:sysClr val="windowText" lastClr="000000"/>
    </a:dk1>
    <a:lt1>
      <a:sysClr val="window" lastClr="FFFFFF"/>
    </a:lt1>
    <a:dk2>
      <a:srgbClr val="3D3D3D"/>
    </a:dk2>
    <a:lt2>
      <a:srgbClr val="EBEBEB"/>
    </a:lt2>
    <a:accent1>
      <a:srgbClr val="1A3260"/>
    </a:accent1>
    <a:accent2>
      <a:srgbClr val="4590B8"/>
    </a:accent2>
    <a:accent3>
      <a:srgbClr val="45CBE8"/>
    </a:accent3>
    <a:accent4>
      <a:srgbClr val="969FA7"/>
    </a:accent4>
    <a:accent5>
      <a:srgbClr val="A2C777"/>
    </a:accent5>
    <a:accent6>
      <a:srgbClr val="42955F"/>
    </a:accent6>
    <a:hlink>
      <a:srgbClr val="828282"/>
    </a:hlink>
    <a:folHlink>
      <a:srgbClr val="A5A5A5"/>
    </a:folHlink>
  </a:clrScheme>
</a:themeOverride>
</file>

<file path=ppt/theme/themeOverride6.xml><?xml version="1.0" encoding="utf-8"?>
<a:themeOverride xmlns:a="http://schemas.openxmlformats.org/drawingml/2006/main">
  <a:clrScheme name="Dividend">
    <a:dk1>
      <a:sysClr val="windowText" lastClr="000000"/>
    </a:dk1>
    <a:lt1>
      <a:sysClr val="window" lastClr="FFFFFF"/>
    </a:lt1>
    <a:dk2>
      <a:srgbClr val="3D3D3D"/>
    </a:dk2>
    <a:lt2>
      <a:srgbClr val="EBEBEB"/>
    </a:lt2>
    <a:accent1>
      <a:srgbClr val="1A3260"/>
    </a:accent1>
    <a:accent2>
      <a:srgbClr val="4590B8"/>
    </a:accent2>
    <a:accent3>
      <a:srgbClr val="45CBE8"/>
    </a:accent3>
    <a:accent4>
      <a:srgbClr val="969FA7"/>
    </a:accent4>
    <a:accent5>
      <a:srgbClr val="A2C777"/>
    </a:accent5>
    <a:accent6>
      <a:srgbClr val="42955F"/>
    </a:accent6>
    <a:hlink>
      <a:srgbClr val="828282"/>
    </a:hlink>
    <a:folHlink>
      <a:srgbClr val="A5A5A5"/>
    </a:folHlink>
  </a:clrScheme>
</a:themeOverride>
</file>

<file path=ppt/theme/themeOverride7.xml><?xml version="1.0" encoding="utf-8"?>
<a:themeOverride xmlns:a="http://schemas.openxmlformats.org/drawingml/2006/main">
  <a:clrScheme name="Dividend">
    <a:dk1>
      <a:sysClr val="windowText" lastClr="000000"/>
    </a:dk1>
    <a:lt1>
      <a:sysClr val="window" lastClr="FFFFFF"/>
    </a:lt1>
    <a:dk2>
      <a:srgbClr val="3D3D3D"/>
    </a:dk2>
    <a:lt2>
      <a:srgbClr val="EBEBEB"/>
    </a:lt2>
    <a:accent1>
      <a:srgbClr val="1A3260"/>
    </a:accent1>
    <a:accent2>
      <a:srgbClr val="4590B8"/>
    </a:accent2>
    <a:accent3>
      <a:srgbClr val="45CBE8"/>
    </a:accent3>
    <a:accent4>
      <a:srgbClr val="969FA7"/>
    </a:accent4>
    <a:accent5>
      <a:srgbClr val="A2C777"/>
    </a:accent5>
    <a:accent6>
      <a:srgbClr val="42955F"/>
    </a:accent6>
    <a:hlink>
      <a:srgbClr val="828282"/>
    </a:hlink>
    <a:folHlink>
      <a:srgbClr val="A5A5A5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41D6704663FD9458F4BF149505D8835" ma:contentTypeVersion="18" ma:contentTypeDescription="Izveidot jaunu dokumentu." ma:contentTypeScope="" ma:versionID="97605796d134185af53b6fd83896d4b2">
  <xsd:schema xmlns:xsd="http://www.w3.org/2001/XMLSchema" xmlns:xs="http://www.w3.org/2001/XMLSchema" xmlns:p="http://schemas.microsoft.com/office/2006/metadata/properties" xmlns:ns2="0b782f5c-ea45-4e61-a028-a28b9f9c1a05" xmlns:ns3="05fc81c9-325d-42ab-a312-d2989bc4c6c1" targetNamespace="http://schemas.microsoft.com/office/2006/metadata/properties" ma:root="true" ma:fieldsID="aeb2c17f9a99cfc9b6b40a56a05d1d30" ns2:_="" ns3:_="">
    <xsd:import namespace="0b782f5c-ea45-4e61-a028-a28b9f9c1a05"/>
    <xsd:import namespace="05fc81c9-325d-42ab-a312-d2989bc4c6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82f5c-ea45-4e61-a028-a28b9f9c1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f2b9b02f-9abf-4f74-b798-1ff310cbf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c81c9-325d-42ab-a312-d2989bc4c6c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8d4f8d-5674-4ada-909c-3de2b86c3fae}" ma:internalName="TaxCatchAll" ma:showField="CatchAllData" ma:web="05fc81c9-325d-42ab-a312-d2989bc4c6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82f5c-ea45-4e61-a028-a28b9f9c1a05">
      <Terms xmlns="http://schemas.microsoft.com/office/infopath/2007/PartnerControls"/>
    </lcf76f155ced4ddcb4097134ff3c332f>
    <TaxCatchAll xmlns="05fc81c9-325d-42ab-a312-d2989bc4c6c1" xsi:nil="true"/>
  </documentManagement>
</p:properties>
</file>

<file path=customXml/itemProps1.xml><?xml version="1.0" encoding="utf-8"?>
<ds:datastoreItem xmlns:ds="http://schemas.openxmlformats.org/officeDocument/2006/customXml" ds:itemID="{BE39F838-9DFF-4579-9A94-4D23A69A0085}"/>
</file>

<file path=customXml/itemProps2.xml><?xml version="1.0" encoding="utf-8"?>
<ds:datastoreItem xmlns:ds="http://schemas.openxmlformats.org/officeDocument/2006/customXml" ds:itemID="{8AD16A68-689A-417C-9E19-B597CC7D26CB}"/>
</file>

<file path=customXml/itemProps3.xml><?xml version="1.0" encoding="utf-8"?>
<ds:datastoreItem xmlns:ds="http://schemas.openxmlformats.org/officeDocument/2006/customXml" ds:itemID="{37B39452-3C6C-49D1-9025-318D4C14268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6760</TotalTime>
  <Words>746</Words>
  <Application>Microsoft Office PowerPoint</Application>
  <PresentationFormat>Widescreen</PresentationFormat>
  <Paragraphs>117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Gill Sans MT</vt:lpstr>
      <vt:lpstr>Times New Roman</vt:lpstr>
      <vt:lpstr>Wingdings 2</vt:lpstr>
      <vt:lpstr>Dividend</vt:lpstr>
      <vt:lpstr>PowerPoint Presentation</vt:lpstr>
      <vt:lpstr>Galvenie jautājumi</vt:lpstr>
      <vt:lpstr>Informācijas tehnoloģiju, telekomunikācijas un elektronikas (IKT)  nozares terminrades vēsture Latvijā</vt:lpstr>
      <vt:lpstr>Pašreizējā situācija</vt:lpstr>
      <vt:lpstr>Šobrīd aktuālais</vt:lpstr>
      <vt:lpstr>Sistēmiska pieeja IKT terminradē</vt:lpstr>
      <vt:lpstr>Terminu izplatīšana - I</vt:lpstr>
      <vt:lpstr>Terminu izplatīšana - II</vt:lpstr>
      <vt:lpstr>Terminu izplatīšana - III</vt:lpstr>
      <vt:lpstr>Biežākie izaicinājumi</vt:lpstr>
      <vt:lpstr>Biežākie risinājumi</vt:lpstr>
      <vt:lpstr>Vairāki varianti: balsojam AkadTerm vidē</vt:lpstr>
      <vt:lpstr>Vairāki varianti: balsojam Facebook vidē</vt:lpstr>
      <vt:lpstr>Aktuālākie izaicinājumi - I</vt:lpstr>
      <vt:lpstr>Aktuālākie izaicinājumi - II</vt:lpstr>
      <vt:lpstr>Aktuālākie izaicinājumi - III</vt:lpstr>
      <vt:lpstr>IKT terminrades potenciālie scenāriji </vt:lpstr>
      <vt:lpstr>Iespējamie attīstības scenāriji </vt:lpstr>
      <vt:lpstr>    Paldies par uzmanību!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Terminrade IKT_izaicinājumi un risinājumi</dc:title>
  <dc:creator>Dace Šostaka</dc:creator>
  <cp:lastModifiedBy>Dace Šostaka</cp:lastModifiedBy>
  <cp:revision>571</cp:revision>
  <cp:lastPrinted>2019-10-15T07:13:14Z</cp:lastPrinted>
  <dcterms:created xsi:type="dcterms:W3CDTF">2018-11-27T10:47:47Z</dcterms:created>
  <dcterms:modified xsi:type="dcterms:W3CDTF">2021-11-08T11:03:11Z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0x010100541D6704663FD9458F4BF149505D8835</vt:lpwstr>
  </property>
</Properties>
</file>