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theme/themeOverride7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0" r:id="rId2"/>
    <p:sldId id="258" r:id="rId3"/>
    <p:sldId id="277" r:id="rId4"/>
    <p:sldId id="276" r:id="rId5"/>
    <p:sldId id="294" r:id="rId6"/>
    <p:sldId id="296" r:id="rId7"/>
    <p:sldId id="306" r:id="rId8"/>
    <p:sldId id="311" r:id="rId9"/>
    <p:sldId id="314" r:id="rId10"/>
    <p:sldId id="260" r:id="rId11"/>
    <p:sldId id="257" r:id="rId12"/>
    <p:sldId id="274" r:id="rId13"/>
    <p:sldId id="313" r:id="rId14"/>
    <p:sldId id="309" r:id="rId15"/>
    <p:sldId id="308" r:id="rId16"/>
    <p:sldId id="312" r:id="rId17"/>
    <p:sldId id="261" r:id="rId18"/>
    <p:sldId id="292" r:id="rId19"/>
    <p:sldId id="267" r:id="rId20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007B-2AD8-4815-8885-A3D7F7B80494}" type="datetimeFigureOut">
              <a:rPr lang="lv-LV" smtClean="0"/>
              <a:t>05.11.2021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3CD8-4CFD-4884-B7C4-D8088408B3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68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6B0CC-65A5-4C60-BA35-3AC665571E69}" type="datetimeFigureOut">
              <a:rPr lang="lv-LV" smtClean="0"/>
              <a:t>05.11.2021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3A58F-90E8-4F81-B771-7CA246ED159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896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9615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6918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0388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9569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630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3153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254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7921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1170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38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593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2303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3572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498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157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4875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1419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A58F-90E8-4F81-B771-7CA246ED159F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761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ini.gov.lv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kadterm.lv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0358" y="923636"/>
            <a:ext cx="10993549" cy="23357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GB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lv-LV" sz="3000" b="1" cap="non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Terminrade informāciju tehnoloģiju, telekomunikācijas un elektronikas nozarē: </a:t>
            </a:r>
            <a:br>
              <a:rPr lang="lv-LV" sz="3000" b="1" cap="non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400" b="1" cap="non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aktuāli izaicinājumi un iespējamie risinājumi</a:t>
            </a:r>
            <a:endParaRPr lang="en-GB" sz="3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8790" y="4099884"/>
            <a:ext cx="6096000" cy="145578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lv-LV" sz="1600" b="1" cap="all" dirty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Dace </a:t>
            </a:r>
            <a:r>
              <a:rPr lang="lv-LV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Šostaka</a:t>
            </a:r>
          </a:p>
          <a:p>
            <a:pPr lvl="0" algn="r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GB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Mg.</a:t>
            </a:r>
            <a:r>
              <a:rPr lang="lv-LV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philol.</a:t>
            </a:r>
          </a:p>
          <a:p>
            <a:pPr lvl="0" algn="r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lv-LV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Datorikas fakultāte</a:t>
            </a:r>
            <a:r>
              <a:rPr lang="en-GB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universitāte</a:t>
            </a:r>
            <a:endParaRPr lang="en-GB" sz="1600" b="1" cap="all" dirty="0" smtClean="0">
              <a:solidFill>
                <a:srgbClr val="4590B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</a:pPr>
            <a:r>
              <a:rPr lang="en-GB" sz="1600" b="1" cap="all" dirty="0" smtClean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Dace.sostaka@lu.lv</a:t>
            </a:r>
            <a:endParaRPr lang="en-GB" sz="1600" b="1" cap="all" dirty="0">
              <a:solidFill>
                <a:srgbClr val="4590B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93996" y="5407891"/>
            <a:ext cx="9363828" cy="988291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b="1" dirty="0" smtClean="0"/>
          </a:p>
          <a:p>
            <a:pPr marL="0" indent="0" algn="ctr">
              <a:buNone/>
            </a:pPr>
            <a:r>
              <a:rPr lang="lv-LV" b="1" dirty="0" smtClean="0">
                <a:solidFill>
                  <a:schemeClr val="bg1">
                    <a:lumMod val="50000"/>
                  </a:schemeClr>
                </a:solidFill>
              </a:rPr>
              <a:t>12.11.2021. "</a:t>
            </a:r>
            <a:r>
              <a:rPr lang="lv-LV" b="1" dirty="0">
                <a:solidFill>
                  <a:schemeClr val="bg1">
                    <a:lumMod val="50000"/>
                  </a:schemeClr>
                </a:solidFill>
              </a:rPr>
              <a:t>Latviešu valoda Eiropas Savienībā </a:t>
            </a:r>
            <a:r>
              <a:rPr lang="lv-LV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lv-LV" b="1" dirty="0">
                <a:solidFill>
                  <a:schemeClr val="bg1">
                    <a:lumMod val="50000"/>
                  </a:schemeClr>
                </a:solidFill>
              </a:rPr>
              <a:t>terminoloģijas </a:t>
            </a:r>
            <a:r>
              <a:rPr lang="lv-LV" b="1" dirty="0" smtClean="0">
                <a:solidFill>
                  <a:schemeClr val="bg1">
                    <a:lumMod val="50000"/>
                  </a:schemeClr>
                </a:solidFill>
              </a:rPr>
              <a:t>izstrāde</a:t>
            </a:r>
            <a:br>
              <a:rPr lang="lv-LV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lv-LV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b="1" dirty="0">
                <a:solidFill>
                  <a:schemeClr val="bg1">
                    <a:lumMod val="50000"/>
                  </a:schemeClr>
                </a:solidFill>
              </a:rPr>
              <a:t>Eiropas Savienības un Latvijas iestādēs un savstarpējā </a:t>
            </a:r>
            <a:r>
              <a:rPr lang="lv-LV" b="1" dirty="0" smtClean="0">
                <a:solidFill>
                  <a:schemeClr val="bg1">
                    <a:lumMod val="50000"/>
                  </a:schemeClr>
                </a:solidFill>
              </a:rPr>
              <a:t>sadarbība"</a:t>
            </a:r>
          </a:p>
          <a:p>
            <a:pPr marL="0" indent="0" algn="ctr">
              <a:buNone/>
            </a:pPr>
            <a:endParaRPr lang="lv-LV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08193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Biežākie izaicinājumi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443345"/>
            <a:ext cx="11029615" cy="5892801"/>
          </a:xfrm>
        </p:spPr>
        <p:txBody>
          <a:bodyPr>
            <a:normAutofit/>
          </a:bodyPr>
          <a:lstStyle/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Angļu terminoloģijas daudznozīmība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Terminrade </a:t>
            </a:r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minmax</a:t>
            </a:r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Kopsaucējs LZA TK un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ITTEA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konservatīvs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lv-LV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liberāls.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759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16945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Biežākie risinājumi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98631"/>
          </a:xfrm>
        </p:spPr>
        <p:txBody>
          <a:bodyPr>
            <a:normAutofit/>
          </a:bodyPr>
          <a:lstStyle/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Analizējam terminus konkrētās nozares kontekstā. </a:t>
            </a: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Konsultējamies ar nozares speciālistiem.</a:t>
            </a: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Ņemam vērā termina lietošanas biežumu.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Atliekam termina apstiprināšanu un apspriežam vēstkopā.</a:t>
            </a: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Dažreiz piedāvājam vairākus variantus un organizējam balsošanu: </a:t>
            </a:r>
            <a:r>
              <a:rPr lang="lv-LV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witter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u. tml.</a:t>
            </a:r>
          </a:p>
          <a:p>
            <a:pPr lvl="1" algn="just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5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3371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Vairāki varianti: balsojam </a:t>
            </a:r>
            <a:r>
              <a:rPr lang="lv-LV" sz="3400" i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AkadTerm</a:t>
            </a:r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vidē</a:t>
            </a:r>
            <a:endParaRPr lang="en-GB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966" y="1871174"/>
            <a:ext cx="7464779" cy="473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3371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Vairāki varianti: balsojam </a:t>
            </a:r>
            <a:r>
              <a:rPr lang="lv-LV" sz="3400" i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vidē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785" y="1791856"/>
            <a:ext cx="5635913" cy="4888058"/>
          </a:xfrm>
        </p:spPr>
      </p:pic>
    </p:spTree>
    <p:extLst>
      <p:ext uri="{BB962C8B-B14F-4D97-AF65-F5344CB8AC3E}">
        <p14:creationId xmlns:p14="http://schemas.microsoft.com/office/powerpoint/2010/main" val="346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08193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Aktuālākie izaicinājumi - I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32000"/>
            <a:ext cx="11029615" cy="4304145"/>
          </a:xfrm>
        </p:spPr>
        <p:txBody>
          <a:bodyPr>
            <a:normAutofit/>
          </a:bodyPr>
          <a:lstStyle/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Joprojām - finansējums. Terminrade jau gandrīz 25 gadus norisinās pēc brīvprātības principa.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Starpnozaru </a:t>
            </a: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termini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IKT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enerģētika, spēkratu terminoloģija, informācijas zinātne (</a:t>
            </a:r>
            <a:r>
              <a:rPr lang="lv-LV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vēst</a:t>
            </a:r>
            <a:r>
              <a:rPr lang="lv-LV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bibliotēkzinātne u. c.).</a:t>
            </a: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Industrijā faktiskajai terminradei īss laiks (dažas dienas).</a:t>
            </a: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Terminrades procesā ir grūti iesaistīt mācībspēkus un industrijas pārstāvjus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aizņemtība, brīvprātības princips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4072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08193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Aktuālākie izaicinājumi - II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32000"/>
            <a:ext cx="11029615" cy="4304145"/>
          </a:xfrm>
        </p:spPr>
        <p:txBody>
          <a:bodyPr>
            <a:normAutofit/>
          </a:bodyPr>
          <a:lstStyle/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Terminrade un izplatīšana </a:t>
            </a:r>
            <a:r>
              <a:rPr lang="lv-LV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lv-LV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lietojuma kontrole: </a:t>
            </a:r>
          </a:p>
          <a:p>
            <a:pPr algn="just"/>
            <a:endParaRPr lang="lv-LV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3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4691" y="2623127"/>
            <a:ext cx="9605818" cy="37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68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08193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Aktuālākie izaicinājumi - III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1256146"/>
            <a:ext cx="11195171" cy="5357090"/>
          </a:xfrm>
        </p:spPr>
        <p:txBody>
          <a:bodyPr>
            <a:normAutofit/>
          </a:bodyPr>
          <a:lstStyle/>
          <a:p>
            <a:pPr lvl="0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IKT terminu angļu valodā </a:t>
            </a:r>
            <a:r>
              <a:rPr lang="lv-LV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daudzums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kas katru gadu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tiek radīts.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Iespējamie risinājumi: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Nošķirt populārzinātniskos  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(plašākai publikai izplatāmos) un nozares speciālistiem šaurākai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lietošanai.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kursos izmantotās terminoģijas sistematizēšana.</a:t>
            </a:r>
          </a:p>
        </p:txBody>
      </p:sp>
    </p:spTree>
    <p:extLst>
      <p:ext uri="{BB962C8B-B14F-4D97-AF65-F5344CB8AC3E}">
        <p14:creationId xmlns:p14="http://schemas.microsoft.com/office/powerpoint/2010/main" val="1553002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1" y="877647"/>
            <a:ext cx="12570691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IKT terminrades potenciālie scenāriji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26" y="877647"/>
            <a:ext cx="11402292" cy="6128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Novērtējam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faktisko valodas lietojumu 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emuāros</a:t>
            </a:r>
            <a:r>
              <a:rPr lang="en-GB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ikdienas valodā, atgriezenisko saiti.</a:t>
            </a:r>
            <a:endParaRPr lang="en-GB" sz="3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Līdzīgi </a:t>
            </a:r>
            <a:r>
              <a:rPr lang="en-GB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ēcrediģēšanā</a:t>
            </a:r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izmantotajiem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rīkiem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analoģiski terminoloģijas </a:t>
            </a:r>
            <a:r>
              <a:rPr lang="lv-LV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pēcrediģēšanas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rīks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varētu veicināt </a:t>
            </a:r>
            <a:r>
              <a:rPr lang="lv-LV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konsekvences saglabāšanu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industrijas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terminoloģijā, kura ļoti strauji attīstās.</a:t>
            </a:r>
            <a:endParaRPr lang="en-GB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Izmantot esošos un veidot jaunus </a:t>
            </a:r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terminrades rīkus,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 minimizētu mehānisko darbu un maksimizētu laiku terminu radīšanai. </a:t>
            </a:r>
          </a:p>
          <a:p>
            <a:pPr lvl="1" algn="just"/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Piedāvāt terminiem daļējas atbilsmes </a:t>
            </a:r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pielāgot</a:t>
            </a:r>
            <a:r>
              <a:rPr lang="en-GB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MT </a:t>
            </a:r>
            <a:r>
              <a:rPr lang="lv-LV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GB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rīkus.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237480"/>
          </a:xfrm>
        </p:spPr>
        <p:txBody>
          <a:bodyPr/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Iespējamie attīstības scenāriji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83" y="1126836"/>
            <a:ext cx="11029615" cy="52739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lv-LV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[..] </a:t>
            </a:r>
            <a:r>
              <a:rPr lang="lv-LV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 vēlies nokļūt kaut kur citur, jāskrien vismaz divreiz tik ātri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lv-LV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Karaliene «Alise Brīnumzemē», Luiss Kerols</a:t>
            </a:r>
            <a:endParaRPr lang="lv-LV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GB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MT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rīki terminu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pirmsapstrādei varētu terminrades gaitā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samazināt manuālo darbu.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paātrināt lēmumu pieņemšanu terminrades procesā.</a:t>
            </a: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veicināt terminu konsekvenci.</a:t>
            </a:r>
            <a:endParaRPr lang="en-GB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400" y="1560946"/>
            <a:ext cx="11029615" cy="210589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Paldies</a:t>
            </a:r>
            <a:r>
              <a:rPr lang="lv-LV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lv-LV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uzmanību</a:t>
            </a:r>
            <a:r>
              <a:rPr lang="lv-LV" sz="4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lv-LV" sz="3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596" y="3410065"/>
            <a:ext cx="10998591" cy="1725815"/>
          </a:xfrm>
        </p:spPr>
        <p:txBody>
          <a:bodyPr>
            <a:noAutofit/>
          </a:bodyPr>
          <a:lstStyle/>
          <a:p>
            <a:pPr algn="r"/>
            <a:endParaRPr lang="lv-LV" sz="21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sz="2100" b="1" dirty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Universitāte</a:t>
            </a:r>
          </a:p>
          <a:p>
            <a:pPr algn="r"/>
            <a:r>
              <a:rPr lang="lv-LV" sz="2100" b="1" dirty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Dace Šostaka</a:t>
            </a:r>
          </a:p>
          <a:p>
            <a:pPr algn="r"/>
            <a:r>
              <a:rPr lang="lv-LV" sz="2100" b="1" dirty="0" err="1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Dace.Sostaka@lu.lv</a:t>
            </a:r>
            <a:r>
              <a:rPr lang="lv-LV" sz="2100" b="1" dirty="0">
                <a:solidFill>
                  <a:srgbClr val="4590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100" b="1" dirty="0">
              <a:solidFill>
                <a:srgbClr val="4590B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8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4135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Galvenie jautājumi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Ieskats IKT terminrades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vēsturē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Nozīmīgākie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izaicinājumi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Iespējamie </a:t>
            </a:r>
            <a:r>
              <a:rPr lang="lv-LV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risinājumi.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Nākotnes scenāriji.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41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4513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tehnoloģiju, telekomunikācijas un elektronikas (IKT) </a:t>
            </a:r>
            <a:br>
              <a:rPr lang="lv-LV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nozares terminrades vēsture Latvijā</a:t>
            </a:r>
            <a:endParaRPr lang="en-GB" sz="3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9636"/>
            <a:ext cx="11029615" cy="3919163"/>
          </a:xfrm>
        </p:spPr>
        <p:txBody>
          <a:bodyPr>
            <a:normAutofit/>
          </a:bodyPr>
          <a:lstStyle/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1960.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attīstoties IKT industrijai, tiek veidota nozares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terminoloģija.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1992.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personīgie datori un piekļuve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internetam.</a:t>
            </a: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- 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ITTEA*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izveide. Apstiprināti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vairāk kā 8000 termini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lv-LV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*Informācijas </a:t>
            </a: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tehnoloģijas, telekomunikācijas un elektronikas </a:t>
            </a:r>
            <a:r>
              <a:rPr lang="lv-LV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apakškomisija.</a:t>
            </a:r>
            <a:endParaRPr lang="lv-LV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87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320" y="471247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Pašreizējā situācija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1965"/>
            <a:ext cx="10959779" cy="4154749"/>
          </a:xfrm>
        </p:spPr>
        <p:txBody>
          <a:bodyPr>
            <a:normAutofit/>
          </a:bodyPr>
          <a:lstStyle/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Ļoti strauja IT nozares attīstība: </a:t>
            </a:r>
          </a:p>
          <a:p>
            <a:pPr lvl="1" algn="just"/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Covid-19.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Attiecīgi: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attālinātais darbs, mācības un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saziņa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Terminus veido latviešu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valodā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Terminradē pagaidām nepietiekami izmanto automatizācijas iespējas</a:t>
            </a:r>
            <a:r>
              <a:rPr lang="en-GB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3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34301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Šobrīd aktuālais</a:t>
            </a:r>
            <a:endParaRPr lang="en-GB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8109"/>
            <a:ext cx="11029615" cy="4405745"/>
          </a:xfrm>
        </p:spPr>
        <p:txBody>
          <a:bodyPr>
            <a:noAutofit/>
          </a:bodyPr>
          <a:lstStyle/>
          <a:p>
            <a:pPr algn="just"/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ITTEA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pārsvarā strādāt ar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2382 (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technology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</a:t>
            </a:r>
            <a:r>
              <a:rPr lang="en-GB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ocabulary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3000+ termini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ISO/IEC/IEEE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24765:2017(E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and software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(vairāk kā 4500 termini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Mašīnmācīšanās un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datorlingvistika.</a:t>
            </a: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 internets un viedās tehnoloģijas - </a:t>
            </a: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ES.</a:t>
            </a:r>
            <a:endParaRPr lang="lv-LV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Šobrīd </a:t>
            </a:r>
            <a:r>
              <a:rPr lang="en-GB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metaverse</a:t>
            </a:r>
            <a:r>
              <a:rPr lang="en-GB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metaverss</a:t>
            </a:r>
            <a:r>
              <a:rPr lang="lv-LV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vispārīgi</a:t>
            </a:r>
            <a:r>
              <a:rPr lang="en-GB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</a:t>
            </a:r>
            <a:r>
              <a:rPr lang="lv-LV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lv-LV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Petri nets</a:t>
            </a:r>
            <a:r>
              <a:rPr lang="lv-LV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specifiski</a:t>
            </a:r>
            <a:r>
              <a:rPr lang="en-GB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8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46545"/>
            <a:ext cx="11102808" cy="868219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Sistēmiska</a:t>
            </a:r>
            <a:r>
              <a:rPr lang="en-GB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ieeja </a:t>
            </a:r>
            <a:r>
              <a:rPr lang="en-GB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IKT </a:t>
            </a:r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terminradē</a:t>
            </a:r>
            <a:endParaRPr lang="lv-LV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109" y="2059709"/>
            <a:ext cx="11425381" cy="4479635"/>
          </a:xfrm>
        </p:spPr>
        <p:txBody>
          <a:bodyPr>
            <a:normAutofit lnSpcReduction="10000"/>
          </a:bodyPr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Izmantojam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 pieņemtos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terminus – </a:t>
            </a:r>
            <a:r>
              <a:rPr lang="lv-LV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dators, sistēma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Izmantojot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pieņemtos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terminus, tiek veidoti saliktie termini (vārdkoptermini) un saplūdeņi - </a:t>
            </a:r>
            <a:r>
              <a:rPr lang="lv-LV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datoru</a:t>
            </a:r>
            <a:r>
              <a:rPr lang="lv-LV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paaudze,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3-D </a:t>
            </a:r>
            <a:r>
              <a:rPr lang="lv-LV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dator</a:t>
            </a:r>
            <a:r>
              <a:rPr lang="lv-LV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animācija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dator</a:t>
            </a:r>
            <a:r>
              <a:rPr lang="lv-LV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sistēma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 atsevišķa termina, taču ir jau izmantots vārdkopās 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funkcijpunkts </a:t>
            </a:r>
            <a:r>
              <a:rPr lang="lv-LV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(funkcijpunktu analīze -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Point Analysis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v-LV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Aizguvumi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piemēram,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kalki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uzticamības enkurs </a:t>
            </a:r>
            <a:r>
              <a:rPr lang="lv-LV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 anchor</a:t>
            </a:r>
            <a:r>
              <a:rPr lang="lv-LV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Jaunu terminu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darināšana 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lieldatnieks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datavore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v-LV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ieskaļināt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(unmute).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5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2010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Terminu izplatīšana - I</a:t>
            </a: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080655"/>
            <a:ext cx="11029615" cy="5435555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(Subjektīvi) biežāk lietojamos terminus nosūtām kā </a:t>
            </a:r>
            <a:r>
              <a:rPr lang="lv-LV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biļetenu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lv-LV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plašsaziņas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līdzekļiem. </a:t>
            </a:r>
            <a:endParaRPr lang="lv-LV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alsts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iestādēm. </a:t>
            </a:r>
            <a:endParaRPr lang="lv-LV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augstskolām.</a:t>
            </a:r>
          </a:p>
        </p:txBody>
      </p:sp>
    </p:spTree>
    <p:extLst>
      <p:ext uri="{BB962C8B-B14F-4D97-AF65-F5344CB8AC3E}">
        <p14:creationId xmlns:p14="http://schemas.microsoft.com/office/powerpoint/2010/main" val="36077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2010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Terminu izplatīšana - II</a:t>
            </a: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0400"/>
            <a:ext cx="11029615" cy="4585810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Apstiprinātos terminus publicējam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GB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ālajā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terminoloģijas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portālā </a:t>
            </a: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https://termini.gov.lv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v-LV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AkadTerm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lv-LV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ēmisko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terminu datubāzē (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www.akadterm.lv/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2010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lv-LV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Terminu izplatīšana - III</a:t>
            </a: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560946"/>
            <a:ext cx="11029615" cy="4585810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Sadarbojamies ar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Tilde,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LUMII (Matemātikas un informātikas institūts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Universitātes un citu augstskolu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mācībspēkiem.</a:t>
            </a:r>
            <a:endParaRPr lang="en-GB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Mobilo pakalpojumu sniedzējiem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bank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sektoru, Valsts valodas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valodas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aģentūru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tulkiem un tulkotājiem, un citiem</a:t>
            </a:r>
            <a:r>
              <a:rPr lang="en-GB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8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1A3260"/>
    </a:accent1>
    <a:accent2>
      <a:srgbClr val="4590B8"/>
    </a:accent2>
    <a:accent3>
      <a:srgbClr val="45CBE8"/>
    </a:accent3>
    <a:accent4>
      <a:srgbClr val="969FA7"/>
    </a:accent4>
    <a:accent5>
      <a:srgbClr val="A2C777"/>
    </a:accent5>
    <a:accent6>
      <a:srgbClr val="42955F"/>
    </a:accent6>
    <a:hlink>
      <a:srgbClr val="828282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1A3260"/>
    </a:accent1>
    <a:accent2>
      <a:srgbClr val="4590B8"/>
    </a:accent2>
    <a:accent3>
      <a:srgbClr val="45CBE8"/>
    </a:accent3>
    <a:accent4>
      <a:srgbClr val="969FA7"/>
    </a:accent4>
    <a:accent5>
      <a:srgbClr val="A2C777"/>
    </a:accent5>
    <a:accent6>
      <a:srgbClr val="42955F"/>
    </a:accent6>
    <a:hlink>
      <a:srgbClr val="828282"/>
    </a:hlink>
    <a:folHlink>
      <a:srgbClr val="A5A5A5"/>
    </a:folHlink>
  </a:clrScheme>
</a:themeOverride>
</file>

<file path=ppt/theme/themeOverride3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1A3260"/>
    </a:accent1>
    <a:accent2>
      <a:srgbClr val="4590B8"/>
    </a:accent2>
    <a:accent3>
      <a:srgbClr val="45CBE8"/>
    </a:accent3>
    <a:accent4>
      <a:srgbClr val="969FA7"/>
    </a:accent4>
    <a:accent5>
      <a:srgbClr val="A2C777"/>
    </a:accent5>
    <a:accent6>
      <a:srgbClr val="42955F"/>
    </a:accent6>
    <a:hlink>
      <a:srgbClr val="828282"/>
    </a:hlink>
    <a:folHlink>
      <a:srgbClr val="A5A5A5"/>
    </a:folHlink>
  </a:clrScheme>
</a:themeOverride>
</file>

<file path=ppt/theme/themeOverride4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1A3260"/>
    </a:accent1>
    <a:accent2>
      <a:srgbClr val="4590B8"/>
    </a:accent2>
    <a:accent3>
      <a:srgbClr val="45CBE8"/>
    </a:accent3>
    <a:accent4>
      <a:srgbClr val="969FA7"/>
    </a:accent4>
    <a:accent5>
      <a:srgbClr val="A2C777"/>
    </a:accent5>
    <a:accent6>
      <a:srgbClr val="42955F"/>
    </a:accent6>
    <a:hlink>
      <a:srgbClr val="828282"/>
    </a:hlink>
    <a:folHlink>
      <a:srgbClr val="A5A5A5"/>
    </a:folHlink>
  </a:clrScheme>
</a:themeOverride>
</file>

<file path=ppt/theme/themeOverride5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1A3260"/>
    </a:accent1>
    <a:accent2>
      <a:srgbClr val="4590B8"/>
    </a:accent2>
    <a:accent3>
      <a:srgbClr val="45CBE8"/>
    </a:accent3>
    <a:accent4>
      <a:srgbClr val="969FA7"/>
    </a:accent4>
    <a:accent5>
      <a:srgbClr val="A2C777"/>
    </a:accent5>
    <a:accent6>
      <a:srgbClr val="42955F"/>
    </a:accent6>
    <a:hlink>
      <a:srgbClr val="828282"/>
    </a:hlink>
    <a:folHlink>
      <a:srgbClr val="A5A5A5"/>
    </a:folHlink>
  </a:clrScheme>
</a:themeOverride>
</file>

<file path=ppt/theme/themeOverride6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1A3260"/>
    </a:accent1>
    <a:accent2>
      <a:srgbClr val="4590B8"/>
    </a:accent2>
    <a:accent3>
      <a:srgbClr val="45CBE8"/>
    </a:accent3>
    <a:accent4>
      <a:srgbClr val="969FA7"/>
    </a:accent4>
    <a:accent5>
      <a:srgbClr val="A2C777"/>
    </a:accent5>
    <a:accent6>
      <a:srgbClr val="42955F"/>
    </a:accent6>
    <a:hlink>
      <a:srgbClr val="828282"/>
    </a:hlink>
    <a:folHlink>
      <a:srgbClr val="A5A5A5"/>
    </a:folHlink>
  </a:clrScheme>
</a:themeOverride>
</file>

<file path=ppt/theme/themeOverride7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1A3260"/>
    </a:accent1>
    <a:accent2>
      <a:srgbClr val="4590B8"/>
    </a:accent2>
    <a:accent3>
      <a:srgbClr val="45CBE8"/>
    </a:accent3>
    <a:accent4>
      <a:srgbClr val="969FA7"/>
    </a:accent4>
    <a:accent5>
      <a:srgbClr val="A2C777"/>
    </a:accent5>
    <a:accent6>
      <a:srgbClr val="42955F"/>
    </a:accent6>
    <a:hlink>
      <a:srgbClr val="828282"/>
    </a:hlink>
    <a:folHlink>
      <a:srgbClr val="A5A5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BE39F838-9DFF-4579-9A94-4D23A69A0085}"/>
</file>

<file path=customXml/itemProps2.xml><?xml version="1.0" encoding="utf-8"?>
<ds:datastoreItem xmlns:ds="http://schemas.openxmlformats.org/officeDocument/2006/customXml" ds:itemID="{8AD16A68-689A-417C-9E19-B597CC7D26CB}"/>
</file>

<file path=customXml/itemProps3.xml><?xml version="1.0" encoding="utf-8"?>
<ds:datastoreItem xmlns:ds="http://schemas.openxmlformats.org/officeDocument/2006/customXml" ds:itemID="{37B39452-3C6C-49D1-9025-318D4C14268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6760</TotalTime>
  <Words>746</Words>
  <Application>Microsoft Office PowerPoint</Application>
  <PresentationFormat>Widescreen</PresentationFormat>
  <Paragraphs>117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Gill Sans MT</vt:lpstr>
      <vt:lpstr>Times New Roman</vt:lpstr>
      <vt:lpstr>Wingdings 2</vt:lpstr>
      <vt:lpstr>Dividend</vt:lpstr>
      <vt:lpstr>PowerPoint Presentation</vt:lpstr>
      <vt:lpstr>Galvenie jautājumi</vt:lpstr>
      <vt:lpstr>Informācijas tehnoloģiju, telekomunikācijas un elektronikas (IKT)  nozares terminrades vēsture Latvijā</vt:lpstr>
      <vt:lpstr>Pašreizējā situācija</vt:lpstr>
      <vt:lpstr>Šobrīd aktuālais</vt:lpstr>
      <vt:lpstr>Sistēmiska pieeja IKT terminradē</vt:lpstr>
      <vt:lpstr>Terminu izplatīšana - I</vt:lpstr>
      <vt:lpstr>Terminu izplatīšana - II</vt:lpstr>
      <vt:lpstr>Terminu izplatīšana - III</vt:lpstr>
      <vt:lpstr>Biežākie izaicinājumi</vt:lpstr>
      <vt:lpstr>Biežākie risinājumi</vt:lpstr>
      <vt:lpstr>Vairāki varianti: balsojam AkadTerm vidē</vt:lpstr>
      <vt:lpstr>Vairāki varianti: balsojam Facebook vidē</vt:lpstr>
      <vt:lpstr>Aktuālākie izaicinājumi - I</vt:lpstr>
      <vt:lpstr>Aktuālākie izaicinājumi - II</vt:lpstr>
      <vt:lpstr>Aktuālākie izaicinājumi - III</vt:lpstr>
      <vt:lpstr>IKT terminrades potenciālie scenāriji </vt:lpstr>
      <vt:lpstr>Iespējamie attīstības scenāriji </vt:lpstr>
      <vt:lpstr>    Paldies par uzmanību!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Terminrade IKT_izaicinājumi un risinājumi</dc:title>
  <dc:creator>Dace Šostaka</dc:creator>
  <cp:lastModifiedBy>Dace Šostaka</cp:lastModifiedBy>
  <cp:revision>571</cp:revision>
  <cp:lastPrinted>2019-10-15T07:13:14Z</cp:lastPrinted>
  <dcterms:created xsi:type="dcterms:W3CDTF">2018-11-27T10:47:47Z</dcterms:created>
  <dcterms:modified xsi:type="dcterms:W3CDTF">2021-11-08T11:03:11Z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