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s/slide31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4.xml" ContentType="application/vnd.openxmlformats-officedocument.presentationml.slide+xml"/>
  <Override PartName="/ppt/slides/slide43.xml" ContentType="application/vnd.openxmlformats-officedocument.presentationml.slide+xml"/>
  <Override PartName="/ppt/slides/slide4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3" r:id="rId3"/>
    <p:sldId id="268" r:id="rId4"/>
    <p:sldId id="311" r:id="rId5"/>
    <p:sldId id="260" r:id="rId6"/>
    <p:sldId id="302" r:id="rId7"/>
    <p:sldId id="267" r:id="rId8"/>
    <p:sldId id="261" r:id="rId9"/>
    <p:sldId id="269" r:id="rId10"/>
    <p:sldId id="279" r:id="rId11"/>
    <p:sldId id="262" r:id="rId12"/>
    <p:sldId id="312" r:id="rId13"/>
    <p:sldId id="271" r:id="rId14"/>
    <p:sldId id="294" r:id="rId15"/>
    <p:sldId id="270" r:id="rId16"/>
    <p:sldId id="292" r:id="rId17"/>
    <p:sldId id="295" r:id="rId18"/>
    <p:sldId id="304" r:id="rId19"/>
    <p:sldId id="297" r:id="rId20"/>
    <p:sldId id="305" r:id="rId21"/>
    <p:sldId id="296" r:id="rId22"/>
    <p:sldId id="306" r:id="rId23"/>
    <p:sldId id="310" r:id="rId24"/>
    <p:sldId id="299" r:id="rId25"/>
    <p:sldId id="300" r:id="rId26"/>
    <p:sldId id="301" r:id="rId27"/>
    <p:sldId id="290" r:id="rId28"/>
    <p:sldId id="309" r:id="rId29"/>
    <p:sldId id="298" r:id="rId30"/>
    <p:sldId id="285" r:id="rId31"/>
    <p:sldId id="275" r:id="rId32"/>
    <p:sldId id="288" r:id="rId33"/>
    <p:sldId id="280" r:id="rId34"/>
    <p:sldId id="289" r:id="rId35"/>
    <p:sldId id="284" r:id="rId36"/>
    <p:sldId id="266" r:id="rId37"/>
    <p:sldId id="264" r:id="rId38"/>
    <p:sldId id="265" r:id="rId39"/>
    <p:sldId id="283" r:id="rId40"/>
    <p:sldId id="277" r:id="rId41"/>
    <p:sldId id="273" r:id="rId42"/>
    <p:sldId id="276" r:id="rId43"/>
    <p:sldId id="281" r:id="rId44"/>
    <p:sldId id="293" r:id="rId45"/>
    <p:sldId id="286" r:id="rId46"/>
    <p:sldId id="274" r:id="rId47"/>
    <p:sldId id="291" r:id="rId48"/>
    <p:sldId id="282" r:id="rId49"/>
    <p:sldId id="278" r:id="rId50"/>
    <p:sldId id="287" r:id="rId51"/>
    <p:sldId id="259" r:id="rId52"/>
    <p:sldId id="307" r:id="rId53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3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0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977092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3203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3663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28728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168549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07493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627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3131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1792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01568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50907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D0612-FE59-4A01-B0F8-D62BC79BB9AE}" type="datetimeFigureOut">
              <a:rPr lang="lv-LV" smtClean="0"/>
              <a:t>05.11.2021</a:t>
            </a:fld>
            <a:endParaRPr lang="lv-LV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88E80-7150-4FAE-A06D-758CEFDB3C92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885825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ebp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oxforddictionaries.com/" TargetMode="Externa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7" Type="http://schemas.openxmlformats.org/officeDocument/2006/relationships/image" Target="../media/image9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f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0190" y="698015"/>
            <a:ext cx="9327810" cy="5543759"/>
          </a:xfrm>
          <a:solidFill>
            <a:schemeClr val="tx1"/>
          </a:solidFill>
        </p:spPr>
        <p:txBody>
          <a:bodyPr>
            <a:normAutofit fontScale="77500" lnSpcReduction="20000"/>
          </a:bodyPr>
          <a:lstStyle/>
          <a:p>
            <a:r>
              <a:rPr lang="lv-LV" b="1" dirty="0" smtClean="0">
                <a:solidFill>
                  <a:schemeClr val="bg1"/>
                </a:solidFill>
              </a:rPr>
              <a:t>Konference</a:t>
            </a:r>
            <a:r>
              <a:rPr lang="lv-LV" b="1" dirty="0">
                <a:solidFill>
                  <a:schemeClr val="bg1"/>
                </a:solidFill>
              </a:rPr>
              <a:t/>
            </a:r>
            <a:br>
              <a:rPr lang="lv-LV" b="1" dirty="0">
                <a:solidFill>
                  <a:schemeClr val="bg1"/>
                </a:solidFill>
              </a:rPr>
            </a:br>
            <a:r>
              <a:rPr lang="lv-LV" b="1" dirty="0" smtClean="0">
                <a:solidFill>
                  <a:schemeClr val="bg1"/>
                </a:solidFill>
              </a:rPr>
              <a:t>"</a:t>
            </a:r>
            <a:r>
              <a:rPr lang="lv-LV" dirty="0" smtClean="0">
                <a:solidFill>
                  <a:schemeClr val="bg1"/>
                </a:solidFill>
              </a:rPr>
              <a:t>Latviešu </a:t>
            </a:r>
            <a:r>
              <a:rPr lang="lv-LV" dirty="0">
                <a:solidFill>
                  <a:schemeClr val="bg1"/>
                </a:solidFill>
              </a:rPr>
              <a:t>valoda Eiropas </a:t>
            </a:r>
            <a:r>
              <a:rPr lang="lv-LV" dirty="0" smtClean="0">
                <a:solidFill>
                  <a:schemeClr val="bg1"/>
                </a:solidFill>
              </a:rPr>
              <a:t>Savienībā.</a:t>
            </a:r>
            <a:r>
              <a:rPr lang="lv-LV" dirty="0">
                <a:solidFill>
                  <a:schemeClr val="bg1"/>
                </a:solidFill>
              </a:rPr>
              <a:t/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Terminoloģijas izstrāde Eiropas Savienības un Latvijas iestādēs </a:t>
            </a:r>
            <a:br>
              <a:rPr lang="lv-LV" dirty="0">
                <a:solidFill>
                  <a:schemeClr val="bg1"/>
                </a:solidFill>
              </a:rPr>
            </a:br>
            <a:r>
              <a:rPr lang="lv-LV" dirty="0">
                <a:solidFill>
                  <a:schemeClr val="bg1"/>
                </a:solidFill>
              </a:rPr>
              <a:t>un savstarpējā </a:t>
            </a:r>
            <a:r>
              <a:rPr lang="lv-LV" dirty="0" smtClean="0">
                <a:solidFill>
                  <a:schemeClr val="bg1"/>
                </a:solidFill>
              </a:rPr>
              <a:t>sadarbība"</a:t>
            </a:r>
          </a:p>
          <a:p>
            <a:endParaRPr lang="lv-LV" sz="3500" b="1" dirty="0" smtClean="0">
              <a:solidFill>
                <a:schemeClr val="bg1"/>
              </a:solidFill>
            </a:endParaRPr>
          </a:p>
          <a:p>
            <a:endParaRPr lang="lv-LV" sz="3500" b="1" dirty="0" smtClean="0">
              <a:solidFill>
                <a:schemeClr val="bg1"/>
              </a:solidFill>
            </a:endParaRPr>
          </a:p>
          <a:p>
            <a:r>
              <a:rPr lang="lv-LV" sz="4600" b="1" dirty="0" smtClean="0">
                <a:solidFill>
                  <a:schemeClr val="bg1"/>
                </a:solidFill>
              </a:rPr>
              <a:t>ES termini laiku lokos</a:t>
            </a:r>
          </a:p>
          <a:p>
            <a:r>
              <a:rPr lang="lv-LV" sz="2700" b="1" dirty="0" smtClean="0">
                <a:solidFill>
                  <a:schemeClr val="bg1"/>
                </a:solidFill>
              </a:rPr>
              <a:t/>
            </a:r>
            <a:br>
              <a:rPr lang="lv-LV" sz="2700" b="1" dirty="0" smtClean="0">
                <a:solidFill>
                  <a:schemeClr val="bg1"/>
                </a:solidFill>
              </a:rPr>
            </a:br>
            <a:r>
              <a:rPr lang="lv-LV" sz="2700" b="1" dirty="0" smtClean="0">
                <a:solidFill>
                  <a:schemeClr val="bg1"/>
                </a:solidFill>
              </a:rPr>
              <a:t>Acu uzmetiens valodnieciskā gaismā</a:t>
            </a:r>
          </a:p>
          <a:p>
            <a:endParaRPr lang="lv-LV" b="1" dirty="0" smtClean="0">
              <a:solidFill>
                <a:schemeClr val="bg1"/>
              </a:solidFill>
            </a:endParaRPr>
          </a:p>
          <a:p>
            <a:endParaRPr lang="lv-LV" b="1" dirty="0">
              <a:solidFill>
                <a:schemeClr val="bg1"/>
              </a:solidFill>
            </a:endParaRPr>
          </a:p>
          <a:p>
            <a:endParaRPr lang="lv-LV" b="1" dirty="0" smtClean="0">
              <a:solidFill>
                <a:schemeClr val="bg1"/>
              </a:solidFill>
            </a:endParaRPr>
          </a:p>
          <a:p>
            <a:endParaRPr lang="lv-LV" b="1" dirty="0" smtClean="0">
              <a:solidFill>
                <a:schemeClr val="bg1"/>
              </a:solidFill>
            </a:endParaRPr>
          </a:p>
          <a:p>
            <a:r>
              <a:rPr lang="lv-LV" dirty="0" smtClean="0">
                <a:solidFill>
                  <a:schemeClr val="bg1"/>
                </a:solidFill>
              </a:rPr>
              <a:t>2021. g. 12. XI, </a:t>
            </a:r>
            <a:r>
              <a:rPr lang="lv-LV" i="1" dirty="0" smtClean="0">
                <a:solidFill>
                  <a:schemeClr val="bg1"/>
                </a:solidFill>
              </a:rPr>
              <a:t>Zoom</a:t>
            </a:r>
          </a:p>
          <a:p>
            <a:r>
              <a:rPr lang="lv-LV" dirty="0" smtClean="0">
                <a:solidFill>
                  <a:schemeClr val="bg1"/>
                </a:solidFill>
              </a:rPr>
              <a:t/>
            </a:r>
            <a:br>
              <a:rPr lang="lv-LV" dirty="0" smtClean="0">
                <a:solidFill>
                  <a:schemeClr val="bg1"/>
                </a:solidFill>
              </a:rPr>
            </a:br>
            <a:r>
              <a:rPr lang="lv-LV" dirty="0" smtClean="0">
                <a:solidFill>
                  <a:schemeClr val="bg1"/>
                </a:solidFill>
              </a:rPr>
              <a:t>Pēteris Ūdris</a:t>
            </a:r>
            <a:br>
              <a:rPr lang="lv-LV" dirty="0" smtClean="0">
                <a:solidFill>
                  <a:schemeClr val="bg1"/>
                </a:solidFill>
              </a:rPr>
            </a:br>
            <a:r>
              <a:rPr lang="lv-LV" dirty="0" smtClean="0">
                <a:solidFill>
                  <a:schemeClr val="bg1"/>
                </a:solidFill>
              </a:rPr>
              <a:t>Peteris.UDRIS@ec.europa.eu</a:t>
            </a:r>
            <a:br>
              <a:rPr lang="lv-LV" dirty="0" smtClean="0">
                <a:solidFill>
                  <a:schemeClr val="bg1"/>
                </a:solidFill>
              </a:rPr>
            </a:br>
            <a:r>
              <a:rPr lang="lv-LV" dirty="0" smtClean="0">
                <a:solidFill>
                  <a:schemeClr val="bg1"/>
                </a:solidFill>
              </a:rPr>
              <a:t>https://atbilsmes.blogspot.com</a:t>
            </a:r>
            <a:endParaRPr lang="lv-LV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1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3999" y="784800"/>
            <a:ext cx="103406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Vienvārda termini</a:t>
            </a:r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  </a:t>
            </a:r>
            <a:r>
              <a:rPr lang="lv-LV" i="1" dirty="0" smtClean="0"/>
              <a:t>capacity</a:t>
            </a:r>
            <a:r>
              <a:rPr lang="lv-LV" dirty="0" smtClean="0"/>
              <a:t>		</a:t>
            </a:r>
            <a:r>
              <a:rPr lang="lv-LV" i="1" dirty="0" smtClean="0"/>
              <a:t>jaudas, jaudīgums, tilpība</a:t>
            </a:r>
            <a:r>
              <a:rPr lang="lv-LV" dirty="0" smtClean="0"/>
              <a:t> u. d. c. [vārdu nozīmes – </a:t>
            </a:r>
            <a:r>
              <a:rPr lang="lv-LV" u="sng" dirty="0" smtClean="0"/>
              <a:t>vārdnīcās</a:t>
            </a:r>
            <a:r>
              <a:rPr lang="lv-LV" dirty="0" smtClean="0"/>
              <a:t>]</a:t>
            </a:r>
          </a:p>
          <a:p>
            <a:endParaRPr lang="lv-LV" i="1" dirty="0" smtClean="0"/>
          </a:p>
          <a:p>
            <a:r>
              <a:rPr lang="lv-LV" dirty="0" smtClean="0"/>
              <a:t>[autobūve, autotransports]</a:t>
            </a:r>
          </a:p>
          <a:p>
            <a:r>
              <a:rPr lang="lv-LV" i="1" dirty="0" smtClean="0"/>
              <a:t>	engine </a:t>
            </a:r>
            <a:r>
              <a:rPr lang="lv-LV" i="1" u="sng" dirty="0" smtClean="0"/>
              <a:t>capacity</a:t>
            </a:r>
            <a:r>
              <a:rPr lang="lv-LV" i="1" dirty="0" smtClean="0"/>
              <a:t> 		darba </a:t>
            </a:r>
            <a:r>
              <a:rPr lang="lv-LV" i="1" dirty="0"/>
              <a:t>tilpums </a:t>
            </a:r>
          </a:p>
          <a:p>
            <a:r>
              <a:rPr lang="lv-LV" i="1" dirty="0" smtClean="0"/>
              <a:t>	road </a:t>
            </a:r>
            <a:r>
              <a:rPr lang="lv-LV" i="1" u="sng" dirty="0" smtClean="0"/>
              <a:t>capacity</a:t>
            </a:r>
            <a:r>
              <a:rPr lang="lv-LV" i="1" dirty="0" smtClean="0"/>
              <a:t>		ceļa caurlaidība; ceļu caurlaides spēja</a:t>
            </a:r>
          </a:p>
          <a:p>
            <a:endParaRPr lang="lv-LV" dirty="0"/>
          </a:p>
          <a:p>
            <a:r>
              <a:rPr lang="lv-LV" dirty="0" smtClean="0"/>
              <a:t>[</a:t>
            </a:r>
            <a:r>
              <a:rPr lang="lv-LV" i="1" dirty="0" smtClean="0"/>
              <a:t>konteinera </a:t>
            </a:r>
            <a:r>
              <a:rPr lang="lv-LV" i="1" u="sng" dirty="0" smtClean="0"/>
              <a:t>tilpība</a:t>
            </a:r>
            <a:r>
              <a:rPr lang="lv-LV" i="1" dirty="0" smtClean="0"/>
              <a:t>... transportlīdzekļa </a:t>
            </a:r>
            <a:r>
              <a:rPr lang="lv-LV" i="1" u="sng" dirty="0" smtClean="0"/>
              <a:t>vestspēja</a:t>
            </a:r>
            <a:r>
              <a:rPr lang="lv-LV" i="1" dirty="0" smtClean="0"/>
              <a:t>..</a:t>
            </a:r>
            <a:r>
              <a:rPr lang="lv-LV" dirty="0" smtClean="0"/>
              <a:t>.]</a:t>
            </a:r>
          </a:p>
          <a:p>
            <a:endParaRPr lang="lv-LV" dirty="0" smtClean="0"/>
          </a:p>
          <a:p>
            <a:pPr algn="ctr"/>
            <a:r>
              <a:rPr lang="lv-LV" i="1" strike="sngStrike" dirty="0" smtClean="0"/>
              <a:t>"kapacitāte"</a:t>
            </a:r>
            <a:endParaRPr lang="lv-LV" dirty="0"/>
          </a:p>
          <a:p>
            <a:endParaRPr lang="lv-LV" dirty="0" smtClean="0"/>
          </a:p>
          <a:p>
            <a:r>
              <a:rPr lang="lv-LV" i="1" dirty="0" smtClean="0"/>
              <a:t>monetizācija, valorizācija; validācija, verifikācija		</a:t>
            </a:r>
            <a:r>
              <a:rPr lang="lv-LV" dirty="0" smtClean="0"/>
              <a:t>[šauras, precīzas nozīmes vārdi]</a:t>
            </a:r>
            <a:endParaRPr lang="lv-LV" dirty="0"/>
          </a:p>
          <a:p>
            <a:r>
              <a:rPr lang="lv-LV" i="1" dirty="0" smtClean="0"/>
              <a:t>relevants		</a:t>
            </a:r>
            <a:r>
              <a:rPr lang="lv-LV" dirty="0" smtClean="0"/>
              <a:t>				[maisam gals vaļā]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</a:t>
            </a:r>
            <a:r>
              <a:rPr lang="lv-LV" dirty="0" smtClean="0"/>
              <a:t>  </a:t>
            </a:r>
            <a:r>
              <a:rPr lang="lv-LV" i="1" dirty="0" smtClean="0"/>
              <a:t>data set</a:t>
            </a:r>
            <a:r>
              <a:rPr lang="lv-LV" dirty="0" smtClean="0"/>
              <a:t>  vs.  </a:t>
            </a:r>
            <a:r>
              <a:rPr lang="lv-LV" i="1" dirty="0" smtClean="0"/>
              <a:t>dataset</a:t>
            </a:r>
            <a:r>
              <a:rPr lang="lv-LV" dirty="0" smtClean="0"/>
              <a:t>		</a:t>
            </a:r>
            <a:r>
              <a:rPr lang="lv-LV" b="1" dirty="0" smtClean="0"/>
              <a:t>LV</a:t>
            </a:r>
            <a:r>
              <a:rPr lang="lv-LV" dirty="0" smtClean="0"/>
              <a:t>  *</a:t>
            </a:r>
            <a:r>
              <a:rPr lang="lv-LV" i="1" dirty="0" smtClean="0"/>
              <a:t>datkopa</a:t>
            </a:r>
            <a:r>
              <a:rPr lang="lv-LV" dirty="0" smtClean="0"/>
              <a:t>		[</a:t>
            </a:r>
            <a:r>
              <a:rPr lang="lv-LV" i="1" dirty="0" smtClean="0"/>
              <a:t>datu bāze :: datubāze</a:t>
            </a:r>
            <a:r>
              <a:rPr lang="lv-LV" dirty="0" smtClean="0"/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243345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6824" y="760837"/>
            <a:ext cx="10191023" cy="5624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  <a:tab pos="2149475" algn="l"/>
              </a:tabLs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puduris / ģimene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(vienas saknes vārdi)</a:t>
            </a:r>
            <a:r>
              <a:rPr lang="lv-LV" dirty="0"/>
              <a:t> 			[terminam jādzīvo vairākās vārdšķirās]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tabLst>
                <a:tab pos="446088" algn="l"/>
                <a:tab pos="2149475" algn="l"/>
                <a:tab pos="2603500" algn="l"/>
              </a:tabLs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	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novatorisms, [tehniska] jaunrade</a:t>
            </a:r>
            <a:b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2. novācija; novitāte, jauninājums, jaunievedums; izgudrojums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innovate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radīt jauninājumus, jaunradīt; izgudrot 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[trūkst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"novēt"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innovator 		novators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innovative 		novatorisks; jaunmodīgs, jaunveidīgs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tabLst>
                <a:tab pos="446088" algn="l"/>
                <a:tab pos="2149475" algn="l"/>
                <a:tab pos="2603500" algn="l"/>
              </a:tabLst>
            </a:pP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innovational		izdomas bagāts; jaunradīgs</a:t>
            </a:r>
            <a:endParaRPr lang="lv-LV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Bef>
                <a:spcPts val="600"/>
              </a:spcBef>
              <a:tabLst>
                <a:tab pos="446088" algn="l"/>
                <a:tab pos="2149475" algn="l"/>
                <a:tab pos="2603500" algn="l"/>
              </a:tabLs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	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inovācija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 (parādība), vsk.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inovēt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	darbība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inovatīvs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procesam raksturīgs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inovacionāls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procesu saistīts; kam process raksturīgs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inovētājs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darītājs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inovēšana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darbība (substantivēta)</a:t>
            </a: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inovējums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rezultāts, var būt dsk.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inovējumi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inovators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subjekts (nodarbošanās)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tabLst>
                <a:tab pos="446088" algn="l"/>
                <a:tab pos="2149475" algn="l"/>
                <a:tab pos="2603500" algn="l"/>
              </a:tabLs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46088" algn="l"/>
                <a:tab pos="2149475" algn="l"/>
                <a:tab pos="2603500" algn="l"/>
              </a:tabLst>
            </a:pPr>
            <a:r>
              <a:rPr lang="lv-LV" b="1" i="1" dirty="0"/>
              <a:t>	</a:t>
            </a:r>
            <a:r>
              <a:rPr lang="lv-LV" dirty="0"/>
              <a:t>[Nolieguma priedēklis </a:t>
            </a:r>
            <a:r>
              <a:rPr lang="lv-LV" i="1" dirty="0"/>
              <a:t>i[n]-</a:t>
            </a:r>
            <a:r>
              <a:rPr lang="lv-LV" dirty="0"/>
              <a:t> (kā </a:t>
            </a:r>
            <a:r>
              <a:rPr lang="lv-LV" i="1" dirty="0"/>
              <a:t>racionāls </a:t>
            </a:r>
            <a:r>
              <a:rPr lang="lv-LV" dirty="0"/>
              <a:t>:: </a:t>
            </a:r>
            <a:r>
              <a:rPr lang="lv-LV" i="1" dirty="0"/>
              <a:t>iracionāls</a:t>
            </a:r>
            <a:r>
              <a:rPr lang="lv-LV" dirty="0"/>
              <a:t>)</a:t>
            </a:r>
            <a:r>
              <a:rPr lang="lv-LV" i="1" dirty="0"/>
              <a:t>; inovatorisks </a:t>
            </a:r>
            <a:r>
              <a:rPr lang="lv-LV" dirty="0"/>
              <a:t>‘konservatīvs, stagnatīvs’.]</a:t>
            </a: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0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1807" y="1095935"/>
            <a:ext cx="1010546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dirty="0" smtClean="0"/>
              <a:t>[ideālam terminam </a:t>
            </a:r>
            <a:r>
              <a:rPr lang="lv-LV" dirty="0"/>
              <a:t>jādzīvo </a:t>
            </a:r>
            <a:r>
              <a:rPr lang="lv-LV" dirty="0" smtClean="0"/>
              <a:t>dažādās vārdšķirās, lai to var dabiski iesaistīt teikumā – jābūt konvertējamam]</a:t>
            </a:r>
          </a:p>
          <a:p>
            <a:r>
              <a:rPr lang="lv-LV" dirty="0" smtClean="0"/>
              <a:t>[nomināli vārdsavienojumi ir labi virsrakstos, uzskaitījumos u. tml., bet ne vienmēr teikumā]</a:t>
            </a:r>
          </a:p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EN</a:t>
            </a:r>
            <a:r>
              <a:rPr lang="lv-LV" i="1" dirty="0" smtClean="0"/>
              <a:t>  competitiveness</a:t>
            </a:r>
            <a:r>
              <a:rPr lang="lv-LV" dirty="0" smtClean="0"/>
              <a:t>	LV  </a:t>
            </a:r>
            <a:r>
              <a:rPr lang="lv-LV" i="1" dirty="0" smtClean="0"/>
              <a:t>konkurētspēja = spēja konkurēt		</a:t>
            </a:r>
            <a:r>
              <a:rPr lang="lv-LV" dirty="0" smtClean="0"/>
              <a:t>[lietvārds]</a:t>
            </a:r>
          </a:p>
          <a:p>
            <a:endParaRPr lang="lv-LV" dirty="0"/>
          </a:p>
          <a:p>
            <a:r>
              <a:rPr lang="lv-LV" i="1" dirty="0" smtClean="0"/>
              <a:t>			ir konkurētspēja </a:t>
            </a:r>
            <a:r>
              <a:rPr lang="lv-LV" i="1" dirty="0"/>
              <a:t> </a:t>
            </a:r>
            <a:r>
              <a:rPr lang="lv-LV" i="1" dirty="0" smtClean="0"/>
              <a:t>  	  spēj konkurēt		</a:t>
            </a:r>
            <a:r>
              <a:rPr lang="lv-LV" dirty="0" smtClean="0"/>
              <a:t>[darbības vārds]</a:t>
            </a:r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i="1" dirty="0" smtClean="0"/>
              <a:t>[kam ir] konkurētspēja pasaules tirgos  		</a:t>
            </a:r>
            <a:r>
              <a:rPr lang="lv-LV" dirty="0" smtClean="0">
                <a:sym typeface="Wingdings" panose="05000000000000000000" pitchFamily="2" charset="2"/>
              </a:rPr>
              <a:t> </a:t>
            </a:r>
            <a:endParaRPr lang="lv-LV" dirty="0" smtClean="0"/>
          </a:p>
          <a:p>
            <a:r>
              <a:rPr lang="lv-LV" i="1" dirty="0"/>
              <a:t>[kam ir] </a:t>
            </a:r>
            <a:r>
              <a:rPr lang="lv-LV" i="1" dirty="0" smtClean="0"/>
              <a:t>spēja konkurēt pasaules tirgos 		</a:t>
            </a:r>
            <a:r>
              <a:rPr lang="lv-LV" dirty="0" smtClean="0">
                <a:sym typeface="Wingdings" panose="05000000000000000000" pitchFamily="2" charset="2"/>
              </a:rPr>
              <a:t></a:t>
            </a:r>
            <a:endParaRPr lang="lv-LV" dirty="0" smtClean="0"/>
          </a:p>
          <a:p>
            <a:r>
              <a:rPr lang="lv-LV" i="1" dirty="0" smtClean="0"/>
              <a:t>[</a:t>
            </a:r>
            <a:r>
              <a:rPr lang="lv-LV" i="1" dirty="0"/>
              <a:t>k</a:t>
            </a:r>
            <a:r>
              <a:rPr lang="lv-LV" i="1" dirty="0" smtClean="0"/>
              <a:t>as] spēj konkurēt pasaules tirgos  		</a:t>
            </a:r>
            <a:r>
              <a:rPr lang="lv-LV" dirty="0" smtClean="0">
                <a:sym typeface="Wingdings" panose="05000000000000000000" pitchFamily="2" charset="2"/>
              </a:rPr>
              <a:t></a:t>
            </a:r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i="1" dirty="0" smtClean="0"/>
              <a:t>konkurētspējīgs							</a:t>
            </a:r>
            <a:r>
              <a:rPr lang="lv-LV" dirty="0" smtClean="0"/>
              <a:t>[īpašības vārds]</a:t>
            </a:r>
          </a:p>
          <a:p>
            <a:endParaRPr lang="lv-LV" dirty="0"/>
          </a:p>
          <a:p>
            <a:endParaRPr lang="lv-LV" dirty="0" smtClean="0"/>
          </a:p>
          <a:p>
            <a:r>
              <a:rPr lang="lv-LV" i="1" dirty="0"/>
              <a:t>*</a:t>
            </a:r>
            <a:r>
              <a:rPr lang="lv-LV" i="1" dirty="0" smtClean="0"/>
              <a:t>konkurenciāls</a:t>
            </a:r>
            <a:r>
              <a:rPr lang="lv-LV" dirty="0" smtClean="0"/>
              <a:t>  'tāds, kurā darbojas konkurence'</a:t>
            </a:r>
          </a:p>
          <a:p>
            <a:endParaRPr lang="lv-LV" dirty="0"/>
          </a:p>
        </p:txBody>
      </p:sp>
      <p:sp>
        <p:nvSpPr>
          <p:cNvPr id="3" name="Right Arrow 2"/>
          <p:cNvSpPr/>
          <p:nvPr/>
        </p:nvSpPr>
        <p:spPr>
          <a:xfrm>
            <a:off x="5452782" y="2931458"/>
            <a:ext cx="181536" cy="47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3904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2687" y="851338"/>
            <a:ext cx="54114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dirty="0" smtClean="0"/>
          </a:p>
          <a:p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851580" y="744134"/>
            <a:ext cx="10688780" cy="517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Izlaidumi 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aptuvenība oriģinālā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mobile service			"mobilais dienests"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[Ātrā palīdzība? Specvienība?]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/>
              <a:t>road safety			</a:t>
            </a:r>
            <a:r>
              <a:rPr lang="lv-LV" b="1" dirty="0" smtClean="0"/>
              <a:t>LV </a:t>
            </a:r>
            <a:r>
              <a:rPr lang="lv-LV" i="1" dirty="0" smtClean="0"/>
              <a:t> </a:t>
            </a:r>
            <a:r>
              <a:rPr lang="lv-LV" dirty="0" smtClean="0"/>
              <a:t>"ceļu drošums" [?]</a:t>
            </a:r>
            <a:r>
              <a:rPr lang="lv-LV" i="1" dirty="0" smtClean="0"/>
              <a:t>	ceļu satiksmes drošība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[safety on roads]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Code </a:t>
            </a:r>
            <a:r>
              <a:rPr lang="en-US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Practice on </a:t>
            </a:r>
            <a:r>
              <a:rPr lang="en-US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Disinformation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Prakses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kodekss dezinformācijas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jomā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[apkarošana]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crawler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rāpulis		"sk. </a:t>
            </a:r>
            <a:r>
              <a:rPr lang="lv-LV" dirty="0"/>
              <a:t>[</a:t>
            </a:r>
            <a:r>
              <a:rPr lang="lv-LV" dirty="0" smtClean="0"/>
              <a:t>ro]bot</a:t>
            </a:r>
            <a:r>
              <a:rPr lang="lv-LV" dirty="0"/>
              <a:t>, </a:t>
            </a:r>
            <a:r>
              <a:rPr lang="lv-LV" dirty="0" smtClean="0"/>
              <a:t>.. 01.01.2007.</a:t>
            </a:r>
            <a:r>
              <a:rPr lang="lv-LV" i="1" dirty="0" smtClean="0"/>
              <a:t>"</a:t>
            </a:r>
            <a:r>
              <a:rPr lang="lv-LV" dirty="0" smtClean="0"/>
              <a:t>		["rāponis"]</a:t>
            </a: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/>
              <a:t>      </a:t>
            </a:r>
            <a:r>
              <a:rPr lang="lv-LV" i="1" dirty="0" smtClean="0"/>
              <a:t> web </a:t>
            </a:r>
            <a:r>
              <a:rPr lang="lv-LV" i="1" dirty="0"/>
              <a:t>crawler </a:t>
            </a:r>
            <a:r>
              <a:rPr lang="lv-LV" dirty="0" smtClean="0"/>
              <a:t>	</a:t>
            </a:r>
            <a:r>
              <a:rPr lang="lv-LV" b="1" dirty="0" smtClean="0"/>
              <a:t>LV</a:t>
            </a:r>
            <a:r>
              <a:rPr lang="lv-LV" dirty="0" smtClean="0"/>
              <a:t>  </a:t>
            </a:r>
            <a:r>
              <a:rPr lang="lv-LV" i="1" dirty="0" smtClean="0"/>
              <a:t>tīmekļa pārmeklētājs	"prot</a:t>
            </a:r>
            <a:r>
              <a:rPr lang="lv-LV" i="1" dirty="0"/>
              <a:t>. Nr. 531 (15.02.2019</a:t>
            </a:r>
            <a:r>
              <a:rPr lang="lv-LV" i="1" dirty="0" smtClean="0"/>
              <a:t>)"</a:t>
            </a: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85959" y="1959334"/>
            <a:ext cx="67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mobilo sakaru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dienests         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[mobilo sakaru pakalpojumu sniedzējs]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6503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police-siren-us-16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05289" y="1012122"/>
            <a:ext cx="974949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EN  </a:t>
            </a:r>
            <a:r>
              <a:rPr lang="de-DE" i="1" dirty="0"/>
              <a:t>Digital Assembly </a:t>
            </a:r>
            <a:r>
              <a:rPr lang="lv-LV" i="1" dirty="0"/>
              <a:t>		"</a:t>
            </a:r>
            <a:r>
              <a:rPr lang="de-DE" i="1" dirty="0"/>
              <a:t>Digitālā asambleja</a:t>
            </a:r>
            <a:r>
              <a:rPr lang="lv-LV" i="1" dirty="0"/>
              <a:t>"</a:t>
            </a:r>
            <a:endParaRPr lang="lv-LV" dirty="0"/>
          </a:p>
          <a:p>
            <a:r>
              <a:rPr lang="lv-LV" i="1" dirty="0"/>
              <a:t>       </a:t>
            </a:r>
            <a:r>
              <a:rPr lang="de-DE" i="1" dirty="0"/>
              <a:t>Digital Agenda Assembly </a:t>
            </a:r>
            <a:r>
              <a:rPr lang="lv-LV" i="1" dirty="0"/>
              <a:t>		 Digitalizācijas programmas asambleja</a:t>
            </a:r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b="1" dirty="0"/>
              <a:t>EN</a:t>
            </a:r>
            <a:r>
              <a:rPr lang="lv-LV" i="1" dirty="0"/>
              <a:t>  Quantum			"Kvants</a:t>
            </a:r>
            <a:r>
              <a:rPr lang="lv-LV" i="1" dirty="0" smtClean="0"/>
              <a:t>"...</a:t>
            </a:r>
            <a:endParaRPr lang="lv-LV" dirty="0"/>
          </a:p>
          <a:p>
            <a:r>
              <a:rPr lang="lv-LV" i="1" dirty="0"/>
              <a:t>       quantum computing		 </a:t>
            </a:r>
            <a:r>
              <a:rPr lang="lv-LV" i="1" dirty="0" smtClean="0"/>
              <a:t>*kvantālā </a:t>
            </a:r>
            <a:r>
              <a:rPr lang="lv-LV" i="1" dirty="0" smtClean="0"/>
              <a:t>datošana</a:t>
            </a:r>
          </a:p>
          <a:p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pace				kosmosa apguve</a:t>
            </a:r>
          </a:p>
          <a:p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lv-LV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[EN izlaiž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otro vārdu, no 3 vārdiem izlaiž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vidējo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 algn="ctr"/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1" y="756745"/>
            <a:ext cx="10428348" cy="5176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Pārmērīgs 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zinātniskums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pistācij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rieksti	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pistācijas	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[Sinonīmu vārdnīca: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pistācija = pistācijas rieksts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lazd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rieksti	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lazdu rieksti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apiņa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rogas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droga]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apiņu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rogas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[Alus tīrības likums: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iesals, ūdens, 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apiņi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dioxide,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CO2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", CO</a:t>
            </a:r>
            <a:r>
              <a:rPr lang="lv-LV" i="1" baseline="-20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ķīm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oglekļa dioksīds = oglekļa(IV) oksīds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tehn.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ogļskābā gāze</a:t>
            </a: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"liekā masa"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ķermeņa 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indekss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		[zinātniskots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liekais svars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kautmasa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LPE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46088" algn="l"/>
              </a:tabLs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dzīvmasa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(ZTV, 2001)						[prakses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zinātnes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robeža]</a:t>
            </a:r>
          </a:p>
        </p:txBody>
      </p:sp>
    </p:spTree>
    <p:extLst>
      <p:ext uri="{BB962C8B-B14F-4D97-AF65-F5344CB8AC3E}">
        <p14:creationId xmlns:p14="http://schemas.microsoft.com/office/powerpoint/2010/main" val="289183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748" y="1046831"/>
            <a:ext cx="807825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Terminu [ne]elastīgums </a:t>
            </a:r>
          </a:p>
          <a:p>
            <a:endParaRPr lang="lv-LV" b="1" i="1" dirty="0"/>
          </a:p>
          <a:p>
            <a:r>
              <a:rPr lang="lv-LV" dirty="0"/>
              <a:t>[paplašināmība jaunu terminu veidošanā] </a:t>
            </a:r>
            <a:endParaRPr lang="lv-LV" dirty="0" smtClean="0"/>
          </a:p>
          <a:p>
            <a:r>
              <a:rPr lang="lv-LV" dirty="0" smtClean="0"/>
              <a:t>[kontekstuāla izvēršana; ideālam terminam ir jābūt papildināmam un izvēršamam ]</a:t>
            </a:r>
          </a:p>
          <a:p>
            <a:endParaRPr lang="lv-LV" dirty="0"/>
          </a:p>
          <a:p>
            <a:endParaRPr lang="lv-LV" dirty="0"/>
          </a:p>
          <a:p>
            <a:r>
              <a:rPr lang="lv-LV" dirty="0"/>
              <a:t>EN</a:t>
            </a:r>
            <a:r>
              <a:rPr lang="lv-LV" b="1" dirty="0"/>
              <a:t>  </a:t>
            </a:r>
            <a:r>
              <a:rPr lang="lv-LV" i="1" dirty="0"/>
              <a:t>o</a:t>
            </a:r>
            <a:r>
              <a:rPr lang="en-US" i="1" dirty="0"/>
              <a:t>pen data</a:t>
            </a:r>
            <a:r>
              <a:rPr lang="lv-LV" b="1" i="1" dirty="0"/>
              <a:t>		</a:t>
            </a:r>
            <a:r>
              <a:rPr lang="lv-LV" dirty="0"/>
              <a:t>LV</a:t>
            </a:r>
            <a:r>
              <a:rPr lang="lv-LV" b="1" dirty="0"/>
              <a:t>  </a:t>
            </a:r>
            <a:r>
              <a:rPr lang="lv-LV" i="1" dirty="0"/>
              <a:t>atvērtie dati</a:t>
            </a:r>
          </a:p>
          <a:p>
            <a:endParaRPr lang="lv-LV" b="1" i="1" dirty="0"/>
          </a:p>
          <a:p>
            <a:r>
              <a:rPr lang="lv-LV" i="1" u="sng" dirty="0"/>
              <a:t>o</a:t>
            </a:r>
            <a:r>
              <a:rPr lang="en-US" i="1" u="sng" dirty="0"/>
              <a:t>pen data</a:t>
            </a:r>
            <a:r>
              <a:rPr lang="en-US" i="1" dirty="0"/>
              <a:t> from the EU institutions, bodies and agencies</a:t>
            </a:r>
            <a:endParaRPr lang="lv-LV" i="1" dirty="0"/>
          </a:p>
          <a:p>
            <a:r>
              <a:rPr lang="lv-LV" i="1" u="sng" dirty="0"/>
              <a:t>atvērtie</a:t>
            </a:r>
            <a:r>
              <a:rPr lang="lv-LV" i="1" dirty="0"/>
              <a:t> ES iestāžu, struktūru un aģentūru </a:t>
            </a:r>
            <a:r>
              <a:rPr lang="lv-LV" i="1" u="sng" dirty="0"/>
              <a:t>dati</a:t>
            </a:r>
          </a:p>
          <a:p>
            <a:endParaRPr lang="lv-LV" b="1" i="1" dirty="0"/>
          </a:p>
        </p:txBody>
      </p:sp>
    </p:spTree>
    <p:extLst>
      <p:ext uri="{BB962C8B-B14F-4D97-AF65-F5344CB8AC3E}">
        <p14:creationId xmlns:p14="http://schemas.microsoft.com/office/powerpoint/2010/main" val="35568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6563" y="750439"/>
            <a:ext cx="1055028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Termini un gramatika</a:t>
            </a:r>
          </a:p>
          <a:p>
            <a:endParaRPr lang="lv-LV" dirty="0" smtClean="0"/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628650" algn="l"/>
              </a:tabLst>
            </a:pPr>
            <a:r>
              <a:rPr lang="lv-LV" b="1" dirty="0" smtClean="0"/>
              <a:t>EN  	</a:t>
            </a:r>
            <a:r>
              <a:rPr lang="lv-LV" i="1" dirty="0" smtClean="0"/>
              <a:t>a third party/country	</a:t>
            </a:r>
            <a:r>
              <a:rPr lang="lv-LV" b="1" dirty="0" smtClean="0"/>
              <a:t>LV</a:t>
            </a:r>
            <a:r>
              <a:rPr lang="lv-LV" i="1" dirty="0"/>
              <a:t> </a:t>
            </a:r>
            <a:r>
              <a:rPr lang="lv-LV" i="1" dirty="0" smtClean="0"/>
              <a:t> treša puse/persona/valsts			</a:t>
            </a:r>
            <a:r>
              <a:rPr lang="lv-LV" dirty="0" smtClean="0"/>
              <a:t>[</a:t>
            </a:r>
            <a:r>
              <a:rPr lang="lv-LV" i="1" dirty="0" smtClean="0"/>
              <a:t>kād</a:t>
            </a:r>
            <a:r>
              <a:rPr lang="lv-LV" i="1" u="sng" dirty="0" smtClean="0"/>
              <a:t>a</a:t>
            </a:r>
            <a:r>
              <a:rPr lang="lv-LV" i="1" dirty="0" smtClean="0"/>
              <a:t> treš</a:t>
            </a:r>
            <a:r>
              <a:rPr lang="lv-LV" i="1" u="sng" dirty="0" smtClean="0"/>
              <a:t>ā</a:t>
            </a:r>
            <a:r>
              <a:rPr lang="lv-LV" i="1" dirty="0" smtClean="0"/>
              <a:t> valsts</a:t>
            </a:r>
            <a:r>
              <a:rPr lang="lv-LV" dirty="0" smtClean="0"/>
              <a:t>]</a:t>
            </a:r>
          </a:p>
          <a:p>
            <a:pPr>
              <a:tabLst>
                <a:tab pos="628650" algn="l"/>
              </a:tabLst>
            </a:pPr>
            <a:r>
              <a:rPr lang="lv-LV" i="1" dirty="0"/>
              <a:t>	</a:t>
            </a:r>
            <a:r>
              <a:rPr lang="lv-LV" i="1" dirty="0" smtClean="0"/>
              <a:t>	third parties/countries	</a:t>
            </a:r>
            <a:r>
              <a:rPr lang="lv-LV" i="1" dirty="0"/>
              <a:t> </a:t>
            </a:r>
            <a:r>
              <a:rPr lang="lv-LV" i="1" dirty="0" smtClean="0"/>
              <a:t>     trešas personas/valstis</a:t>
            </a:r>
          </a:p>
          <a:p>
            <a:pPr>
              <a:tabLst>
                <a:tab pos="628650" algn="l"/>
              </a:tabLst>
            </a:pPr>
            <a:r>
              <a:rPr lang="lv-LV" i="1" dirty="0"/>
              <a:t> </a:t>
            </a:r>
            <a:r>
              <a:rPr lang="lv-LV" i="1" dirty="0" smtClean="0"/>
              <a:t>            </a:t>
            </a:r>
            <a:endParaRPr lang="lv-LV" dirty="0" smtClean="0"/>
          </a:p>
          <a:p>
            <a:r>
              <a:rPr lang="lv-LV" dirty="0"/>
              <a:t>[visos </a:t>
            </a:r>
            <a:r>
              <a:rPr lang="lv-LV" dirty="0" smtClean="0"/>
              <a:t>locījumos abos skaitļos – noteiktā un nenoteiktā galotne; </a:t>
            </a:r>
            <a:r>
              <a:rPr lang="lv-LV" i="1" dirty="0" smtClean="0"/>
              <a:t>trešs</a:t>
            </a:r>
            <a:r>
              <a:rPr lang="lv-LV" dirty="0" smtClean="0"/>
              <a:t> – īpašības vārds]</a:t>
            </a:r>
          </a:p>
          <a:p>
            <a:endParaRPr lang="lv-LV" dirty="0" smtClean="0"/>
          </a:p>
          <a:p>
            <a:r>
              <a:rPr lang="lv-LV" dirty="0"/>
              <a:t>	</a:t>
            </a:r>
            <a:r>
              <a:rPr lang="lv-LV" dirty="0" smtClean="0"/>
              <a:t>[</a:t>
            </a:r>
            <a:r>
              <a:rPr lang="lv-LV" i="1" dirty="0" smtClean="0"/>
              <a:t>economic loss</a:t>
            </a:r>
            <a:r>
              <a:rPr lang="lv-LV" dirty="0" smtClean="0"/>
              <a:t>]</a:t>
            </a:r>
            <a:r>
              <a:rPr lang="lv-LV" i="1" dirty="0" smtClean="0"/>
              <a:t>		     materiāl</a:t>
            </a:r>
            <a:r>
              <a:rPr lang="lv-LV" i="1" u="sng" dirty="0" smtClean="0"/>
              <a:t>i</a:t>
            </a:r>
            <a:r>
              <a:rPr lang="lv-LV" i="1" dirty="0" smtClean="0"/>
              <a:t> zaudējumi  ::  materiāl</a:t>
            </a:r>
            <a:r>
              <a:rPr lang="lv-LV" i="1" u="sng" dirty="0" smtClean="0"/>
              <a:t>ie</a:t>
            </a:r>
            <a:r>
              <a:rPr lang="lv-LV" i="1" dirty="0" smtClean="0"/>
              <a:t> zaudējumi		</a:t>
            </a:r>
            <a:endParaRPr lang="lv-LV" dirty="0" smtClean="0"/>
          </a:p>
          <a:p>
            <a:r>
              <a:rPr lang="lv-LV" i="1" dirty="0" smtClean="0"/>
              <a:t>				     </a:t>
            </a:r>
          </a:p>
          <a:p>
            <a:r>
              <a:rPr lang="lv-LV" i="1" dirty="0" smtClean="0"/>
              <a:t>				     zaļ</a:t>
            </a:r>
            <a:r>
              <a:rPr lang="lv-LV" i="1" u="sng" dirty="0" smtClean="0"/>
              <a:t>ā</a:t>
            </a:r>
            <a:r>
              <a:rPr lang="lv-LV" i="1" dirty="0" smtClean="0"/>
              <a:t> vārna</a:t>
            </a:r>
          </a:p>
          <a:p>
            <a:endParaRPr lang="lv-LV" i="1" dirty="0" smtClean="0"/>
          </a:p>
          <a:p>
            <a:endParaRPr lang="lv-LV" i="1" dirty="0" smtClean="0"/>
          </a:p>
          <a:p>
            <a:endParaRPr lang="lv-LV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Skaitlis</a:t>
            </a:r>
          </a:p>
          <a:p>
            <a:endParaRPr lang="lv-LV" dirty="0"/>
          </a:p>
          <a:p>
            <a:r>
              <a:rPr lang="lv-LV" dirty="0" smtClean="0"/>
              <a:t>1. Termini </a:t>
            </a:r>
            <a:r>
              <a:rPr lang="lv-LV" dirty="0"/>
              <a:t>mēdz būt </a:t>
            </a:r>
            <a:r>
              <a:rPr lang="lv-LV" dirty="0" smtClean="0"/>
              <a:t>daudzskaitlī. Tas terminbāzi atšķir no vārdnīcas</a:t>
            </a:r>
            <a:r>
              <a:rPr lang="lv-LV" dirty="0"/>
              <a:t>.</a:t>
            </a:r>
            <a:endParaRPr lang="lv-LV" dirty="0" smtClean="0"/>
          </a:p>
          <a:p>
            <a:endParaRPr lang="lv-LV" dirty="0"/>
          </a:p>
          <a:p>
            <a:r>
              <a:rPr lang="lv-LV" dirty="0" smtClean="0"/>
              <a:t>2. Daudzskaitļa </a:t>
            </a:r>
            <a:r>
              <a:rPr lang="lv-LV" dirty="0"/>
              <a:t>nozīme var atšķirties no vienskaitļa </a:t>
            </a:r>
            <a:r>
              <a:rPr lang="lv-LV" dirty="0" smtClean="0"/>
              <a:t>nozīmes, piem., </a:t>
            </a:r>
            <a:r>
              <a:rPr lang="lv-LV" i="1" dirty="0" smtClean="0"/>
              <a:t>telecommunication :: telecommunications</a:t>
            </a:r>
            <a:r>
              <a:rPr lang="lv-LV" dirty="0" smtClean="0"/>
              <a:t>.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447" y="2583561"/>
            <a:ext cx="2341916" cy="2793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14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0967" y="921488"/>
            <a:ext cx="977486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  </a:t>
            </a:r>
            <a:r>
              <a:rPr lang="lv-LV" i="1" dirty="0"/>
              <a:t>[a] public authority	1. publiskā vara</a:t>
            </a:r>
            <a:r>
              <a:rPr lang="lv-LV" dirty="0"/>
              <a:t> (publiskajās tiesībās)</a:t>
            </a:r>
          </a:p>
          <a:p>
            <a:r>
              <a:rPr lang="lv-LV" i="1" dirty="0"/>
              <a:t>			2. publiskās varas iestāde</a:t>
            </a:r>
          </a:p>
          <a:p>
            <a:endParaRPr lang="lv-LV" b="1" i="1" dirty="0" smtClean="0"/>
          </a:p>
          <a:p>
            <a:endParaRPr lang="lv-LV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</a:t>
            </a:r>
            <a:r>
              <a:rPr lang="lv-LV" b="1" i="1" dirty="0" smtClean="0"/>
              <a:t>  </a:t>
            </a:r>
            <a:r>
              <a:rPr lang="lv-LV" i="1" dirty="0" smtClean="0"/>
              <a:t>proposal		priekšlikums &lt; likt priekšā</a:t>
            </a:r>
          </a:p>
          <a:p>
            <a:r>
              <a:rPr lang="lv-LV" i="1" dirty="0" smtClean="0"/>
              <a:t>			ierosinājums &lt; ierosināt</a:t>
            </a:r>
          </a:p>
          <a:p>
            <a:r>
              <a:rPr lang="lv-LV" i="1" dirty="0"/>
              <a:t>	</a:t>
            </a:r>
            <a:r>
              <a:rPr lang="lv-LV" i="1" dirty="0" smtClean="0"/>
              <a:t>		</a:t>
            </a:r>
            <a:endParaRPr lang="lv-LV" b="1" i="1" dirty="0" smtClean="0"/>
          </a:p>
          <a:p>
            <a:r>
              <a:rPr lang="lv-LV" dirty="0"/>
              <a:t>K</a:t>
            </a:r>
            <a:r>
              <a:rPr lang="lv-LV" dirty="0" smtClean="0"/>
              <a:t>onvertējot atpakaļ:</a:t>
            </a:r>
            <a:r>
              <a:rPr lang="lv-LV" i="1" dirty="0" smtClean="0"/>
              <a:t>	liek priekšā  ≠  ierosina	</a:t>
            </a:r>
            <a:endParaRPr lang="lv-LV" i="1" dirty="0"/>
          </a:p>
          <a:p>
            <a:pPr algn="ctr"/>
            <a:r>
              <a:rPr lang="lv-LV" dirty="0" smtClean="0"/>
              <a:t>[līdzīgi </a:t>
            </a:r>
            <a:r>
              <a:rPr lang="lv-LV" i="1" dirty="0" smtClean="0"/>
              <a:t>atkalizmantošana  </a:t>
            </a:r>
            <a:r>
              <a:rPr lang="lv-LV" i="1" dirty="0"/>
              <a:t>::  </a:t>
            </a:r>
            <a:r>
              <a:rPr lang="lv-LV" i="1" dirty="0" smtClean="0"/>
              <a:t>izmantot atkal; klātbūtne :: būt klāt</a:t>
            </a:r>
            <a:r>
              <a:rPr lang="lv-LV" dirty="0" smtClean="0"/>
              <a:t>]</a:t>
            </a:r>
          </a:p>
          <a:p>
            <a:endParaRPr lang="lv-LV" b="1" i="1" dirty="0" smtClean="0"/>
          </a:p>
          <a:p>
            <a:endParaRPr lang="lv-LV" b="1" i="1" dirty="0" smtClean="0"/>
          </a:p>
          <a:p>
            <a:endParaRPr lang="lv-LV" b="1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Negramatiski veidojumi: 	"</a:t>
            </a:r>
            <a:r>
              <a:rPr lang="lv-LV" i="1" dirty="0" smtClean="0"/>
              <a:t>lejupielāde", "augšupielāde"		</a:t>
            </a:r>
            <a:r>
              <a:rPr lang="lv-LV" dirty="0" smtClean="0"/>
              <a:t>[terminrades brāķis]</a:t>
            </a:r>
          </a:p>
          <a:p>
            <a:endParaRPr lang="lv-LV" b="1" i="1" dirty="0" smtClean="0"/>
          </a:p>
          <a:p>
            <a:pPr algn="ctr"/>
            <a:r>
              <a:rPr lang="lv-LV" b="1" i="1" dirty="0" smtClean="0"/>
              <a:t>NEPAREIZI VEIDOTO NEVAR PAREIZI LIETOT</a:t>
            </a:r>
          </a:p>
          <a:p>
            <a:pPr algn="ctr"/>
            <a:endParaRPr lang="lv-LV" b="1" i="1" dirty="0" smtClean="0"/>
          </a:p>
        </p:txBody>
      </p:sp>
    </p:spTree>
    <p:extLst>
      <p:ext uri="{BB962C8B-B14F-4D97-AF65-F5344CB8AC3E}">
        <p14:creationId xmlns:p14="http://schemas.microsoft.com/office/powerpoint/2010/main" val="327140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0100" y="744134"/>
            <a:ext cx="10535771" cy="5608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Termini un pareizrakstība </a:t>
            </a:r>
            <a:r>
              <a:rPr lang="lv-LV" dirty="0"/>
              <a:t>(piemēros – lielais burts saliktos nesimboliskos nosaukumos)</a:t>
            </a:r>
          </a:p>
          <a:p>
            <a:endParaRPr lang="lv-LV" b="1" dirty="0"/>
          </a:p>
          <a:p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Eiropas krāpšanas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/>
              <a:t>apkarošanas birojs </a:t>
            </a:r>
            <a:r>
              <a:rPr lang="lv-LV" dirty="0"/>
              <a:t>(</a:t>
            </a:r>
            <a:r>
              <a:rPr lang="lv-LV" b="1" dirty="0"/>
              <a:t>EN</a:t>
            </a:r>
            <a:r>
              <a:rPr lang="lv-LV" dirty="0"/>
              <a:t>  </a:t>
            </a:r>
            <a:r>
              <a:rPr lang="lv-LV" i="1" dirty="0"/>
              <a:t>OLAF</a:t>
            </a:r>
            <a:r>
              <a:rPr lang="lv-LV" dirty="0"/>
              <a:t>)</a:t>
            </a:r>
            <a:r>
              <a:rPr lang="lv-LV" i="1" dirty="0"/>
              <a:t>	Eiropas Birojs </a:t>
            </a:r>
            <a:r>
              <a:rPr lang="lv-LV" i="1" u="sng" dirty="0"/>
              <a:t>krāpšanas apkarošanai</a:t>
            </a:r>
            <a:endParaRPr lang="lv-LV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Eiropas pielāgošanās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platforma klimata pārmaiņām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Climate-ADAPT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						Eiropas </a:t>
            </a: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Pielāgošanās klimata pārmaiņām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platforma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 Eiropas Ķīniešu biljarda savienība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Pasaules .. .. ..					[  Pasaules banka =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Starptautiskā .. .. ..	 »		  	   Starptautiskā rekonstrukcijas un attīstības banka 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Starptautiskā olimpiskā komiteja	"Starptautiskā Olimpiskā komiteja"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Nacionālā olimpiskā komiteja		"Nacionālā Olimpiskā komiteja" [?]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Tamara Porīte (Lielie burti mūsdienu latviešu valodā , 1970):  </a:t>
            </a: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tarptautiskā </a:t>
            </a: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tudentu savienība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Enciklopēdija "Planēta", LPE:  </a:t>
            </a: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tarptautiskā </a:t>
            </a: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lektrosakaru savienība 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c.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9442" y="744134"/>
            <a:ext cx="10480917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u="sng" dirty="0" smtClean="0"/>
              <a:t>  </a:t>
            </a:r>
            <a:endParaRPr lang="lv-LV" i="1" u="sng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 flipV="1">
            <a:off x="5855431" y="1407742"/>
            <a:ext cx="315938" cy="1354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5" name="Smiley Face 4"/>
          <p:cNvSpPr/>
          <p:nvPr/>
        </p:nvSpPr>
        <p:spPr>
          <a:xfrm>
            <a:off x="10156505" y="1337437"/>
            <a:ext cx="433790" cy="30035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6" name="Right Arrow 5"/>
          <p:cNvSpPr/>
          <p:nvPr/>
        </p:nvSpPr>
        <p:spPr>
          <a:xfrm flipV="1">
            <a:off x="5855431" y="2073245"/>
            <a:ext cx="315938" cy="135414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7260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0585" y="1095884"/>
            <a:ext cx="104722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Institucionalizēta eirotulkošana </a:t>
            </a:r>
            <a:r>
              <a:rPr lang="lv-LV" dirty="0" smtClean="0"/>
              <a:t>no 1997. gada aprīļa Tulkošanas un terminoloģijas centrā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4 konkursā atlasīti tulkotāji, </a:t>
            </a:r>
            <a:r>
              <a:rPr lang="lv-LV" dirty="0"/>
              <a:t>1 terminologs</a:t>
            </a:r>
            <a:r>
              <a:rPr lang="lv-LV" dirty="0" smtClean="0"/>
              <a:t>, 1 literārais redaktors, 1 juridiskais redaktors</a:t>
            </a:r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Pieaicināti konsultanti, eksperti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Darba gaitā izveidojies tulkošanas un </a:t>
            </a:r>
            <a:r>
              <a:rPr lang="lv-LV" u="sng" dirty="0" smtClean="0"/>
              <a:t>pavad</a:t>
            </a:r>
            <a:r>
              <a:rPr lang="lv-LV" dirty="0" smtClean="0"/>
              <a:t>terminoloģijas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No terminologa nācis un pie terminologa paliek: </a:t>
            </a:r>
          </a:p>
          <a:p>
            <a:r>
              <a:rPr lang="lv-LV" dirty="0"/>
              <a:t>	</a:t>
            </a:r>
            <a:endParaRPr lang="lv-LV" dirty="0" smtClean="0"/>
          </a:p>
          <a:p>
            <a:r>
              <a:rPr lang="lv-LV" dirty="0"/>
              <a:t>	</a:t>
            </a:r>
            <a:r>
              <a:rPr lang="lv-LV" dirty="0" smtClean="0"/>
              <a:t>terminu saraksta projekts, tulkošana un rediģēšana ar saraksta koriģēšanu, </a:t>
            </a:r>
          </a:p>
          <a:p>
            <a:r>
              <a:rPr lang="lv-LV" dirty="0"/>
              <a:t>	</a:t>
            </a:r>
            <a:r>
              <a:rPr lang="lv-LV" dirty="0" smtClean="0"/>
              <a:t>saraksta pabeigšana un ievadīšana TTC datubāzē</a:t>
            </a:r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 smtClean="0"/>
              <a:t>Atsevišķas datubāzes ar ģeogrāfiskajiem nosaukumiem un īpašvārdiem (termini plašā nozīmē)</a:t>
            </a:r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b="1" dirty="0" smtClean="0"/>
              <a:t>ES iestāžu </a:t>
            </a:r>
            <a:r>
              <a:rPr lang="lv-LV" dirty="0" smtClean="0"/>
              <a:t>tulkošanas nodaļās </a:t>
            </a:r>
            <a:r>
              <a:rPr lang="lv-LV" u="sng" dirty="0" smtClean="0"/>
              <a:t>vara tulkotājam</a:t>
            </a:r>
            <a:r>
              <a:rPr lang="lv-LV" dirty="0" smtClean="0"/>
              <a:t> – mazāka teikšana terminologam (maz skaitā) un pārlasītājam (štata redaktūras nav).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4683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02863" y="949301"/>
            <a:ext cx="10347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Termini un valodas kultūra 						</a:t>
            </a:r>
            <a:r>
              <a:rPr lang="lv-LV" dirty="0"/>
              <a:t>[fakultatīvas valodas normas]</a:t>
            </a:r>
            <a:endParaRPr lang="lv-LV" b="1" dirty="0"/>
          </a:p>
          <a:p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spirtu saturošs 						</a:t>
            </a:r>
            <a:r>
              <a:rPr lang="lv-LV" dirty="0"/>
              <a:t>[objekta nozīmē: </a:t>
            </a:r>
            <a:r>
              <a:rPr lang="lv-LV" i="1" dirty="0"/>
              <a:t>satur spirtu</a:t>
            </a:r>
            <a:r>
              <a:rPr lang="lv-LV" dirty="0"/>
              <a:t>]</a:t>
            </a:r>
          </a:p>
          <a:p>
            <a:endParaRPr lang="lv-LV" dirty="0"/>
          </a:p>
          <a:p>
            <a:r>
              <a:rPr lang="lv-LV" i="1" dirty="0"/>
              <a:t>kas satur spirtu; kura sastāvā ir spirts; ar spirtu sastāvā; "spirtsaturīgs " </a:t>
            </a:r>
          </a:p>
          <a:p>
            <a:r>
              <a:rPr lang="lv-LV" dirty="0"/>
              <a:t>[iekapsulējam, uztveram par "saliktu īpašības vārdu/frāzi"?] </a:t>
            </a:r>
          </a:p>
          <a:p>
            <a:endParaRPr lang="lv-LV" i="1" dirty="0"/>
          </a:p>
          <a:p>
            <a:endParaRPr lang="lv-LV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"mazoglekļa, ilgtspējīga un</a:t>
            </a:r>
            <a:r>
              <a:rPr lang="lv-LV" dirty="0"/>
              <a:t> </a:t>
            </a:r>
            <a:r>
              <a:rPr lang="lv-LV" i="1" dirty="0"/>
              <a:t>digitāla nākotne"		[</a:t>
            </a:r>
            <a:r>
              <a:rPr lang="lv-LV" b="1" dirty="0"/>
              <a:t>EN</a:t>
            </a:r>
            <a:r>
              <a:rPr lang="lv-LV" i="1" dirty="0"/>
              <a:t>  </a:t>
            </a:r>
            <a:r>
              <a:rPr lang="en-US" i="1" dirty="0"/>
              <a:t>low-carbon, sustainable and digital future</a:t>
            </a:r>
            <a:r>
              <a:rPr lang="lv-LV" i="1" dirty="0"/>
              <a:t>]</a:t>
            </a:r>
          </a:p>
          <a:p>
            <a:pPr algn="ctr"/>
            <a:r>
              <a:rPr lang="lv-LV" dirty="0" smtClean="0"/>
              <a:t>[</a:t>
            </a:r>
            <a:r>
              <a:rPr lang="lv-LV" dirty="0"/>
              <a:t>3 vienlīdzīgi apzīmētāji]</a:t>
            </a:r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"mēdiji</a:t>
            </a:r>
            <a:r>
              <a:rPr lang="lv-LV" i="1" dirty="0" smtClean="0"/>
              <a:t>", "gēls"</a:t>
            </a:r>
            <a:r>
              <a:rPr lang="lv-LV" dirty="0"/>
              <a:t>		[aizguvuma avots – </a:t>
            </a:r>
            <a:r>
              <a:rPr lang="lv-LV" b="1" dirty="0"/>
              <a:t>DE</a:t>
            </a:r>
            <a:r>
              <a:rPr lang="lv-LV" dirty="0"/>
              <a:t> </a:t>
            </a:r>
            <a:r>
              <a:rPr lang="lv-LV" dirty="0" smtClean="0"/>
              <a:t> </a:t>
            </a:r>
            <a:r>
              <a:rPr lang="lv-LV" i="1" dirty="0" smtClean="0"/>
              <a:t>Medien, Gel</a:t>
            </a:r>
            <a:r>
              <a:rPr lang="lv-LV" dirty="0" smtClean="0"/>
              <a:t>]</a:t>
            </a:r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drons			[drōns] </a:t>
            </a:r>
            <a:endParaRPr lang="lv-LV" dirty="0"/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 smtClean="0"/>
              <a:t>eirop</a:t>
            </a:r>
            <a:r>
              <a:rPr lang="lv-LV" b="1" i="1" dirty="0" smtClean="0"/>
              <a:t>e</a:t>
            </a:r>
            <a:r>
              <a:rPr lang="lv-LV" i="1" dirty="0" smtClean="0"/>
              <a:t>isks		eiropisks		</a:t>
            </a:r>
            <a:r>
              <a:rPr lang="lv-LV" dirty="0" smtClean="0"/>
              <a:t>[O. Spārīša sast. "Latvijas kultūras vēsture"]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94967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1156" y="920706"/>
            <a:ext cx="909355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Termini un </a:t>
            </a:r>
            <a:r>
              <a:rPr lang="lv-LV" b="1" dirty="0" smtClean="0"/>
              <a:t>labais stils</a:t>
            </a:r>
          </a:p>
          <a:p>
            <a:endParaRPr lang="lv-LV" b="1" dirty="0" smtClean="0"/>
          </a:p>
          <a:p>
            <a:endParaRPr lang="lv-LV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/>
              <a:t>EN  </a:t>
            </a:r>
            <a:r>
              <a:rPr lang="lv-LV" i="1" dirty="0"/>
              <a:t>Agreement </a:t>
            </a:r>
            <a:r>
              <a:rPr lang="lv-LV" i="1" u="sng" dirty="0"/>
              <a:t>between</a:t>
            </a:r>
            <a:r>
              <a:rPr lang="lv-LV" i="1" dirty="0"/>
              <a:t> X and Y		</a:t>
            </a:r>
            <a:r>
              <a:rPr lang="lv-LV" b="1" dirty="0"/>
              <a:t>LV  </a:t>
            </a:r>
            <a:r>
              <a:rPr lang="lv-LV" i="1" dirty="0"/>
              <a:t>X </a:t>
            </a:r>
            <a:r>
              <a:rPr lang="lv-LV" i="1" u="sng" dirty="0"/>
              <a:t>un</a:t>
            </a:r>
            <a:r>
              <a:rPr lang="lv-LV" i="1" dirty="0"/>
              <a:t> Y nolīgums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i="1" dirty="0"/>
          </a:p>
          <a:p>
            <a:r>
              <a:rPr lang="en-US" i="1" dirty="0"/>
              <a:t>The Agreement for scientific and technological cooperation </a:t>
            </a:r>
            <a:r>
              <a:rPr lang="en-US" i="1" u="sng" dirty="0"/>
              <a:t>between</a:t>
            </a:r>
            <a:r>
              <a:rPr lang="en-US" i="1" dirty="0"/>
              <a:t> the European Community </a:t>
            </a:r>
            <a:r>
              <a:rPr lang="en-US" i="1" u="sng" dirty="0"/>
              <a:t>and</a:t>
            </a:r>
            <a:r>
              <a:rPr lang="en-US" i="1" dirty="0"/>
              <a:t> the Federative Republic of </a:t>
            </a:r>
            <a:r>
              <a:rPr lang="en-US" i="1" dirty="0" smtClean="0"/>
              <a:t>Brazil</a:t>
            </a:r>
            <a:endParaRPr lang="lv-LV" i="1" dirty="0" smtClean="0"/>
          </a:p>
          <a:p>
            <a:endParaRPr lang="lv-LV" i="1" dirty="0"/>
          </a:p>
          <a:p>
            <a:r>
              <a:rPr lang="lv-LV" i="1" strike="sngStrike" dirty="0"/>
              <a:t>Zinātniskās un tehnoloģiskās sadarbības nolīgums </a:t>
            </a:r>
            <a:r>
              <a:rPr lang="lv-LV" i="1" u="sng" strike="sngStrike" dirty="0"/>
              <a:t>starp</a:t>
            </a:r>
            <a:r>
              <a:rPr lang="lv-LV" i="1" strike="sngStrike" dirty="0"/>
              <a:t> Eiropas Kopienu un Brazīlijas Federatīvo Republiku</a:t>
            </a:r>
          </a:p>
          <a:p>
            <a:endParaRPr lang="lv-LV" i="1" dirty="0" smtClean="0"/>
          </a:p>
          <a:p>
            <a:r>
              <a:rPr lang="lv-LV" i="1" dirty="0" smtClean="0"/>
              <a:t>Eiropas </a:t>
            </a:r>
            <a:r>
              <a:rPr lang="lv-LV" i="1" dirty="0"/>
              <a:t>Kopienas </a:t>
            </a:r>
            <a:r>
              <a:rPr lang="lv-LV" i="1" u="sng" dirty="0"/>
              <a:t>un</a:t>
            </a:r>
            <a:r>
              <a:rPr lang="lv-LV" i="1" dirty="0"/>
              <a:t> Brazīlijas Federatīvās Republikas nolīgums par sadarbību zinātnē un tehnoloģijā</a:t>
            </a:r>
          </a:p>
          <a:p>
            <a:endParaRPr lang="lv-LV" b="1" dirty="0"/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381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0976" y="469392"/>
            <a:ext cx="695753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Termini un saprāts</a:t>
            </a:r>
          </a:p>
          <a:p>
            <a:endParaRPr lang="lv-LV" dirty="0" smtClean="0"/>
          </a:p>
          <a:p>
            <a:r>
              <a:rPr lang="lv-LV" i="1" dirty="0" smtClean="0"/>
              <a:t>gaisa kuģis</a:t>
            </a:r>
          </a:p>
          <a:p>
            <a:r>
              <a:rPr lang="lv-LV" i="1" dirty="0" smtClean="0"/>
              <a:t>gaisa pasts</a:t>
            </a:r>
            <a:endParaRPr lang="lv-LV" i="1" dirty="0"/>
          </a:p>
          <a:p>
            <a:r>
              <a:rPr lang="lv-LV" i="1" dirty="0" smtClean="0"/>
              <a:t>gaisa satiksme, gaissatiksme</a:t>
            </a:r>
          </a:p>
          <a:p>
            <a:r>
              <a:rPr lang="lv-LV" i="1" dirty="0" smtClean="0"/>
              <a:t>..................................................................................................................</a:t>
            </a:r>
            <a:endParaRPr lang="lv-LV" i="1" dirty="0"/>
          </a:p>
          <a:p>
            <a:r>
              <a:rPr lang="lv-LV" i="1" dirty="0" smtClean="0"/>
              <a:t>gaisa līnija  </a:t>
            </a:r>
            <a:r>
              <a:rPr lang="lv-LV" dirty="0" smtClean="0"/>
              <a:t>[?]</a:t>
            </a:r>
          </a:p>
          <a:p>
            <a:r>
              <a:rPr lang="lv-LV" i="1" dirty="0" smtClean="0"/>
              <a:t>..................................................................................................................</a:t>
            </a:r>
            <a:endParaRPr lang="lv-LV" i="1" dirty="0"/>
          </a:p>
          <a:p>
            <a:r>
              <a:rPr lang="lv-LV" i="1" dirty="0" smtClean="0"/>
              <a:t>gaisa pārvadājumi  </a:t>
            </a:r>
            <a:r>
              <a:rPr lang="lv-LV" dirty="0" smtClean="0"/>
              <a:t>[??]</a:t>
            </a:r>
            <a:endParaRPr lang="lv-LV" i="1" dirty="0" smtClean="0"/>
          </a:p>
          <a:p>
            <a:r>
              <a:rPr lang="lv-LV" i="1" dirty="0" smtClean="0"/>
              <a:t>gaisa pārvadātāji  </a:t>
            </a:r>
            <a:r>
              <a:rPr lang="lv-LV" dirty="0" smtClean="0"/>
              <a:t>[??]</a:t>
            </a:r>
            <a:endParaRPr lang="lv-LV" i="1" dirty="0" smtClean="0"/>
          </a:p>
          <a:p>
            <a:r>
              <a:rPr lang="lv-LV" i="1" dirty="0" smtClean="0"/>
              <a:t>..................................................................................................................</a:t>
            </a:r>
          </a:p>
          <a:p>
            <a:r>
              <a:rPr lang="lv-LV" i="1" dirty="0" smtClean="0"/>
              <a:t>gaisa sabiedrība  </a:t>
            </a:r>
            <a:r>
              <a:rPr lang="lv-LV" dirty="0" smtClean="0"/>
              <a:t>[???]</a:t>
            </a:r>
            <a:endParaRPr lang="lv-LV" i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8260080" y="2011680"/>
            <a:ext cx="35084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aviolīnija </a:t>
            </a:r>
            <a:endParaRPr lang="lv-LV" i="1" dirty="0" smtClean="0"/>
          </a:p>
          <a:p>
            <a:endParaRPr lang="lv-LV" i="1" dirty="0"/>
          </a:p>
          <a:p>
            <a:r>
              <a:rPr lang="lv-LV" i="1" dirty="0" smtClean="0"/>
              <a:t>aviopārvadājumi</a:t>
            </a:r>
          </a:p>
          <a:p>
            <a:r>
              <a:rPr lang="lv-LV" i="1" dirty="0" smtClean="0"/>
              <a:t>aviopārvadātāji</a:t>
            </a:r>
          </a:p>
          <a:p>
            <a:endParaRPr lang="lv-LV" i="1" dirty="0" smtClean="0"/>
          </a:p>
          <a:p>
            <a:r>
              <a:rPr lang="lv-LV" i="1" dirty="0" smtClean="0"/>
              <a:t>aviosabiedrība</a:t>
            </a:r>
            <a:endParaRPr lang="lv-LV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54003" y="4142318"/>
            <a:ext cx="10435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20. gadu presē:	</a:t>
            </a:r>
            <a:r>
              <a:rPr lang="lv-LV" i="1" u="sng" dirty="0" smtClean="0"/>
              <a:t>avio</a:t>
            </a:r>
            <a:r>
              <a:rPr lang="lv-LV" i="1" dirty="0" smtClean="0"/>
              <a:t>klubs, </a:t>
            </a:r>
            <a:r>
              <a:rPr lang="lv-LV" i="1" u="sng" dirty="0" smtClean="0"/>
              <a:t>avio</a:t>
            </a:r>
            <a:r>
              <a:rPr lang="lv-LV" i="1" dirty="0" smtClean="0"/>
              <a:t>inženieris, </a:t>
            </a:r>
            <a:r>
              <a:rPr lang="lv-LV" i="1" u="sng" dirty="0" smtClean="0"/>
              <a:t>avio</a:t>
            </a:r>
            <a:r>
              <a:rPr lang="lv-LV" i="1" dirty="0" smtClean="0"/>
              <a:t>bāze</a:t>
            </a:r>
            <a:r>
              <a:rPr lang="lv-LV" i="1" dirty="0"/>
              <a:t>,</a:t>
            </a:r>
            <a:r>
              <a:rPr lang="lv-LV" i="1" dirty="0" smtClean="0"/>
              <a:t> </a:t>
            </a:r>
            <a:r>
              <a:rPr lang="lv-LV" i="1" u="sng" dirty="0" smtClean="0"/>
              <a:t>avio</a:t>
            </a:r>
            <a:r>
              <a:rPr lang="lv-LV" i="1" dirty="0" smtClean="0"/>
              <a:t>rūpniecība; </a:t>
            </a:r>
            <a:r>
              <a:rPr lang="lv-LV" i="1" u="sng" dirty="0" smtClean="0"/>
              <a:t>lid</a:t>
            </a:r>
            <a:r>
              <a:rPr lang="lv-LV" i="1" dirty="0" smtClean="0"/>
              <a:t>aparāts, </a:t>
            </a:r>
            <a:r>
              <a:rPr lang="lv-LV" i="1" u="sng" dirty="0" smtClean="0"/>
              <a:t>lid</a:t>
            </a:r>
            <a:r>
              <a:rPr lang="lv-LV" i="1" dirty="0" smtClean="0"/>
              <a:t>ierīce (</a:t>
            </a:r>
            <a:r>
              <a:rPr lang="lv-LV" dirty="0" smtClean="0"/>
              <a:t>FR</a:t>
            </a:r>
            <a:r>
              <a:rPr lang="lv-LV" i="1" dirty="0" smtClean="0"/>
              <a:t> avion), </a:t>
            </a:r>
            <a:r>
              <a:rPr lang="lv-LV" i="1" u="sng" dirty="0" smtClean="0"/>
              <a:t>lid</a:t>
            </a:r>
            <a:r>
              <a:rPr lang="lv-LV" i="1" dirty="0" smtClean="0"/>
              <a:t>pasts</a:t>
            </a:r>
          </a:p>
          <a:p>
            <a:r>
              <a:rPr lang="lv-LV" dirty="0" smtClean="0"/>
              <a:t>     noteikumos:</a:t>
            </a:r>
            <a:r>
              <a:rPr lang="lv-LV" i="1" dirty="0" smtClean="0"/>
              <a:t>	</a:t>
            </a:r>
            <a:r>
              <a:rPr lang="lv-LV" i="1" u="sng" dirty="0" smtClean="0"/>
              <a:t>avio</a:t>
            </a:r>
            <a:r>
              <a:rPr lang="lv-LV" i="1" dirty="0" smtClean="0"/>
              <a:t>ceļojums, </a:t>
            </a:r>
            <a:r>
              <a:rPr lang="lv-LV" i="1" u="sng" dirty="0" smtClean="0"/>
              <a:t>avio</a:t>
            </a:r>
            <a:r>
              <a:rPr lang="lv-LV" i="1" dirty="0" smtClean="0"/>
              <a:t>brauciens, </a:t>
            </a:r>
            <a:r>
              <a:rPr lang="lv-LV" i="1" u="sng" dirty="0" smtClean="0"/>
              <a:t>avio</a:t>
            </a:r>
            <a:r>
              <a:rPr lang="lv-LV" i="1" dirty="0" smtClean="0"/>
              <a:t>bagāža </a:t>
            </a:r>
            <a:r>
              <a:rPr lang="lv-LV" dirty="0" smtClean="0"/>
              <a:t>u. c.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1054003" y="4998229"/>
            <a:ext cx="1961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trike="sngStrike" dirty="0" smtClean="0"/>
              <a:t>"aviokompānija"</a:t>
            </a:r>
            <a:endParaRPr lang="lv-LV" strike="sngStrike" dirty="0"/>
          </a:p>
        </p:txBody>
      </p:sp>
      <p:sp>
        <p:nvSpPr>
          <p:cNvPr id="6" name="TextBox 5"/>
          <p:cNvSpPr txBox="1"/>
          <p:nvPr/>
        </p:nvSpPr>
        <p:spPr>
          <a:xfrm>
            <a:off x="4501082" y="4991249"/>
            <a:ext cx="6413701" cy="376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u="sng" dirty="0" smtClean="0"/>
              <a:t>lid</a:t>
            </a:r>
            <a:r>
              <a:rPr lang="lv-LV" i="1" dirty="0" smtClean="0"/>
              <a:t>sabiedrība 	</a:t>
            </a:r>
            <a:r>
              <a:rPr lang="lv-LV" dirty="0" smtClean="0"/>
              <a:t>[presē; pāris ĀM nolīgumu]</a:t>
            </a:r>
            <a:endParaRPr lang="lv-LV" dirty="0"/>
          </a:p>
        </p:txBody>
      </p:sp>
      <p:sp>
        <p:nvSpPr>
          <p:cNvPr id="7" name="TextBox 6"/>
          <p:cNvSpPr txBox="1"/>
          <p:nvPr/>
        </p:nvSpPr>
        <p:spPr>
          <a:xfrm>
            <a:off x="1025128" y="5797296"/>
            <a:ext cx="6809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sal. </a:t>
            </a:r>
            <a:r>
              <a:rPr lang="lv-LV" i="1" u="sng" dirty="0" smtClean="0"/>
              <a:t>auto</a:t>
            </a:r>
            <a:r>
              <a:rPr lang="lv-LV" i="1" dirty="0" smtClean="0"/>
              <a:t>transports </a:t>
            </a:r>
            <a:r>
              <a:rPr lang="lv-LV" i="1" dirty="0" smtClean="0"/>
              <a:t>	</a:t>
            </a:r>
            <a:r>
              <a:rPr lang="lv-LV" dirty="0" smtClean="0"/>
              <a:t>[EN </a:t>
            </a:r>
            <a:r>
              <a:rPr lang="lv-LV" i="1" dirty="0" smtClean="0"/>
              <a:t> road transport</a:t>
            </a:r>
            <a:r>
              <a:rPr lang="lv-LV" dirty="0" smtClean="0"/>
              <a:t>]  ::  </a:t>
            </a:r>
            <a:r>
              <a:rPr lang="lv-LV" i="1" u="sng" dirty="0" smtClean="0"/>
              <a:t>ceļu</a:t>
            </a:r>
            <a:r>
              <a:rPr lang="lv-LV" i="1" dirty="0" smtClean="0"/>
              <a:t> satiksmes noteikumi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591454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police-siren-us-16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27" y="1709774"/>
            <a:ext cx="10421909" cy="330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0638" y="952237"/>
            <a:ext cx="1067265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b="1" dirty="0" smtClean="0"/>
              <a:t>Īpašvārdi kā termini 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dirty="0" smtClean="0"/>
              <a:t>LT  </a:t>
            </a:r>
            <a:r>
              <a:rPr lang="lv-LV" i="1" dirty="0" smtClean="0"/>
              <a:t>Andriukaitis	</a:t>
            </a:r>
            <a:r>
              <a:rPr lang="lv-LV" dirty="0" smtClean="0"/>
              <a:t>LV</a:t>
            </a:r>
            <a:r>
              <a:rPr lang="lv-LV" i="1" dirty="0" smtClean="0"/>
              <a:t>  </a:t>
            </a:r>
            <a:r>
              <a:rPr lang="lv-LV" i="1" strike="sngStrike" dirty="0" smtClean="0"/>
              <a:t>Andrjukaitis</a:t>
            </a:r>
            <a:r>
              <a:rPr lang="lv-LV" i="1" dirty="0"/>
              <a:t>	</a:t>
            </a:r>
            <a:r>
              <a:rPr lang="lv-LV" i="1" dirty="0" smtClean="0"/>
              <a:t>Andrukaitis	</a:t>
            </a:r>
            <a:r>
              <a:rPr lang="lv-LV" dirty="0" smtClean="0"/>
              <a:t>[</a:t>
            </a:r>
            <a:r>
              <a:rPr lang="lv-LV" dirty="0"/>
              <a:t>arī</a:t>
            </a:r>
            <a:r>
              <a:rPr lang="lv-LV" i="1" dirty="0"/>
              <a:t> </a:t>
            </a:r>
            <a:r>
              <a:rPr lang="lv-LV" dirty="0" smtClean="0"/>
              <a:t>LV uzvārds </a:t>
            </a:r>
            <a:r>
              <a:rPr lang="lv-LV" i="1" dirty="0" smtClean="0"/>
              <a:t>Andrušēvics</a:t>
            </a:r>
            <a:r>
              <a:rPr lang="lv-LV" dirty="0" smtClean="0"/>
              <a:t>]	</a:t>
            </a:r>
            <a:endParaRPr lang="lv-LV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dirty="0" smtClean="0"/>
              <a:t>LT  </a:t>
            </a:r>
            <a:r>
              <a:rPr lang="lv-LV" i="1" dirty="0" smtClean="0"/>
              <a:t>Virginijus Sinkevičius</a:t>
            </a:r>
            <a:r>
              <a:rPr lang="lv-LV" dirty="0" smtClean="0"/>
              <a:t>	LV  </a:t>
            </a:r>
            <a:r>
              <a:rPr lang="lv-LV" i="1" strike="sngStrike" dirty="0" smtClean="0"/>
              <a:t>Virgīnijs Sinkēvičs</a:t>
            </a:r>
            <a:r>
              <a:rPr lang="lv-LV" dirty="0" smtClean="0"/>
              <a:t>	</a:t>
            </a:r>
            <a:r>
              <a:rPr lang="lv-LV" i="1" dirty="0" smtClean="0"/>
              <a:t>Virģinijs Sinkevičs	</a:t>
            </a:r>
            <a:r>
              <a:rPr lang="lv-LV" dirty="0" smtClean="0"/>
              <a:t>[kā </a:t>
            </a:r>
            <a:r>
              <a:rPr lang="lv-LV" i="1" dirty="0" smtClean="0"/>
              <a:t>Rimševičs, Rinkevičs</a:t>
            </a:r>
            <a:r>
              <a:rPr lang="lv-LV" dirty="0" smtClean="0"/>
              <a:t>, ja no LT]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dirty="0" smtClean="0"/>
              <a:t>DE  </a:t>
            </a:r>
            <a:r>
              <a:rPr lang="lv-LV" i="1" dirty="0" smtClean="0"/>
              <a:t>Leyen</a:t>
            </a:r>
            <a:r>
              <a:rPr lang="lv-LV" dirty="0" smtClean="0"/>
              <a:t>	LV  </a:t>
            </a:r>
            <a:r>
              <a:rPr lang="lv-LV" i="1" dirty="0" smtClean="0"/>
              <a:t>Leiena </a:t>
            </a:r>
            <a:r>
              <a:rPr lang="lv-LV" dirty="0" smtClean="0"/>
              <a:t>[?]	</a:t>
            </a:r>
            <a:r>
              <a:rPr lang="lv-LV" i="1" dirty="0" smtClean="0"/>
              <a:t>Leiene </a:t>
            </a:r>
            <a:r>
              <a:rPr lang="lv-LV" dirty="0" smtClean="0"/>
              <a:t>	[LV </a:t>
            </a:r>
            <a:r>
              <a:rPr lang="lv-LV" i="1" dirty="0" smtClean="0"/>
              <a:t>-e</a:t>
            </a:r>
            <a:r>
              <a:rPr lang="lv-LV" dirty="0" smtClean="0"/>
              <a:t>, ja priekšā patskanis -</a:t>
            </a:r>
            <a:r>
              <a:rPr lang="lv-LV" i="1" dirty="0" smtClean="0"/>
              <a:t>e</a:t>
            </a:r>
            <a:r>
              <a:rPr lang="lv-LV" dirty="0" smtClean="0"/>
              <a:t>-]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dirty="0" smtClean="0"/>
              <a:t>	[atveides </a:t>
            </a:r>
            <a:r>
              <a:rPr lang="lv-LV" dirty="0"/>
              <a:t>prakse?] </a:t>
            </a:r>
            <a:r>
              <a:rPr lang="lv-LV" dirty="0" smtClean="0"/>
              <a:t>		[</a:t>
            </a:r>
            <a:r>
              <a:rPr lang="lv-LV" i="1" dirty="0" smtClean="0"/>
              <a:t>Mei</a:t>
            </a:r>
            <a:r>
              <a:rPr lang="lv-LV" i="1" u="sng" dirty="0" smtClean="0"/>
              <a:t>j</a:t>
            </a:r>
            <a:r>
              <a:rPr lang="lv-LV" i="1" dirty="0" smtClean="0"/>
              <a:t>ere</a:t>
            </a:r>
            <a:r>
              <a:rPr lang="lv-LV" dirty="0" smtClean="0"/>
              <a:t>]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i="1" dirty="0"/>
          </a:p>
          <a:p>
            <a:pPr marL="0" lvl="1"/>
            <a:endParaRPr lang="lv-LV" i="1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lv-LV" i="1" dirty="0"/>
              <a:t>	</a:t>
            </a:r>
            <a:r>
              <a:rPr lang="lv-LV" i="1" strike="sngStrike" dirty="0"/>
              <a:t>Tunisa, Tunisija</a:t>
            </a:r>
            <a:r>
              <a:rPr lang="lv-LV" i="1" dirty="0"/>
              <a:t>		Tūnisa, Tūnisija	</a:t>
            </a:r>
            <a:r>
              <a:rPr lang="lv-LV" dirty="0"/>
              <a:t>[arābu īpašvārdu atveide: </a:t>
            </a:r>
            <a:r>
              <a:rPr lang="lv-LV" i="1" dirty="0"/>
              <a:t>Rabāta, Marrākeša u. d. c.</a:t>
            </a:r>
            <a:r>
              <a:rPr lang="lv-LV" dirty="0"/>
              <a:t>]</a:t>
            </a:r>
          </a:p>
          <a:p>
            <a:endParaRPr lang="lv-LV" i="1" dirty="0"/>
          </a:p>
          <a:p>
            <a:pPr marL="457200" lvl="2"/>
            <a:r>
              <a:rPr lang="lv-LV" i="1" dirty="0"/>
              <a:t>	</a:t>
            </a:r>
            <a:r>
              <a:rPr lang="lv-LV" i="1" strike="sngStrike" dirty="0"/>
              <a:t>Taivāna</a:t>
            </a:r>
            <a:r>
              <a:rPr lang="lv-LV" i="1" dirty="0"/>
              <a:t>			Taivana		</a:t>
            </a:r>
            <a:r>
              <a:rPr lang="lv-LV" dirty="0"/>
              <a:t>[</a:t>
            </a:r>
            <a:r>
              <a:rPr lang="lv-LV" i="1" dirty="0"/>
              <a:t>-āna</a:t>
            </a:r>
            <a:r>
              <a:rPr lang="lv-LV" dirty="0"/>
              <a:t>: </a:t>
            </a:r>
            <a:r>
              <a:rPr lang="lv-LV" i="1" dirty="0"/>
              <a:t>nirvāna, Indiāna, </a:t>
            </a:r>
            <a:r>
              <a:rPr lang="lv-LV" i="1" dirty="0" smtClean="0"/>
              <a:t>Gondvāna u. d. c.</a:t>
            </a:r>
            <a:r>
              <a:rPr lang="lv-LV" dirty="0" smtClean="0"/>
              <a:t>]</a:t>
            </a:r>
            <a:endParaRPr lang="lv-LV" dirty="0"/>
          </a:p>
          <a:p>
            <a:endParaRPr lang="lv-LV" dirty="0"/>
          </a:p>
          <a:p>
            <a:r>
              <a:rPr lang="lv-LV" dirty="0"/>
              <a:t>	</a:t>
            </a:r>
            <a:r>
              <a:rPr lang="lv-LV" i="1" dirty="0"/>
              <a:t>Senmartēna  </a:t>
            </a:r>
            <a:r>
              <a:rPr lang="lv-LV" dirty="0" smtClean="0"/>
              <a:t>[&lt; FR</a:t>
            </a:r>
            <a:r>
              <a:rPr lang="lv-LV" dirty="0"/>
              <a:t>]</a:t>
            </a:r>
            <a:r>
              <a:rPr lang="lv-LV" i="1" dirty="0"/>
              <a:t>        </a:t>
            </a:r>
            <a:r>
              <a:rPr lang="lv-LV" i="1" dirty="0" smtClean="0"/>
              <a:t> ::</a:t>
            </a:r>
            <a:r>
              <a:rPr lang="lv-LV" dirty="0"/>
              <a:t>	</a:t>
            </a:r>
            <a:r>
              <a:rPr lang="lv-LV" i="1" dirty="0"/>
              <a:t>Sintmārtena</a:t>
            </a:r>
            <a:r>
              <a:rPr lang="lv-LV" dirty="0"/>
              <a:t>    </a:t>
            </a:r>
            <a:r>
              <a:rPr lang="lv-LV" dirty="0" smtClean="0"/>
              <a:t>	[</a:t>
            </a:r>
            <a:r>
              <a:rPr lang="lv-LV" dirty="0"/>
              <a:t>NL  </a:t>
            </a:r>
            <a:r>
              <a:rPr lang="lv-LV" i="1" dirty="0"/>
              <a:t>Sint Maarten</a:t>
            </a:r>
            <a:r>
              <a:rPr lang="lv-LV" dirty="0"/>
              <a:t>]     </a:t>
            </a:r>
            <a:r>
              <a:rPr lang="lv-LV" i="1" strike="sngStrike" dirty="0"/>
              <a:t>Sentmartēna</a:t>
            </a:r>
            <a:endParaRPr lang="lv-LV" strike="sngStrike" dirty="0"/>
          </a:p>
          <a:p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Islande		</a:t>
            </a:r>
            <a:r>
              <a:rPr lang="lv-LV" i="1" strike="sngStrike" dirty="0"/>
              <a:t>Īslande</a:t>
            </a:r>
            <a:r>
              <a:rPr lang="lv-LV" i="1" dirty="0"/>
              <a:t>  </a:t>
            </a:r>
            <a:r>
              <a:rPr lang="lv-LV" dirty="0"/>
              <a:t>[LPA]		[Pareizrakstības vārdnīca (1944):  </a:t>
            </a:r>
            <a:r>
              <a:rPr lang="lv-LV" i="1" dirty="0"/>
              <a:t>īslandieši</a:t>
            </a:r>
            <a:r>
              <a:rPr lang="lv-LV" dirty="0"/>
              <a:t>]</a:t>
            </a:r>
          </a:p>
          <a:p>
            <a:endParaRPr lang="lv-LV" dirty="0"/>
          </a:p>
          <a:p>
            <a:r>
              <a:rPr lang="lv-LV" dirty="0"/>
              <a:t>     [aizguvuma avots... piem., </a:t>
            </a:r>
            <a:r>
              <a:rPr lang="lv-LV" i="1" dirty="0"/>
              <a:t>Vene</a:t>
            </a:r>
            <a:r>
              <a:rPr lang="lv-LV" i="1" u="sng" dirty="0"/>
              <a:t>c</a:t>
            </a:r>
            <a:r>
              <a:rPr lang="lv-LV" i="1" dirty="0"/>
              <a:t>uēla</a:t>
            </a:r>
            <a:r>
              <a:rPr lang="lv-LV" dirty="0"/>
              <a:t>... </a:t>
            </a:r>
            <a:r>
              <a:rPr lang="lv-LV" dirty="0" smtClean="0"/>
              <a:t>]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193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55593" y="894230"/>
            <a:ext cx="1044836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dirty="0"/>
              <a:t>Valodu sakarā: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i="1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i="1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026025" algn="l"/>
                <a:tab pos="7085013" algn="l"/>
              </a:tabLst>
            </a:pPr>
            <a:r>
              <a:rPr lang="lv-LV" i="1" dirty="0"/>
              <a:t>holandiešu valoda	</a:t>
            </a:r>
            <a:r>
              <a:rPr lang="lv-LV" dirty="0"/>
              <a:t>[EEK regula Nr. 1 </a:t>
            </a:r>
            <a:r>
              <a:rPr lang="nn-NO" dirty="0"/>
              <a:t>(OV 17, 6.10.1958.)</a:t>
            </a:r>
            <a:r>
              <a:rPr lang="lv-LV" dirty="0"/>
              <a:t>; Līgums par Eiropas Savienību]</a:t>
            </a:r>
          </a:p>
          <a:p>
            <a:pPr algn="ctr">
              <a:tabLst>
                <a:tab pos="2603500" algn="l"/>
                <a:tab pos="5026025" algn="l"/>
                <a:tab pos="7085013" algn="l"/>
              </a:tabLst>
            </a:pPr>
            <a:endParaRPr lang="lv-LV" dirty="0"/>
          </a:p>
          <a:p>
            <a:pPr algn="ctr">
              <a:tabLst>
                <a:tab pos="2603500" algn="l"/>
                <a:tab pos="5026025" algn="l"/>
                <a:tab pos="7085013" algn="l"/>
              </a:tabLst>
            </a:pPr>
            <a:r>
              <a:rPr lang="lv-LV" i="1" dirty="0"/>
              <a:t>[flāmu valoda + "nīderlandiešu valoda"? ... nīderlandiešu dialekti... *holandu dialekts]</a:t>
            </a:r>
            <a:endParaRPr lang="lv-LV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r>
              <a:rPr lang="lv-LV" i="1" dirty="0"/>
              <a:t>"Holandes oficiālais nosaukums ir "Nīderlandes Karaliste"."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026025" algn="l"/>
                <a:tab pos="7085013" algn="l"/>
              </a:tabLst>
            </a:pPr>
            <a:r>
              <a:rPr lang="lv-LV" i="1" dirty="0"/>
              <a:t>tur</a:t>
            </a:r>
            <a:r>
              <a:rPr lang="lv-LV" i="1" u="sng" dirty="0"/>
              <a:t>k</a:t>
            </a:r>
            <a:r>
              <a:rPr lang="lv-LV" i="1" dirty="0"/>
              <a:t>i − tur</a:t>
            </a:r>
            <a:r>
              <a:rPr lang="lv-LV" i="1" u="sng" dirty="0"/>
              <a:t>c</a:t>
            </a:r>
            <a:r>
              <a:rPr lang="lv-LV" i="1" dirty="0"/>
              <a:t>iski	slovā</a:t>
            </a:r>
            <a:r>
              <a:rPr lang="lv-LV" i="1" u="sng" dirty="0"/>
              <a:t>k</a:t>
            </a:r>
            <a:r>
              <a:rPr lang="lv-LV" i="1" dirty="0"/>
              <a:t>i</a:t>
            </a:r>
            <a:r>
              <a:rPr lang="lv-LV" dirty="0"/>
              <a:t> </a:t>
            </a:r>
            <a:r>
              <a:rPr lang="lv-LV" i="1" dirty="0"/>
              <a:t>−</a:t>
            </a:r>
            <a:r>
              <a:rPr lang="lv-LV" dirty="0"/>
              <a:t> </a:t>
            </a:r>
            <a:r>
              <a:rPr lang="lv-LV" i="1" dirty="0"/>
              <a:t>slovā</a:t>
            </a:r>
            <a:r>
              <a:rPr lang="lv-LV" i="1" u="sng" dirty="0"/>
              <a:t>c</a:t>
            </a:r>
            <a:r>
              <a:rPr lang="lv-LV" i="1" dirty="0"/>
              <a:t>iski 	[even</a:t>
            </a:r>
            <a:r>
              <a:rPr lang="lv-LV" i="1" u="sng" dirty="0"/>
              <a:t>k</a:t>
            </a:r>
            <a:r>
              <a:rPr lang="lv-LV" i="1" dirty="0"/>
              <a:t>i − even</a:t>
            </a:r>
            <a:r>
              <a:rPr lang="lv-LV" i="1" u="sng" dirty="0"/>
              <a:t>c</a:t>
            </a:r>
            <a:r>
              <a:rPr lang="lv-LV" i="1" dirty="0"/>
              <a:t>iski]		[telu</a:t>
            </a:r>
            <a:r>
              <a:rPr lang="lv-LV" i="1" u="sng" dirty="0"/>
              <a:t>g</a:t>
            </a:r>
            <a:r>
              <a:rPr lang="lv-LV" i="1" dirty="0"/>
              <a:t>i – telu</a:t>
            </a:r>
            <a:r>
              <a:rPr lang="lv-LV" i="1" u="sng" dirty="0"/>
              <a:t>dz</a:t>
            </a:r>
            <a:r>
              <a:rPr lang="lv-LV" i="1" dirty="0"/>
              <a:t>iski]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i="1" dirty="0"/>
          </a:p>
          <a:p>
            <a:pPr algn="ctr">
              <a:tabLst>
                <a:tab pos="2603500" algn="l"/>
                <a:tab pos="5026025" algn="l"/>
                <a:tab pos="7085013" algn="l"/>
              </a:tabLst>
            </a:pPr>
            <a:r>
              <a:rPr lang="lv-LV" dirty="0"/>
              <a:t>[</a:t>
            </a:r>
            <a:r>
              <a:rPr lang="lv-LV" u="sng" dirty="0"/>
              <a:t>Pozicionāla</a:t>
            </a:r>
            <a:r>
              <a:rPr lang="lv-LV" dirty="0"/>
              <a:t> </a:t>
            </a:r>
            <a:r>
              <a:rPr lang="lv-LV" i="1" dirty="0"/>
              <a:t>k/c</a:t>
            </a:r>
            <a:r>
              <a:rPr lang="lv-LV" dirty="0"/>
              <a:t> un </a:t>
            </a:r>
            <a:r>
              <a:rPr lang="lv-LV" i="1" dirty="0"/>
              <a:t>g/dz</a:t>
            </a:r>
            <a:r>
              <a:rPr lang="lv-LV" dirty="0"/>
              <a:t> mija. Vēsturiska – vārdā </a:t>
            </a:r>
            <a:r>
              <a:rPr lang="lv-LV" i="1" dirty="0"/>
              <a:t>vāciski</a:t>
            </a:r>
            <a:r>
              <a:rPr lang="lv-LV" dirty="0"/>
              <a:t>.]</a:t>
            </a:r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i="1" dirty="0"/>
          </a:p>
          <a:p>
            <a:pPr>
              <a:tabLst>
                <a:tab pos="2603500" algn="l"/>
                <a:tab pos="5026025" algn="l"/>
                <a:tab pos="7085013" algn="l"/>
              </a:tabLst>
            </a:pPr>
            <a:endParaRPr lang="lv-LV" i="1" dirty="0"/>
          </a:p>
          <a:p>
            <a:pPr marL="0" lvl="2"/>
            <a:r>
              <a:rPr lang="lv-LV" i="1" dirty="0"/>
              <a:t>     luksemburdzieši, luksemburdziešu valoda 	 </a:t>
            </a:r>
            <a:r>
              <a:rPr lang="lv-LV" dirty="0"/>
              <a:t>[politiski − valoda, valodnieciski − dialektu kontinuuma daļa]</a:t>
            </a:r>
          </a:p>
          <a:p>
            <a:endParaRPr lang="lv-LV" dirty="0"/>
          </a:p>
          <a:p>
            <a:pPr algn="ctr"/>
            <a:r>
              <a:rPr lang="lv-LV" dirty="0"/>
              <a:t>[</a:t>
            </a:r>
            <a:r>
              <a:rPr lang="lv-LV" i="1" dirty="0"/>
              <a:t>Embur</a:t>
            </a:r>
            <a:r>
              <a:rPr lang="lv-LV" i="1" u="sng" dirty="0"/>
              <a:t>g</a:t>
            </a:r>
            <a:r>
              <a:rPr lang="lv-LV" i="1" dirty="0"/>
              <a:t>a</a:t>
            </a:r>
            <a:r>
              <a:rPr lang="lv-LV" dirty="0"/>
              <a:t> − </a:t>
            </a:r>
            <a:r>
              <a:rPr lang="lv-LV" i="1" dirty="0"/>
              <a:t>embur</a:t>
            </a:r>
            <a:r>
              <a:rPr lang="lv-LV" i="1" u="sng" dirty="0"/>
              <a:t>dz</a:t>
            </a:r>
            <a:r>
              <a:rPr lang="lv-LV" i="1" dirty="0"/>
              <a:t>nieki, Rī</a:t>
            </a:r>
            <a:r>
              <a:rPr lang="lv-LV" i="1" u="sng" dirty="0"/>
              <a:t>g</a:t>
            </a:r>
            <a:r>
              <a:rPr lang="lv-LV" i="1" dirty="0"/>
              <a:t>a </a:t>
            </a:r>
            <a:r>
              <a:rPr lang="lv-LV" dirty="0"/>
              <a:t>− </a:t>
            </a:r>
            <a:r>
              <a:rPr lang="lv-LV" i="1" dirty="0"/>
              <a:t>rī</a:t>
            </a:r>
            <a:r>
              <a:rPr lang="lv-LV" i="1" u="sng" dirty="0"/>
              <a:t>dz</a:t>
            </a:r>
            <a:r>
              <a:rPr lang="lv-LV" i="1" dirty="0"/>
              <a:t>inieki</a:t>
            </a:r>
            <a:r>
              <a:rPr lang="lv-LV" dirty="0"/>
              <a:t>, </a:t>
            </a:r>
            <a:r>
              <a:rPr lang="lv-LV" i="1" dirty="0"/>
              <a:t>Pēterbur</a:t>
            </a:r>
            <a:r>
              <a:rPr lang="lv-LV" i="1" u="sng" dirty="0"/>
              <a:t>g</a:t>
            </a:r>
            <a:r>
              <a:rPr lang="lv-LV" i="1" dirty="0"/>
              <a:t>a − pēterbur</a:t>
            </a:r>
            <a:r>
              <a:rPr lang="lv-LV" i="1" u="sng" dirty="0"/>
              <a:t>dz</a:t>
            </a:r>
            <a:r>
              <a:rPr lang="lv-LV" i="1" dirty="0"/>
              <a:t>ieši, Hambur</a:t>
            </a:r>
            <a:r>
              <a:rPr lang="lv-LV" i="1" u="sng" dirty="0"/>
              <a:t>g</a:t>
            </a:r>
            <a:r>
              <a:rPr lang="lv-LV" i="1" dirty="0"/>
              <a:t>a − hambur</a:t>
            </a:r>
            <a:r>
              <a:rPr lang="lv-LV" i="1" u="sng" dirty="0"/>
              <a:t>dz</a:t>
            </a:r>
            <a:r>
              <a:rPr lang="lv-LV" i="1" dirty="0"/>
              <a:t>ieši</a:t>
            </a:r>
            <a:r>
              <a:rPr lang="lv-LV" dirty="0"/>
              <a:t>]</a:t>
            </a:r>
            <a:r>
              <a:rPr lang="lv-LV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2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3137" y="901788"/>
            <a:ext cx="1021605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/>
              <a:t>No terminiem par "valodas vārdiem" </a:t>
            </a:r>
            <a:r>
              <a:rPr lang="lv-LV" dirty="0"/>
              <a:t>(vispārlietojamās leksikas bagātināšana )</a:t>
            </a:r>
          </a:p>
          <a:p>
            <a:endParaRPr lang="lv-LV" dirty="0"/>
          </a:p>
          <a:p>
            <a:endParaRPr lang="lv-LV" dirty="0"/>
          </a:p>
          <a:p>
            <a:r>
              <a:rPr lang="lv-LV" i="1" dirty="0"/>
              <a:t>piekļuve</a:t>
            </a:r>
          </a:p>
          <a:p>
            <a:endParaRPr lang="lv-LV" dirty="0"/>
          </a:p>
          <a:p>
            <a:r>
              <a:rPr lang="lv-LV" i="1" strike="sngStrike" dirty="0"/>
              <a:t>tīmekļ</a:t>
            </a:r>
            <a:r>
              <a:rPr lang="lv-LV" i="1" dirty="0"/>
              <a:t>[</a:t>
            </a:r>
            <a:r>
              <a:rPr lang="lv-LV" i="1" strike="sngStrike" dirty="0"/>
              <a:t>a</a:t>
            </a:r>
            <a:r>
              <a:rPr lang="lv-LV" i="1" dirty="0"/>
              <a:t> ]vietne</a:t>
            </a:r>
          </a:p>
          <a:p>
            <a:endParaRPr lang="lv-LV" dirty="0"/>
          </a:p>
          <a:p>
            <a:r>
              <a:rPr lang="lv-LV" i="1" dirty="0"/>
              <a:t>iespējot</a:t>
            </a:r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endParaRPr lang="lv-LV" dirty="0"/>
          </a:p>
          <a:p>
            <a:r>
              <a:rPr lang="lv-LV" i="1" dirty="0"/>
              <a:t>vide  (</a:t>
            </a:r>
            <a:r>
              <a:rPr lang="lv-LV" dirty="0"/>
              <a:t>ķīm.</a:t>
            </a:r>
            <a:r>
              <a:rPr lang="lv-LV" i="1" dirty="0"/>
              <a:t>, dabas vide, apkārtējā vide)		vidisks</a:t>
            </a:r>
          </a:p>
          <a:p>
            <a:endParaRPr lang="lv-LV" i="1" dirty="0"/>
          </a:p>
          <a:p>
            <a:r>
              <a:rPr lang="lv-LV" i="1" dirty="0"/>
              <a:t>	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*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videstīgs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‘draudzīgs, labestīgs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pret vidi’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, *videsti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‘vidiskie rūpesti’,</a:t>
            </a:r>
            <a:r>
              <a:rPr lang="lv-LV" i="1" dirty="0"/>
              <a:t> *videstība</a:t>
            </a:r>
            <a:endParaRPr lang="lv-LV" dirty="0">
              <a:solidFill>
                <a:srgbClr val="000000"/>
              </a:solidFill>
            </a:endParaRPr>
          </a:p>
          <a:p>
            <a:endParaRPr lang="lv-LV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	  videstīga politika, videstīga aviācijas tehnoloģija</a:t>
            </a:r>
            <a:endParaRPr lang="lv-LV" dirty="0">
              <a:ea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3" name="Right Arrow 2"/>
          <p:cNvSpPr/>
          <p:nvPr/>
        </p:nvSpPr>
        <p:spPr>
          <a:xfrm>
            <a:off x="5103159" y="4351469"/>
            <a:ext cx="336176" cy="6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" name="Right Arrow 3"/>
          <p:cNvSpPr/>
          <p:nvPr/>
        </p:nvSpPr>
        <p:spPr>
          <a:xfrm>
            <a:off x="1436594" y="4914005"/>
            <a:ext cx="336176" cy="658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9334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4625" y="703604"/>
            <a:ext cx="104824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Vārdu terminiska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pārošana</a:t>
            </a:r>
          </a:p>
          <a:p>
            <a:endParaRPr lang="lv-LV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 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products; </a:t>
            </a:r>
            <a:r>
              <a:rPr lang="lv-LV" i="1" dirty="0">
                <a:latin typeface="Calibri" panose="020F0502020204030204" pitchFamily="34" charset="0"/>
                <a:cs typeface="Times New Roman" panose="02020603050405020304" pitchFamily="18" charset="0"/>
              </a:rPr>
              <a:t>preparations;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goods</a:t>
            </a:r>
            <a:endParaRPr lang="lv-LV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LV 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ražojumi, izstrādājumi; produkti, preparāti, pagatavojumi, līdzekļi; preces</a:t>
            </a:r>
            <a:endParaRPr lang="lv-LV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 smtClean="0"/>
          </a:p>
          <a:p>
            <a:r>
              <a:rPr lang="lv-LV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firms and companies, businesses, enterprises, corporations</a:t>
            </a:r>
            <a:endParaRPr lang="lv-LV" i="1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lv-LV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LV 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uzņēmumi; sabiedrības; </a:t>
            </a:r>
            <a:r>
              <a:rPr lang="lv-LV" i="1" dirty="0">
                <a:latin typeface="Calibri" panose="020F0502020204030204" pitchFamily="34" charset="0"/>
                <a:cs typeface="Times New Roman" panose="02020603050405020304" pitchFamily="18" charset="0"/>
              </a:rPr>
              <a:t>komersanti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[žarg.  </a:t>
            </a:r>
            <a:r>
              <a:rPr lang="lv-LV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firmas; kompānijas</a:t>
            </a:r>
            <a:r>
              <a:rPr lang="lv-LV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lv-LV" dirty="0"/>
          </a:p>
          <a:p>
            <a:pPr algn="ctr"/>
            <a:endParaRPr lang="lv-LV" i="1" dirty="0" smtClean="0"/>
          </a:p>
          <a:p>
            <a:r>
              <a:rPr lang="lv-LV" b="1" dirty="0" smtClean="0"/>
              <a:t>EN</a:t>
            </a:r>
            <a:r>
              <a:rPr lang="lv-LV" i="1" dirty="0" smtClean="0"/>
              <a:t> </a:t>
            </a:r>
            <a:r>
              <a:rPr lang="lv-LV" i="1" dirty="0"/>
              <a:t>c</a:t>
            </a:r>
            <a:r>
              <a:rPr lang="lv-LV" i="1" dirty="0" smtClean="0"/>
              <a:t>ertificate</a:t>
            </a:r>
          </a:p>
          <a:p>
            <a:r>
              <a:rPr lang="lv-LV" b="1" dirty="0" smtClean="0"/>
              <a:t>LV</a:t>
            </a:r>
            <a:r>
              <a:rPr lang="lv-LV" i="1" dirty="0" smtClean="0"/>
              <a:t>  apliecība, diploms, atestāts; izziņa, [ārsta ]zīme</a:t>
            </a:r>
          </a:p>
          <a:p>
            <a:endParaRPr lang="lv-LV" i="1" dirty="0" smtClean="0"/>
          </a:p>
          <a:p>
            <a:pPr algn="ctr"/>
            <a:r>
              <a:rPr lang="lv-LV" i="1" dirty="0" smtClean="0"/>
              <a:t> </a:t>
            </a:r>
          </a:p>
          <a:p>
            <a:r>
              <a:rPr lang="lv-LV" dirty="0"/>
              <a:t>[nav jāpiekārto LV atbilsme katram EN vārdam]</a:t>
            </a:r>
          </a:p>
          <a:p>
            <a:r>
              <a:rPr lang="lv-LV" dirty="0" smtClean="0"/>
              <a:t>[katram sacerētājam ir savs idiolekts ar īpatnēju leksiku]</a:t>
            </a:r>
          </a:p>
          <a:p>
            <a:r>
              <a:rPr lang="lv-LV" dirty="0" smtClean="0"/>
              <a:t>[</a:t>
            </a:r>
            <a:r>
              <a:rPr lang="lv-LV" dirty="0"/>
              <a:t>ja EN oriģinālā </a:t>
            </a:r>
            <a:r>
              <a:rPr lang="lv-LV" dirty="0" smtClean="0"/>
              <a:t>ir sinonīmi, var pietikt ar pirmajam piemeklēto atbilsmi]</a:t>
            </a:r>
            <a:endParaRPr lang="lv-LV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223" y="360673"/>
            <a:ext cx="2339267" cy="2339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88211" y="1740600"/>
            <a:ext cx="491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LV</a:t>
            </a:r>
            <a:endParaRPr lang="lv-LV" dirty="0"/>
          </a:p>
        </p:txBody>
      </p:sp>
      <p:sp>
        <p:nvSpPr>
          <p:cNvPr id="5" name="TextBox 4"/>
          <p:cNvSpPr txBox="1"/>
          <p:nvPr/>
        </p:nvSpPr>
        <p:spPr>
          <a:xfrm>
            <a:off x="6096613" y="1740600"/>
            <a:ext cx="46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 smtClean="0"/>
              <a:t>EN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5713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321" y="1033063"/>
            <a:ext cx="98210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EN</a:t>
            </a:r>
            <a:r>
              <a:rPr lang="lv-LV" dirty="0"/>
              <a:t>  </a:t>
            </a:r>
            <a:r>
              <a:rPr lang="lv-LV" i="1" dirty="0"/>
              <a:t>cancer </a:t>
            </a:r>
            <a:r>
              <a:rPr lang="lv-LV" i="1" u="sng" dirty="0"/>
              <a:t>patient</a:t>
            </a:r>
            <a:r>
              <a:rPr lang="lv-LV" i="1" dirty="0"/>
              <a:t> </a:t>
            </a:r>
            <a:r>
              <a:rPr lang="lv-LV" dirty="0"/>
              <a:t>		"vēža </a:t>
            </a:r>
            <a:r>
              <a:rPr lang="lv-LV" u="sng" dirty="0"/>
              <a:t>pacients</a:t>
            </a:r>
            <a:r>
              <a:rPr lang="lv-LV" dirty="0"/>
              <a:t>"		</a:t>
            </a:r>
            <a:r>
              <a:rPr lang="lv-LV" i="1" dirty="0"/>
              <a:t>vēža slimnieks</a:t>
            </a:r>
          </a:p>
          <a:p>
            <a:endParaRPr lang="lv-LV" dirty="0" smtClean="0"/>
          </a:p>
          <a:p>
            <a:endParaRPr lang="lv-LV" dirty="0"/>
          </a:p>
          <a:p>
            <a:r>
              <a:rPr lang="lv-LV" b="1" dirty="0"/>
              <a:t>EN</a:t>
            </a:r>
            <a:r>
              <a:rPr lang="lv-LV" dirty="0"/>
              <a:t>  </a:t>
            </a:r>
            <a:r>
              <a:rPr lang="lv-LV" i="1" dirty="0"/>
              <a:t>virus </a:t>
            </a:r>
            <a:r>
              <a:rPr lang="lv-LV" i="1" u="sng" dirty="0"/>
              <a:t>outbreak</a:t>
            </a:r>
            <a:r>
              <a:rPr lang="lv-LV" i="1" dirty="0"/>
              <a:t>	</a:t>
            </a:r>
            <a:r>
              <a:rPr lang="lv-LV" dirty="0"/>
              <a:t>	"vīrusa </a:t>
            </a:r>
            <a:r>
              <a:rPr lang="lv-LV" u="sng" dirty="0"/>
              <a:t>uzliesmojums</a:t>
            </a:r>
            <a:r>
              <a:rPr lang="lv-LV" dirty="0"/>
              <a:t>"	</a:t>
            </a:r>
            <a:r>
              <a:rPr lang="lv-LV" i="1" dirty="0"/>
              <a:t>vīrusslimības </a:t>
            </a:r>
            <a:r>
              <a:rPr lang="lv-LV" i="1" dirty="0" smtClean="0"/>
              <a:t>uzliesmojums</a:t>
            </a:r>
          </a:p>
          <a:p>
            <a:endParaRPr lang="lv-LV" i="1" dirty="0" smtClean="0"/>
          </a:p>
          <a:p>
            <a:endParaRPr lang="lv-LV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338" y="3513727"/>
            <a:ext cx="1176535" cy="12110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4321" y="4724820"/>
            <a:ext cx="29548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 smtClean="0"/>
              <a:t>   © </a:t>
            </a:r>
            <a:r>
              <a:rPr lang="lv-LV" sz="1200" dirty="0"/>
              <a:t>Markus </a:t>
            </a:r>
            <a:r>
              <a:rPr lang="lv-LV" sz="1200" dirty="0" smtClean="0"/>
              <a:t>Gann </a:t>
            </a:r>
            <a:r>
              <a:rPr lang="lv-LV" sz="1200" dirty="0"/>
              <a:t>| </a:t>
            </a:r>
            <a:r>
              <a:rPr lang="lv-LV" sz="1200" dirty="0" smtClean="0"/>
              <a:t>Dreamstime.com</a:t>
            </a:r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274856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2055" y="927013"/>
            <a:ext cx="106637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V</a:t>
            </a:r>
            <a:r>
              <a:rPr lang="lv-LV" dirty="0" smtClean="0"/>
              <a:t>ienveidīgošanas sekas vispārīgajā leksikā (vārdu krājumā)</a:t>
            </a:r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b="1" dirty="0"/>
              <a:t>EN</a:t>
            </a:r>
            <a:r>
              <a:rPr lang="lv-LV" i="1" dirty="0"/>
              <a:t>  </a:t>
            </a:r>
            <a:r>
              <a:rPr lang="lv-LV" i="1" dirty="0" smtClean="0"/>
              <a:t>a </a:t>
            </a:r>
            <a:r>
              <a:rPr lang="lv-LV" i="1" dirty="0"/>
              <a:t>link </a:t>
            </a:r>
            <a:r>
              <a:rPr lang="lv-LV" i="1" u="sng" dirty="0"/>
              <a:t>to</a:t>
            </a:r>
            <a:r>
              <a:rPr lang="lv-LV" i="1" dirty="0"/>
              <a:t>...		</a:t>
            </a:r>
            <a:r>
              <a:rPr lang="lv-LV" b="1" dirty="0"/>
              <a:t>LV</a:t>
            </a:r>
            <a:r>
              <a:rPr lang="lv-LV" i="1" dirty="0"/>
              <a:t>  saite </a:t>
            </a:r>
            <a:r>
              <a:rPr lang="lv-LV" i="1" u="sng" dirty="0"/>
              <a:t>uz</a:t>
            </a:r>
            <a:r>
              <a:rPr lang="lv-LV" i="1" dirty="0"/>
              <a:t> .. [?]		saite </a:t>
            </a:r>
            <a:r>
              <a:rPr lang="lv-LV" i="1" u="sng" dirty="0"/>
              <a:t>ar</a:t>
            </a:r>
            <a:r>
              <a:rPr lang="lv-LV" i="1" dirty="0"/>
              <a:t> ..	</a:t>
            </a:r>
            <a:r>
              <a:rPr lang="lv-LV" i="1" dirty="0" smtClean="0"/>
              <a:t>["taka/laipa </a:t>
            </a:r>
            <a:r>
              <a:rPr lang="lv-LV" i="1" u="sng" dirty="0"/>
              <a:t>uz</a:t>
            </a:r>
            <a:r>
              <a:rPr lang="lv-LV" i="1" dirty="0"/>
              <a:t> .."]		"links </a:t>
            </a:r>
            <a:r>
              <a:rPr lang="lv-LV" i="1" u="sng" dirty="0"/>
              <a:t>uz</a:t>
            </a:r>
            <a:r>
              <a:rPr lang="lv-LV" i="1" dirty="0"/>
              <a:t> .."</a:t>
            </a:r>
          </a:p>
          <a:p>
            <a:endParaRPr lang="lv-LV" dirty="0"/>
          </a:p>
          <a:p>
            <a:r>
              <a:rPr lang="lv-LV" dirty="0" smtClean="0"/>
              <a:t>vārdam piešķir svešu nozīmi </a:t>
            </a:r>
            <a:r>
              <a:rPr lang="lv-LV" dirty="0"/>
              <a:t>	   </a:t>
            </a:r>
            <a:r>
              <a:rPr lang="lv-LV" dirty="0" smtClean="0"/>
              <a:t>	īstajā nozīmē </a:t>
            </a:r>
            <a:r>
              <a:rPr lang="lv-LV" dirty="0"/>
              <a:t>ievelk </a:t>
            </a:r>
            <a:r>
              <a:rPr lang="lv-LV" dirty="0" smtClean="0"/>
              <a:t>citu vārdu 	abu vārdu nozīmes degradē</a:t>
            </a:r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b="1" i="1" dirty="0"/>
              <a:t>saite</a:t>
            </a:r>
            <a:r>
              <a:rPr lang="lv-LV" dirty="0"/>
              <a:t> </a:t>
            </a:r>
            <a:r>
              <a:rPr lang="lv-LV" dirty="0" smtClean="0"/>
              <a:t> 'link</a:t>
            </a:r>
            <a:r>
              <a:rPr lang="lv-LV" dirty="0"/>
              <a:t>'	</a:t>
            </a:r>
            <a:r>
              <a:rPr lang="lv-LV" dirty="0" smtClean="0"/>
              <a:t>	 </a:t>
            </a:r>
            <a:r>
              <a:rPr lang="lv-LV" i="1" dirty="0"/>
              <a:t>saites</a:t>
            </a:r>
            <a:r>
              <a:rPr lang="lv-LV" dirty="0"/>
              <a:t> vietā </a:t>
            </a:r>
            <a:r>
              <a:rPr lang="lv-LV" b="1" i="1" dirty="0"/>
              <a:t>saikne</a:t>
            </a:r>
            <a:r>
              <a:rPr lang="lv-LV" dirty="0"/>
              <a:t>		</a:t>
            </a:r>
            <a:r>
              <a:rPr lang="lv-LV" dirty="0" smtClean="0"/>
              <a:t>[kas </a:t>
            </a:r>
            <a:r>
              <a:rPr lang="lv-LV" i="1" dirty="0"/>
              <a:t>saiknes</a:t>
            </a:r>
            <a:r>
              <a:rPr lang="lv-LV" dirty="0"/>
              <a:t> vietā</a:t>
            </a:r>
            <a:r>
              <a:rPr lang="lv-LV" dirty="0" smtClean="0"/>
              <a:t>?]</a:t>
            </a:r>
            <a:endParaRPr lang="lv-LV" dirty="0"/>
          </a:p>
          <a:p>
            <a:endParaRPr lang="lv-LV" dirty="0" smtClean="0"/>
          </a:p>
          <a:p>
            <a:endParaRPr lang="lv-LV" dirty="0"/>
          </a:p>
          <a:p>
            <a:r>
              <a:rPr lang="lv-LV" b="1" i="1" dirty="0"/>
              <a:t>vieds</a:t>
            </a:r>
            <a:r>
              <a:rPr lang="lv-LV" dirty="0"/>
              <a:t> </a:t>
            </a:r>
            <a:r>
              <a:rPr lang="lv-LV" dirty="0" smtClean="0"/>
              <a:t> 'smart</a:t>
            </a:r>
            <a:r>
              <a:rPr lang="lv-LV" dirty="0"/>
              <a:t>'				</a:t>
            </a:r>
            <a:r>
              <a:rPr lang="lv-LV" dirty="0" smtClean="0"/>
              <a:t>	[</a:t>
            </a:r>
            <a:r>
              <a:rPr lang="lv-LV" dirty="0"/>
              <a:t>a</a:t>
            </a:r>
            <a:r>
              <a:rPr lang="lv-LV" dirty="0" smtClean="0"/>
              <a:t>tstāj tautu bez </a:t>
            </a:r>
            <a:r>
              <a:rPr lang="lv-LV" i="1" dirty="0"/>
              <a:t>vieduma </a:t>
            </a:r>
            <a:r>
              <a:rPr lang="lv-LV" dirty="0"/>
              <a:t>un</a:t>
            </a:r>
            <a:r>
              <a:rPr lang="lv-LV" i="1" dirty="0"/>
              <a:t> </a:t>
            </a:r>
            <a:r>
              <a:rPr lang="lv-LV" i="1" dirty="0" smtClean="0"/>
              <a:t>viedējuma</a:t>
            </a:r>
            <a:r>
              <a:rPr lang="lv-LV" dirty="0" smtClean="0"/>
              <a:t>]</a:t>
            </a:r>
          </a:p>
          <a:p>
            <a:endParaRPr lang="lv-LV" dirty="0" smtClean="0"/>
          </a:p>
          <a:p>
            <a:endParaRPr lang="lv-LV" dirty="0"/>
          </a:p>
        </p:txBody>
      </p:sp>
      <p:sp>
        <p:nvSpPr>
          <p:cNvPr id="3" name="Right Arrow 2"/>
          <p:cNvSpPr/>
          <p:nvPr/>
        </p:nvSpPr>
        <p:spPr>
          <a:xfrm>
            <a:off x="4138958" y="2436547"/>
            <a:ext cx="296392" cy="126124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" name="Right Arrow 3"/>
          <p:cNvSpPr/>
          <p:nvPr/>
        </p:nvSpPr>
        <p:spPr>
          <a:xfrm>
            <a:off x="7929776" y="2436547"/>
            <a:ext cx="252248" cy="109833"/>
          </a:xfrm>
          <a:prstGeom prst="righ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96036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1788" y="870257"/>
            <a:ext cx="480532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Iz eiroterminu "aizvēstures"</a:t>
            </a:r>
          </a:p>
          <a:p>
            <a:endParaRPr lang="lv-LV" b="1" i="1" dirty="0" smtClean="0"/>
          </a:p>
          <a:p>
            <a:endParaRPr lang="lv-LV" i="1" dirty="0"/>
          </a:p>
          <a:p>
            <a:r>
              <a:rPr lang="lv-LV" i="1" dirty="0"/>
              <a:t>Eiropas ogļu un tērauda </a:t>
            </a:r>
            <a:r>
              <a:rPr lang="lv-LV" i="1" dirty="0" smtClean="0"/>
              <a:t>apvienība</a:t>
            </a:r>
          </a:p>
          <a:p>
            <a:endParaRPr lang="lv-LV" i="1" dirty="0"/>
          </a:p>
          <a:p>
            <a:r>
              <a:rPr lang="lv-LV" i="1" dirty="0" smtClean="0"/>
              <a:t>Eiropas ekonomiskā asociācija</a:t>
            </a:r>
          </a:p>
          <a:p>
            <a:endParaRPr lang="lv-LV" i="1" dirty="0"/>
          </a:p>
          <a:p>
            <a:r>
              <a:rPr lang="lv-LV" i="1" dirty="0" smtClean="0"/>
              <a:t>Eiropas atomenerģijas apvienība</a:t>
            </a:r>
          </a:p>
          <a:p>
            <a:endParaRPr lang="lv-LV" i="1" dirty="0" smtClean="0"/>
          </a:p>
          <a:p>
            <a:r>
              <a:rPr lang="lv-LV" i="1" dirty="0"/>
              <a:t>Eiropas asociācijas</a:t>
            </a:r>
          </a:p>
          <a:p>
            <a:endParaRPr lang="lv-LV" i="1" dirty="0"/>
          </a:p>
          <a:p>
            <a:r>
              <a:rPr lang="lv-LV" i="1" dirty="0" smtClean="0"/>
              <a:t>Koptirgus</a:t>
            </a:r>
          </a:p>
          <a:p>
            <a:endParaRPr lang="lv-LV" i="1" dirty="0"/>
          </a:p>
          <a:p>
            <a:r>
              <a:rPr lang="lv-LV" i="1" dirty="0" smtClean="0"/>
              <a:t>Asambleja</a:t>
            </a:r>
            <a:endParaRPr lang="lv-LV" i="1" dirty="0"/>
          </a:p>
        </p:txBody>
      </p:sp>
      <p:sp>
        <p:nvSpPr>
          <p:cNvPr id="3" name="TextBox 2"/>
          <p:cNvSpPr txBox="1"/>
          <p:nvPr/>
        </p:nvSpPr>
        <p:spPr>
          <a:xfrm>
            <a:off x="6386840" y="1382070"/>
            <a:ext cx="5298561" cy="3458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i="1" dirty="0" smtClean="0"/>
          </a:p>
          <a:p>
            <a:r>
              <a:rPr lang="en-US" i="1" dirty="0" smtClean="0"/>
              <a:t>European </a:t>
            </a:r>
            <a:r>
              <a:rPr lang="en-US" i="1" dirty="0"/>
              <a:t>Coal and Steel </a:t>
            </a:r>
            <a:r>
              <a:rPr lang="en-US" i="1" dirty="0" smtClean="0"/>
              <a:t>Community</a:t>
            </a:r>
            <a:r>
              <a:rPr lang="lv-LV" i="1" dirty="0" smtClean="0"/>
              <a:t> (1951)</a:t>
            </a:r>
          </a:p>
          <a:p>
            <a:endParaRPr lang="lv-LV" i="1" dirty="0" smtClean="0"/>
          </a:p>
          <a:p>
            <a:r>
              <a:rPr lang="lv-LV" i="1" dirty="0" smtClean="0"/>
              <a:t>European </a:t>
            </a:r>
            <a:r>
              <a:rPr lang="lv-LV" i="1" dirty="0"/>
              <a:t>Economic Community (1957)</a:t>
            </a:r>
          </a:p>
          <a:p>
            <a:endParaRPr lang="lv-LV" i="1" dirty="0"/>
          </a:p>
          <a:p>
            <a:r>
              <a:rPr lang="lv-LV" i="1" dirty="0"/>
              <a:t>European Atomic Energy </a:t>
            </a:r>
            <a:r>
              <a:rPr lang="lv-LV" i="1" dirty="0" smtClean="0"/>
              <a:t>Community, Euratom (1957)</a:t>
            </a:r>
          </a:p>
          <a:p>
            <a:endParaRPr lang="lv-LV" i="1" dirty="0"/>
          </a:p>
          <a:p>
            <a:r>
              <a:rPr lang="lv-LV" i="1" dirty="0" smtClean="0"/>
              <a:t>European Communities (1967)</a:t>
            </a:r>
          </a:p>
          <a:p>
            <a:endParaRPr lang="lv-LV" i="1" dirty="0"/>
          </a:p>
          <a:p>
            <a:r>
              <a:rPr lang="lv-LV" i="1" dirty="0"/>
              <a:t>Common Market</a:t>
            </a:r>
          </a:p>
          <a:p>
            <a:endParaRPr lang="lv-LV" dirty="0" smtClean="0"/>
          </a:p>
          <a:p>
            <a:r>
              <a:rPr lang="lv-LV" dirty="0" smtClean="0"/>
              <a:t>FR  </a:t>
            </a:r>
            <a:r>
              <a:rPr lang="lv-LV" i="1" dirty="0" smtClean="0"/>
              <a:t>Assemblée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1788" y="4893617"/>
            <a:ext cx="10991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i="1" dirty="0" smtClean="0"/>
          </a:p>
          <a:p>
            <a:r>
              <a:rPr lang="lv-LV" i="1" dirty="0" smtClean="0"/>
              <a:t>kop[īgais ]tirgus ≈ vienotais tirgus ≈ iekšējais tirgus</a:t>
            </a:r>
            <a:r>
              <a:rPr lang="lv-LV" i="1" dirty="0"/>
              <a:t>	</a:t>
            </a:r>
            <a:r>
              <a:rPr lang="lv-LV" i="1" dirty="0" smtClean="0"/>
              <a:t>Common Market </a:t>
            </a:r>
            <a:r>
              <a:rPr lang="lv-LV" i="1" dirty="0"/>
              <a:t>≈ Single</a:t>
            </a:r>
            <a:r>
              <a:rPr lang="lv-LV" i="1" dirty="0" smtClean="0"/>
              <a:t> Market ≈ Internal Market</a:t>
            </a:r>
          </a:p>
          <a:p>
            <a:r>
              <a:rPr lang="lv-LV" i="1" dirty="0" smtClean="0"/>
              <a:t>				</a:t>
            </a:r>
            <a:endParaRPr lang="lv-LV" dirty="0" smtClean="0"/>
          </a:p>
          <a:p>
            <a:r>
              <a:rPr lang="lv-LV" i="1" dirty="0" smtClean="0"/>
              <a:t>muitas ūnija					customs union</a:t>
            </a:r>
            <a:endParaRPr lang="lv-LV" i="1" dirty="0"/>
          </a:p>
        </p:txBody>
      </p:sp>
    </p:spTree>
    <p:extLst>
      <p:ext uri="{BB962C8B-B14F-4D97-AF65-F5344CB8AC3E}">
        <p14:creationId xmlns:p14="http://schemas.microsoft.com/office/powerpoint/2010/main" val="432363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8018" y="726141"/>
            <a:ext cx="1074999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Neapvaldīta terminoloģizācija 		</a:t>
            </a:r>
          </a:p>
          <a:p>
            <a:endParaRPr lang="lv-LV" b="1" dirty="0"/>
          </a:p>
          <a:p>
            <a:r>
              <a:rPr lang="lv-LV" dirty="0" smtClean="0"/>
              <a:t>[vienveidīgas </a:t>
            </a:r>
            <a:r>
              <a:rPr lang="lv-LV" dirty="0"/>
              <a:t>neterminoloģisku valodas elementu </a:t>
            </a:r>
            <a:r>
              <a:rPr lang="lv-LV" dirty="0" smtClean="0"/>
              <a:t>atbilsmes]</a:t>
            </a:r>
          </a:p>
          <a:p>
            <a:endParaRPr lang="lv-LV" dirty="0" smtClean="0"/>
          </a:p>
          <a:p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in accordance </a:t>
            </a:r>
            <a:r>
              <a:rPr lang="en-US" i="1" dirty="0" smtClean="0"/>
              <a:t>with</a:t>
            </a:r>
            <a:r>
              <a:rPr lang="lv-LV" i="1" dirty="0" smtClean="0"/>
              <a:t>	</a:t>
            </a:r>
            <a:r>
              <a:rPr lang="lv-LV" dirty="0" smtClean="0"/>
              <a:t>(IATE</a:t>
            </a:r>
            <a:r>
              <a:rPr lang="lv-LV" i="1" dirty="0"/>
              <a:t>, </a:t>
            </a:r>
            <a:r>
              <a:rPr lang="lv-LV" dirty="0" smtClean="0"/>
              <a:t>803317)</a:t>
            </a:r>
            <a:r>
              <a:rPr lang="lv-LV" i="1" dirty="0" smtClean="0"/>
              <a:t>		saskaņā ar</a:t>
            </a:r>
          </a:p>
          <a:p>
            <a:r>
              <a:rPr lang="lv-LV" i="1" dirty="0" smtClean="0"/>
              <a:t>		</a:t>
            </a:r>
            <a:endParaRPr lang="lv-LV" i="1" dirty="0"/>
          </a:p>
          <a:p>
            <a:r>
              <a:rPr lang="lv-LV" i="1" dirty="0" smtClean="0"/>
              <a:t>      </a:t>
            </a:r>
            <a:r>
              <a:rPr lang="en-US" i="1" u="sng" dirty="0" smtClean="0"/>
              <a:t>in </a:t>
            </a:r>
            <a:r>
              <a:rPr lang="en-US" i="1" u="sng" dirty="0"/>
              <a:t>accordance with</a:t>
            </a:r>
            <a:r>
              <a:rPr lang="en-US" i="1" dirty="0"/>
              <a:t> the model set out in the </a:t>
            </a:r>
            <a:r>
              <a:rPr lang="en-US" i="1" dirty="0" smtClean="0"/>
              <a:t>Annex</a:t>
            </a:r>
            <a:r>
              <a:rPr lang="lv-LV" i="1" dirty="0" smtClean="0"/>
              <a:t> 	</a:t>
            </a:r>
            <a:r>
              <a:rPr lang="lv-LV" i="1" u="sng" dirty="0" smtClean="0"/>
              <a:t>pēc</a:t>
            </a:r>
            <a:r>
              <a:rPr lang="lv-LV" i="1" dirty="0" smtClean="0"/>
              <a:t> pielikumā </a:t>
            </a:r>
            <a:r>
              <a:rPr lang="lv-LV" i="1" dirty="0"/>
              <a:t>dotā parauga</a:t>
            </a:r>
            <a:endParaRPr lang="lv-LV" i="1" dirty="0" smtClean="0"/>
          </a:p>
          <a:p>
            <a:endParaRPr lang="lv-LV" dirty="0" smtClean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 smtClean="0"/>
              <a:t>in particular					</a:t>
            </a:r>
            <a:r>
              <a:rPr lang="lv-LV" dirty="0" smtClean="0"/>
              <a:t>"[un] jo īpaši" 	[Tildes Gramatiķis aizrāda]</a:t>
            </a:r>
          </a:p>
          <a:p>
            <a:endParaRPr lang="lv-LV" dirty="0" smtClean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 smtClean="0"/>
              <a:t>including</a:t>
            </a:r>
            <a:r>
              <a:rPr lang="lv-LV" dirty="0" smtClean="0"/>
              <a:t>					"tostarp"</a:t>
            </a:r>
            <a:r>
              <a:rPr lang="lv-LV" dirty="0"/>
              <a:t>	</a:t>
            </a:r>
            <a:r>
              <a:rPr lang="lv-LV" dirty="0" smtClean="0"/>
              <a:t>  [</a:t>
            </a:r>
            <a:r>
              <a:rPr lang="lv-LV" dirty="0"/>
              <a:t>iesprauduma ievadītāji, palīgvārdi</a:t>
            </a:r>
            <a:r>
              <a:rPr lang="lv-LV" dirty="0" smtClean="0"/>
              <a:t>]</a:t>
            </a:r>
          </a:p>
          <a:p>
            <a:endParaRPr lang="lv-LV" dirty="0" smtClean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 smtClean="0"/>
              <a:t>should</a:t>
            </a:r>
            <a:r>
              <a:rPr lang="lv-LV" b="1" i="1" dirty="0" smtClean="0"/>
              <a:t> 	              </a:t>
            </a:r>
            <a:r>
              <a:rPr lang="lv-LV" dirty="0" smtClean="0"/>
              <a:t>[vajadzības izteiksme vēlējuma paveidā – neizpildāms </a:t>
            </a:r>
            <a:r>
              <a:rPr lang="lv-LV" dirty="0"/>
              <a:t>nosacījums, </a:t>
            </a:r>
            <a:r>
              <a:rPr lang="lv-LV" dirty="0" smtClean="0"/>
              <a:t>nerealitāte]</a:t>
            </a:r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9033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6825" y="645459"/>
            <a:ext cx="10703858" cy="5979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 vēstures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(mūžīgs darbalauks) 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[daži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slaveni termini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kāzusi]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  <a:tabLst>
                <a:tab pos="2868613" algn="l"/>
                <a:tab pos="7353300" algn="l"/>
              </a:tabLst>
            </a:pPr>
            <a:endParaRPr lang="lv-LV" i="1" dirty="0"/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27388" algn="l"/>
                <a:tab pos="6367463" algn="l"/>
              </a:tabLst>
            </a:pPr>
            <a:r>
              <a:rPr lang="lv-LV" i="1" dirty="0"/>
              <a:t>transparency	</a:t>
            </a:r>
            <a:r>
              <a:rPr lang="fr-BE" i="1" dirty="0"/>
              <a:t>pārredzamīb</a:t>
            </a:r>
            <a:r>
              <a:rPr lang="lv-LV" i="1" dirty="0"/>
              <a:t>a	*caurredzamība</a:t>
            </a:r>
          </a:p>
          <a:p>
            <a:pPr>
              <a:spcAft>
                <a:spcPts val="600"/>
              </a:spcAft>
              <a:tabLst>
                <a:tab pos="3227388" algn="l"/>
                <a:tab pos="6367463" algn="l"/>
              </a:tabLs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27388" algn="l"/>
                <a:tab pos="6367463" algn="l"/>
              </a:tabLst>
            </a:pPr>
            <a:r>
              <a:rPr lang="lv-LV" i="1" dirty="0"/>
              <a:t>economies of scale	apjomradīti ietaupījumi</a:t>
            </a:r>
          </a:p>
          <a:p>
            <a:pPr>
              <a:spcAft>
                <a:spcPts val="600"/>
              </a:spcAft>
              <a:tabLst>
                <a:tab pos="3227388" algn="l"/>
                <a:tab pos="6367463" algn="l"/>
              </a:tabLs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27388" algn="l"/>
                <a:tab pos="6367463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low-power processors 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“mazjaudas procesori”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*mazstrāvas procesori</a:t>
            </a:r>
          </a:p>
          <a:p>
            <a:pPr>
              <a:spcAft>
                <a:spcPts val="600"/>
              </a:spcAft>
              <a:tabLst>
                <a:tab pos="3227388" algn="l"/>
                <a:tab pos="6367463" algn="l"/>
              </a:tabLs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285750"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3227388" algn="l"/>
                <a:tab pos="6367463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offshore	atkraste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</a:rPr>
              <a:t>[visos locījumos]</a:t>
            </a:r>
          </a:p>
          <a:p>
            <a:pPr>
              <a:spcAft>
                <a:spcPts val="800"/>
              </a:spcAft>
              <a:tabLst>
                <a:tab pos="3227388" algn="l"/>
                <a:tab pos="6367463" algn="l"/>
              </a:tabLs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227388" algn="l"/>
                <a:tab pos="6367463" algn="l"/>
              </a:tabLst>
            </a:pPr>
            <a:r>
              <a:rPr lang="lv-LV" i="1" dirty="0"/>
              <a:t>(natural) </a:t>
            </a:r>
            <a:r>
              <a:rPr lang="lv-LV" i="1" dirty="0" smtClean="0"/>
              <a:t>(</a:t>
            </a:r>
            <a:r>
              <a:rPr lang="fr-FR" i="1" dirty="0" smtClean="0"/>
              <a:t>type </a:t>
            </a:r>
            <a:r>
              <a:rPr lang="fr-FR" i="1" dirty="0"/>
              <a:t>of</a:t>
            </a:r>
            <a:r>
              <a:rPr lang="lv-LV" i="1" dirty="0"/>
              <a:t>)</a:t>
            </a:r>
            <a:r>
              <a:rPr lang="fr-FR" i="1" dirty="0"/>
              <a:t> habitat</a:t>
            </a:r>
            <a:r>
              <a:rPr lang="fr-FR" dirty="0"/>
              <a:t> </a:t>
            </a:r>
            <a:r>
              <a:rPr lang="lv-LV" dirty="0"/>
              <a:t>	[ES] </a:t>
            </a:r>
            <a:r>
              <a:rPr lang="lv-LV" i="1" dirty="0" smtClean="0"/>
              <a:t>(dabiskā</a:t>
            </a:r>
            <a:r>
              <a:rPr lang="lv-LV" i="1" dirty="0"/>
              <a:t>) </a:t>
            </a:r>
            <a:r>
              <a:rPr lang="lv-LV" i="1" dirty="0" smtClean="0"/>
              <a:t>dzīvotne      : </a:t>
            </a:r>
            <a:r>
              <a:rPr lang="lv-LV" i="1" dirty="0"/>
              <a:t>:</a:t>
            </a:r>
            <a:r>
              <a:rPr lang="lv-LV" dirty="0"/>
              <a:t>	[LR] </a:t>
            </a:r>
            <a:r>
              <a:rPr lang="fr-FR" i="1" dirty="0"/>
              <a:t>biotops</a:t>
            </a:r>
            <a:r>
              <a:rPr lang="lv-LV" i="1" dirty="0"/>
              <a:t>	</a:t>
            </a:r>
            <a:r>
              <a:rPr lang="lv-LV" dirty="0"/>
              <a:t>[kontekstatkarība]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800"/>
              </a:spcAft>
              <a:tabLst>
                <a:tab pos="3227388" algn="l"/>
                <a:tab pos="6367463" algn="l"/>
              </a:tabLst>
            </a:pPr>
            <a:r>
              <a:rPr lang="lv-LV" i="1" dirty="0"/>
              <a:t>      </a:t>
            </a:r>
            <a:r>
              <a:rPr lang="fr-FR" i="1" dirty="0"/>
              <a:t>habitat </a:t>
            </a:r>
            <a:r>
              <a:rPr lang="lv-LV" i="1" dirty="0"/>
              <a:t>(</a:t>
            </a:r>
            <a:r>
              <a:rPr lang="fr-FR" i="1" dirty="0"/>
              <a:t>of </a:t>
            </a:r>
            <a:r>
              <a:rPr lang="lv-LV" i="1" dirty="0"/>
              <a:t>a </a:t>
            </a:r>
            <a:r>
              <a:rPr lang="fr-FR" i="1" dirty="0"/>
              <a:t>species</a:t>
            </a:r>
            <a:r>
              <a:rPr lang="lv-LV" i="1" dirty="0"/>
              <a:t>)	</a:t>
            </a:r>
            <a:r>
              <a:rPr lang="lv-LV" dirty="0"/>
              <a:t>[ES]  </a:t>
            </a:r>
            <a:r>
              <a:rPr lang="lv-LV" i="1" dirty="0" smtClean="0"/>
              <a:t>dzīvotne             : </a:t>
            </a:r>
            <a:r>
              <a:rPr lang="lv-LV" i="1" dirty="0"/>
              <a:t>:</a:t>
            </a:r>
            <a:r>
              <a:rPr lang="lv-LV" dirty="0"/>
              <a:t>	</a:t>
            </a:r>
            <a:r>
              <a:rPr lang="lv-LV" dirty="0" smtClean="0"/>
              <a:t>[</a:t>
            </a:r>
            <a:r>
              <a:rPr lang="lv-LV" dirty="0"/>
              <a:t>LR] </a:t>
            </a:r>
            <a:r>
              <a:rPr lang="lv-LV" i="1" dirty="0"/>
              <a:t>dzīvotne	</a:t>
            </a:r>
            <a:r>
              <a:rPr lang="lv-LV" dirty="0"/>
              <a:t>["Termini un pūrisms"]</a:t>
            </a:r>
          </a:p>
          <a:p>
            <a:pPr>
              <a:spcAft>
                <a:spcPts val="800"/>
              </a:spcAft>
              <a:tabLst>
                <a:tab pos="3227388" algn="l"/>
                <a:tab pos="6367463" algn="l"/>
              </a:tabLst>
            </a:pPr>
            <a:r>
              <a:rPr lang="lv-LV" i="1" dirty="0"/>
              <a:t>      [biotope]	[</a:t>
            </a:r>
            <a:r>
              <a:rPr lang="lv-LV" i="1" dirty="0" smtClean="0"/>
              <a:t>biotops] </a:t>
            </a:r>
            <a:r>
              <a:rPr lang="lv-LV" dirty="0" smtClean="0"/>
              <a:t>[?]</a:t>
            </a:r>
            <a:endParaRPr lang="lv-LV" dirty="0"/>
          </a:p>
          <a:p>
            <a:pPr>
              <a:spcAft>
                <a:spcPts val="800"/>
              </a:spcAft>
              <a:tabLst>
                <a:tab pos="3227388" algn="l"/>
                <a:tab pos="6367463" algn="l"/>
              </a:tabLst>
            </a:pPr>
            <a:endParaRPr lang="lv-LV" i="1" dirty="0"/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3227388" algn="l"/>
                <a:tab pos="6367463" algn="l"/>
              </a:tabLst>
            </a:pPr>
            <a:r>
              <a:rPr lang="lv-LV" i="1" dirty="0"/>
              <a:t>emission	</a:t>
            </a:r>
            <a:r>
              <a:rPr lang="lv-LV" dirty="0"/>
              <a:t>[ES</a:t>
            </a:r>
            <a:r>
              <a:rPr lang="lv-LV" dirty="0" smtClean="0"/>
              <a:t>]  </a:t>
            </a:r>
            <a:r>
              <a:rPr lang="lv-LV" i="1" dirty="0"/>
              <a:t>emisija </a:t>
            </a:r>
            <a:r>
              <a:rPr lang="lv-LV" dirty="0"/>
              <a:t>[?]</a:t>
            </a:r>
            <a:r>
              <a:rPr lang="lv-LV" i="1" dirty="0" smtClean="0"/>
              <a:t>              </a:t>
            </a:r>
            <a:r>
              <a:rPr lang="lv-LV" i="1" dirty="0"/>
              <a:t>: :</a:t>
            </a:r>
            <a:r>
              <a:rPr lang="lv-LV" dirty="0"/>
              <a:t>	[LR] </a:t>
            </a:r>
            <a:r>
              <a:rPr lang="lv-LV" dirty="0" smtClean="0"/>
              <a:t> </a:t>
            </a:r>
            <a:r>
              <a:rPr lang="lv-LV" i="1" dirty="0" smtClean="0"/>
              <a:t>izmete  </a:t>
            </a:r>
            <a:r>
              <a:rPr lang="lv-LV" dirty="0" smtClean="0"/>
              <a:t>[?]</a:t>
            </a:r>
            <a:endParaRPr lang="lv-LV" dirty="0"/>
          </a:p>
          <a:p>
            <a:pPr>
              <a:spcAft>
                <a:spcPts val="800"/>
              </a:spcAft>
              <a:tabLst>
                <a:tab pos="3227388" algn="l"/>
                <a:tab pos="6367463" algn="l"/>
              </a:tabLst>
            </a:pPr>
            <a:r>
              <a:rPr lang="lv-LV" i="1" dirty="0" smtClean="0"/>
              <a:t>     emissions</a:t>
            </a:r>
            <a:r>
              <a:rPr lang="lv-LV" i="1" dirty="0"/>
              <a:t>	</a:t>
            </a:r>
            <a:r>
              <a:rPr lang="lv-LV" dirty="0"/>
              <a:t>[ES] </a:t>
            </a:r>
            <a:r>
              <a:rPr lang="lv-LV" dirty="0" smtClean="0"/>
              <a:t> </a:t>
            </a:r>
            <a:r>
              <a:rPr lang="lv-LV" i="1" dirty="0" smtClean="0"/>
              <a:t>emisijas</a:t>
            </a:r>
            <a:r>
              <a:rPr lang="lv-LV" i="1" dirty="0" smtClean="0"/>
              <a:t> </a:t>
            </a:r>
            <a:r>
              <a:rPr lang="lv-LV" dirty="0" smtClean="0"/>
              <a:t>[??]</a:t>
            </a:r>
            <a:r>
              <a:rPr lang="lv-LV" i="1" dirty="0" smtClean="0"/>
              <a:t>              </a:t>
            </a:r>
            <a:r>
              <a:rPr lang="lv-LV" i="1" dirty="0"/>
              <a:t>: :</a:t>
            </a:r>
            <a:r>
              <a:rPr lang="lv-LV" dirty="0"/>
              <a:t> 	[LR] </a:t>
            </a:r>
            <a:r>
              <a:rPr lang="lv-LV" dirty="0" smtClean="0"/>
              <a:t> </a:t>
            </a:r>
            <a:r>
              <a:rPr lang="lv-LV" i="1" dirty="0" smtClean="0"/>
              <a:t>izmeši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1527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3767" y="838726"/>
            <a:ext cx="1038001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>
                <a:ea typeface="Calibri" panose="020F0502020204030204" pitchFamily="34" charset="0"/>
              </a:rPr>
              <a:t>freedom of establishment		</a:t>
            </a:r>
            <a:r>
              <a:rPr lang="lv-LV" i="1" dirty="0"/>
              <a:t>tiesības veikt uzņēmējdarbību</a:t>
            </a:r>
            <a:r>
              <a:rPr lang="lv-LV" b="1" i="1" dirty="0"/>
              <a:t>	</a:t>
            </a:r>
            <a:r>
              <a:rPr lang="lv-LV" dirty="0"/>
              <a:t>IATE, 1493150</a:t>
            </a:r>
            <a:endParaRPr lang="lv-LV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lv-LV" i="1" dirty="0">
                <a:ea typeface="Calibri" panose="020F0502020204030204" pitchFamily="34" charset="0"/>
              </a:rPr>
              <a:t>     established			</a:t>
            </a:r>
            <a:r>
              <a:rPr lang="lv-LV" i="1" dirty="0"/>
              <a:t>kas veic uzņēmējdarbību [???]</a:t>
            </a:r>
            <a:r>
              <a:rPr lang="lv-LV" b="1" i="1" dirty="0"/>
              <a:t>	</a:t>
            </a:r>
            <a:r>
              <a:rPr lang="lv-LV" dirty="0"/>
              <a:t>[IATE'ē nav]</a:t>
            </a:r>
            <a:endParaRPr lang="lv-LV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lv-LV" dirty="0">
                <a:ea typeface="Calibri" panose="020F0502020204030204" pitchFamily="34" charset="0"/>
              </a:rPr>
              <a:t>    1. gramatiski – statuss </a:t>
            </a:r>
            <a:r>
              <a:rPr lang="lv-LV" i="1" dirty="0">
                <a:ea typeface="Calibri" panose="020F0502020204030204" pitchFamily="34" charset="0"/>
              </a:rPr>
              <a:t>established</a:t>
            </a:r>
            <a:r>
              <a:rPr lang="lv-LV" dirty="0">
                <a:ea typeface="Calibri" panose="020F0502020204030204" pitchFamily="34" charset="0"/>
              </a:rPr>
              <a:t> </a:t>
            </a:r>
            <a:r>
              <a:rPr lang="lv-LV" u="sng" dirty="0">
                <a:ea typeface="Calibri" panose="020F0502020204030204" pitchFamily="34" charset="0"/>
              </a:rPr>
              <a:t>nav</a:t>
            </a:r>
            <a:r>
              <a:rPr lang="lv-LV" dirty="0">
                <a:ea typeface="Calibri" panose="020F0502020204030204" pitchFamily="34" charset="0"/>
              </a:rPr>
              <a:t> darbība </a:t>
            </a:r>
            <a:r>
              <a:rPr lang="lv-LV" i="1" dirty="0">
                <a:ea typeface="Calibri" panose="020F0502020204030204" pitchFamily="34" charset="0"/>
              </a:rPr>
              <a:t>veic</a:t>
            </a:r>
            <a:r>
              <a:rPr lang="lv-LV" dirty="0">
                <a:ea typeface="Calibri" panose="020F0502020204030204" pitchFamily="34" charset="0"/>
              </a:rPr>
              <a:t>; darbības rezultāts :: pastāvīga darbība</a:t>
            </a:r>
          </a:p>
          <a:p>
            <a:pPr>
              <a:spcAft>
                <a:spcPts val="0"/>
              </a:spcAft>
            </a:pPr>
            <a:r>
              <a:rPr lang="lv-LV" dirty="0">
                <a:ea typeface="Calibri" panose="020F0502020204030204" pitchFamily="34" charset="0"/>
              </a:rPr>
              <a:t>    2. jēdzieniski – </a:t>
            </a:r>
            <a:r>
              <a:rPr lang="lv-LV" i="1" dirty="0">
                <a:ea typeface="Calibri" panose="020F0502020204030204" pitchFamily="34" charset="0"/>
              </a:rPr>
              <a:t>establish</a:t>
            </a:r>
            <a:r>
              <a:rPr lang="lv-LV" dirty="0">
                <a:ea typeface="Calibri" panose="020F0502020204030204" pitchFamily="34" charset="0"/>
              </a:rPr>
              <a:t> </a:t>
            </a:r>
            <a:r>
              <a:rPr lang="lv-LV" u="sng" dirty="0">
                <a:ea typeface="Calibri" panose="020F0502020204030204" pitchFamily="34" charset="0"/>
              </a:rPr>
              <a:t>nav</a:t>
            </a:r>
            <a:r>
              <a:rPr lang="lv-LV" dirty="0">
                <a:ea typeface="Calibri" panose="020F0502020204030204" pitchFamily="34" charset="0"/>
              </a:rPr>
              <a:t> </a:t>
            </a:r>
            <a:r>
              <a:rPr lang="lv-LV" i="1" dirty="0">
                <a:ea typeface="Calibri" panose="020F0502020204030204" pitchFamily="34" charset="0"/>
              </a:rPr>
              <a:t>darboties</a:t>
            </a:r>
            <a:endParaRPr lang="lv-LV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>
              <a:effectLst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>
              <a:effectLst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/>
              <a:t>exposure		</a:t>
            </a:r>
            <a:r>
              <a:rPr lang="fr-BE" i="1" dirty="0"/>
              <a:t>ekspozīcija</a:t>
            </a:r>
            <a:endParaRPr lang="lv-LV" i="1" dirty="0"/>
          </a:p>
          <a:p>
            <a:r>
              <a:rPr lang="fr-BE" dirty="0"/>
              <a:t> </a:t>
            </a:r>
            <a:endParaRPr lang="lv-LV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BE" i="1" dirty="0"/>
              <a:t>safety</a:t>
            </a:r>
            <a:r>
              <a:rPr lang="lv-LV" i="1" dirty="0"/>
              <a:t>			</a:t>
            </a:r>
            <a:r>
              <a:rPr lang="fr-BE" i="1" strike="sngStrike" dirty="0"/>
              <a:t>nekaitīgu</a:t>
            </a:r>
            <a:r>
              <a:rPr lang="lv-LV" i="1" strike="sngStrike" dirty="0"/>
              <a:t>ms</a:t>
            </a:r>
            <a:r>
              <a:rPr lang="lv-LV" i="1" dirty="0"/>
              <a:t>			</a:t>
            </a:r>
            <a:r>
              <a:rPr lang="fr-BE" i="1" dirty="0"/>
              <a:t>drošum</a:t>
            </a:r>
            <a:r>
              <a:rPr lang="lv-LV" i="1" dirty="0"/>
              <a:t>s	  		[</a:t>
            </a:r>
            <a:r>
              <a:rPr lang="fr-BE" i="1" dirty="0"/>
              <a:t>drošība</a:t>
            </a:r>
            <a:r>
              <a:rPr lang="lv-LV" i="1" dirty="0"/>
              <a:t>]</a:t>
            </a:r>
          </a:p>
          <a:p>
            <a:pPr lvl="6"/>
            <a:r>
              <a:rPr lang="lv-LV" dirty="0">
                <a:ea typeface="Calibri" panose="020F0502020204030204" pitchFamily="34" charset="0"/>
              </a:rPr>
              <a:t>[</a:t>
            </a:r>
            <a:r>
              <a:rPr lang="lv-LV" i="1" dirty="0"/>
              <a:t>nekaitīguma</a:t>
            </a:r>
            <a:r>
              <a:rPr lang="lv-LV" dirty="0"/>
              <a:t> gradācija]</a:t>
            </a:r>
            <a:endParaRPr lang="lv-LV" dirty="0"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i="1" dirty="0">
                <a:ea typeface="Calibri" panose="020F0502020204030204" pitchFamily="34" charset="0"/>
              </a:rPr>
              <a:t>stakeholders		ieinteresētās personas</a:t>
            </a:r>
          </a:p>
          <a:p>
            <a:endParaRPr lang="lv-LV" i="1" dirty="0">
              <a:ea typeface="Calibri" panose="020F0502020204030204" pitchFamily="34" charset="0"/>
            </a:endParaRPr>
          </a:p>
          <a:p>
            <a:endParaRPr lang="lv-LV" dirty="0"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i="1" dirty="0">
                <a:ea typeface="Calibri" panose="020F0502020204030204" pitchFamily="34" charset="0"/>
              </a:rPr>
              <a:t>reliability		</a:t>
            </a:r>
            <a:r>
              <a:rPr lang="lv-LV" dirty="0">
                <a:ea typeface="Calibri" panose="020F0502020204030204" pitchFamily="34" charset="0"/>
              </a:rPr>
              <a:t>"drošdarbība"</a:t>
            </a:r>
            <a:r>
              <a:rPr lang="lv-LV" i="1" dirty="0">
                <a:ea typeface="Calibri" panose="020F0502020204030204" pitchFamily="34" charset="0"/>
              </a:rPr>
              <a:t>		[darbības] bezatteiksme</a:t>
            </a:r>
          </a:p>
          <a:p>
            <a:pPr marL="0" lvl="8"/>
            <a:r>
              <a:rPr lang="lv-LV" i="1" dirty="0">
                <a:ea typeface="Calibri" panose="020F0502020204030204" pitchFamily="34" charset="0"/>
              </a:rPr>
              <a:t>									   </a:t>
            </a:r>
            <a:r>
              <a:rPr lang="lv-LV" b="1" dirty="0">
                <a:ea typeface="Calibri" panose="020F0502020204030204" pitchFamily="34" charset="0"/>
              </a:rPr>
              <a:t>RU-LV</a:t>
            </a:r>
            <a:r>
              <a:rPr lang="lv-LV" dirty="0">
                <a:ea typeface="Calibri" panose="020F0502020204030204" pitchFamily="34" charset="0"/>
              </a:rPr>
              <a:t>  termini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i="1" dirty="0"/>
              <a:t>serviceability		darbderīgums</a:t>
            </a:r>
          </a:p>
          <a:p>
            <a:endParaRPr lang="lv-LV" dirty="0">
              <a:ea typeface="Calibri" panose="020F0502020204030204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9007350" y="5035461"/>
            <a:ext cx="176574" cy="78197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10401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900" y="882869"/>
            <a:ext cx="10680700" cy="41343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valance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"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baldahīns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"?</a:t>
            </a:r>
            <a:endParaRPr lang="lv-LV" dirty="0"/>
          </a:p>
          <a:p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/>
              <a:t>"</a:t>
            </a:r>
            <a:r>
              <a:rPr lang="lv-LV" i="1" dirty="0"/>
              <a:t>pretšļakatu </a:t>
            </a:r>
            <a:r>
              <a:rPr lang="lv-LV" b="1" i="1" dirty="0"/>
              <a:t>baldahīnu</a:t>
            </a:r>
            <a:r>
              <a:rPr lang="lv-LV" i="1" dirty="0"/>
              <a:t> regulāra tīrīšana" [2014</a:t>
            </a:r>
            <a:r>
              <a:rPr lang="lv-LV" i="1" dirty="0" smtClean="0"/>
              <a:t>]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260" y="1361889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99" y="1361888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4324932"/>
            <a:ext cx="4550485" cy="18235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09911" y="882869"/>
            <a:ext cx="568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i="1" dirty="0"/>
              <a:t>gareniskā nosegplātne]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nokare	  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*bufera uzlika</a:t>
            </a:r>
            <a:endParaRPr lang="lv-LV" dirty="0"/>
          </a:p>
        </p:txBody>
      </p:sp>
      <p:sp>
        <p:nvSpPr>
          <p:cNvPr id="8" name="TextBox 7"/>
          <p:cNvSpPr txBox="1"/>
          <p:nvPr/>
        </p:nvSpPr>
        <p:spPr>
          <a:xfrm>
            <a:off x="5665621" y="2212708"/>
            <a:ext cx="1893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/>
              <a:t>canopy</a:t>
            </a:r>
            <a:r>
              <a:rPr lang="lv-LV" dirty="0" smtClean="0"/>
              <a:t> /</a:t>
            </a:r>
            <a:r>
              <a:rPr lang="lv-LV" dirty="0"/>
              <a:t>ˈkanəpi/</a:t>
            </a:r>
          </a:p>
        </p:txBody>
      </p:sp>
    </p:spTree>
    <p:extLst>
      <p:ext uri="{BB962C8B-B14F-4D97-AF65-F5344CB8AC3E}">
        <p14:creationId xmlns:p14="http://schemas.microsoft.com/office/powerpoint/2010/main" val="338066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2272" y="907421"/>
            <a:ext cx="1105204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76650" algn="l"/>
                <a:tab pos="6188075" algn="l"/>
              </a:tabLs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buffer, buffer solution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buferis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, buferšķīdums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lv-LV" dirty="0" smtClean="0"/>
              <a:t>"rezerves/amortizēts šķīdums", "standartšķīdums"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6188075" algn="l"/>
              </a:tabLs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3676650" algn="l"/>
                <a:tab pos="6188075" algn="l"/>
              </a:tabLs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gel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gels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"želeja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" 	[TK priekšsēdētāja]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advance purchase agreement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cerības pirkuma līgums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8"/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avansa pirkuma līgums</a:t>
            </a:r>
          </a:p>
          <a:p>
            <a:pPr lvl="8"/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    pirkuma priekšlīgums</a:t>
            </a:r>
          </a:p>
          <a:p>
            <a:pPr>
              <a:spcAft>
                <a:spcPts val="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one-stop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shop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(OSS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)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vienas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</a:rPr>
              <a:t>pieturas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aģentūra (VPA)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Green Deal		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Zaļais kurss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EN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job		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LV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  darbvieta </a:t>
            </a:r>
          </a:p>
          <a:p>
            <a:pPr>
              <a:spcAft>
                <a:spcPts val="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[Pareizrakstības vārdnīca: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</a:rPr>
              <a:t>darbizpildes vieta, telpas daļa darba veikšanai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</a:rPr>
              <a:t>]</a:t>
            </a:r>
          </a:p>
          <a:p>
            <a:pPr>
              <a:spcAft>
                <a:spcPts val="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79260" y="1072055"/>
            <a:ext cx="10569203" cy="47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i="1" dirty="0">
                <a:solidFill>
                  <a:srgbClr val="000000"/>
                </a:solidFill>
                <a:ea typeface="Calibri" panose="020F0502020204030204" pitchFamily="34" charset="0"/>
              </a:rPr>
              <a:t>scope 			tvērums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000000"/>
                </a:solidFill>
                <a:ea typeface="Calibri" panose="020F0502020204030204" pitchFamily="34" charset="0"/>
              </a:rPr>
              <a:t>[valodas ekonomija: </a:t>
            </a:r>
            <a:r>
              <a:rPr lang="lv-LV" i="1" dirty="0">
                <a:solidFill>
                  <a:srgbClr val="000000"/>
                </a:solidFill>
                <a:ea typeface="Calibri" panose="020F0502020204030204" pitchFamily="34" charset="0"/>
              </a:rPr>
              <a:t>darbības/piemērošanas joma un objekts</a:t>
            </a:r>
            <a:r>
              <a:rPr lang="lv-LV" dirty="0">
                <a:solidFill>
                  <a:srgbClr val="000000"/>
                </a:solidFill>
                <a:ea typeface="Calibri" panose="020F0502020204030204" pitchFamily="34" charset="0"/>
              </a:rPr>
              <a:t>]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flexicurity		elastdrošība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[kāda dāņu marksista 90. gadu kaldinājums: EN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flexibility + security 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elastīgums + drošība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hibrīdvārds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/>
              <a:t>'vārds ar dažādu valodu cilmes sastāvdaļām'] [</a:t>
            </a:r>
            <a:r>
              <a:rPr lang="lv-LV" b="1" dirty="0"/>
              <a:t>īsinājums, strupinājumsaliktenis</a:t>
            </a:r>
            <a:r>
              <a:rPr lang="lv-LV" dirty="0"/>
              <a:t>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machine learning	</a:t>
            </a:r>
            <a:r>
              <a:rPr lang="lv-LV" i="1" dirty="0"/>
              <a:t> </a:t>
            </a:r>
            <a:r>
              <a:rPr lang="lv-LV" i="1" strike="sngStrike" dirty="0"/>
              <a:t>mašīnmācīšanās</a:t>
            </a:r>
            <a:r>
              <a:rPr lang="lv-LV" i="1" dirty="0"/>
              <a:t> 		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mašīnu mācīšanās		*mašīnu pašmācība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/>
              <a:t>mašīnrakstīšana</a:t>
            </a:r>
            <a:r>
              <a:rPr lang="lv-LV" dirty="0"/>
              <a:t> ‘rakstīšana ar mašīnu’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/>
              <a:t>mašīntulkošana </a:t>
            </a:r>
            <a:r>
              <a:rPr lang="lv-LV" dirty="0"/>
              <a:t>‘tulkošana ar mašīnu’</a:t>
            </a:r>
            <a:endParaRPr lang="lv-LV" i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/>
              <a:t>mašīnmācīšanās </a:t>
            </a:r>
            <a:r>
              <a:rPr lang="lv-LV" dirty="0"/>
              <a:t>‘mācīšanās ar mašīnu’  [</a:t>
            </a:r>
            <a:r>
              <a:rPr lang="lv-LV" u="sng" dirty="0"/>
              <a:t>nav</a:t>
            </a:r>
            <a:r>
              <a:rPr lang="lv-LV" dirty="0"/>
              <a:t> tas pats modelis kas vārdam </a:t>
            </a:r>
            <a:r>
              <a:rPr lang="lv-LV" i="1" dirty="0"/>
              <a:t>mašīnbūve</a:t>
            </a:r>
            <a:r>
              <a:rPr lang="lv-LV" dirty="0"/>
              <a:t>; drīzāk </a:t>
            </a:r>
            <a:r>
              <a:rPr lang="lv-LV" i="1" dirty="0"/>
              <a:t>riteņbraukšana </a:t>
            </a:r>
            <a:r>
              <a:rPr lang="lv-LV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4875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072" y="794582"/>
            <a:ext cx="1045085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lv-LV" b="1" dirty="0">
                <a:solidFill>
                  <a:srgbClr val="000000"/>
                </a:solidFill>
                <a:ea typeface="Times New Roman" panose="02020603050405020304" pitchFamily="18" charset="0"/>
              </a:rPr>
              <a:t>LV 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vidisks</a:t>
            </a:r>
            <a:r>
              <a:rPr lang="lv-LV" b="1" i="1" dirty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‘tāds, kas attiecas uz vidi, ir saistīts ar vidi’</a:t>
            </a:r>
            <a:r>
              <a:rPr lang="lv-LV" dirty="0">
                <a:ea typeface="Times New Roman" panose="02020603050405020304" pitchFamily="18" charset="0"/>
              </a:rPr>
              <a:t> [n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o 2014. gada arī oficiālos tekstos]</a:t>
            </a:r>
          </a:p>
          <a:p>
            <a:endParaRPr lang="lv-LV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endParaRPr lang="lv-LV" dirty="0">
              <a:ea typeface="Times New Roman" panose="02020603050405020304" pitchFamily="18" charset="0"/>
            </a:endParaRPr>
          </a:p>
          <a:p>
            <a:r>
              <a:rPr lang="lv-LV" b="1" dirty="0">
                <a:ea typeface="Times New Roman" panose="02020603050405020304" pitchFamily="18" charset="0"/>
              </a:rPr>
              <a:t>EN  </a:t>
            </a:r>
            <a:r>
              <a:rPr lang="lv-LV" i="1" dirty="0">
                <a:ea typeface="Times New Roman" panose="02020603050405020304" pitchFamily="18" charset="0"/>
              </a:rPr>
              <a:t>environment and climate action	</a:t>
            </a:r>
            <a:r>
              <a:rPr lang="lv-LV" b="1" dirty="0">
                <a:ea typeface="Times New Roman" panose="02020603050405020304" pitchFamily="18" charset="0"/>
              </a:rPr>
              <a:t>LV  </a:t>
            </a:r>
            <a:r>
              <a:rPr lang="lv-LV" i="1" dirty="0">
                <a:ea typeface="Times New Roman" panose="02020603050405020304" pitchFamily="18" charset="0"/>
              </a:rPr>
              <a:t>vidiski un klimatiski pasākumi</a:t>
            </a:r>
          </a:p>
          <a:p>
            <a:endParaRPr lang="lv-LV" i="1" dirty="0">
              <a:ea typeface="Times New Roman" panose="02020603050405020304" pitchFamily="18" charset="0"/>
            </a:endParaRPr>
          </a:p>
          <a:p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vidiski ieguvumi</a:t>
            </a:r>
            <a:r>
              <a:rPr lang="lv-LV" dirty="0">
                <a:ea typeface="Times New Roman" panose="02020603050405020304" pitchFamily="18" charset="0"/>
              </a:rPr>
              <a:t>,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vidiska nozīme, vidiski mērķi</a:t>
            </a:r>
          </a:p>
          <a:p>
            <a:pPr>
              <a:spcAft>
                <a:spcPts val="0"/>
              </a:spcAft>
            </a:pPr>
            <a:endParaRPr lang="lv-LV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vidiska izvērtēšana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izvērtē, ko </a:t>
            </a:r>
            <a:r>
              <a:rPr lang="lv-LV" dirty="0" smtClean="0">
                <a:solidFill>
                  <a:srgbClr val="000000"/>
                </a:solidFill>
                <a:ea typeface="Times New Roman" panose="02020603050405020304" pitchFamily="18" charset="0"/>
              </a:rPr>
              <a:t>dos/nodarīs 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videi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 ::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vides izvērtēšana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izvērtē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vidi</a:t>
            </a:r>
            <a:endParaRPr lang="lv-LV" i="1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lv-LV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vides ietekme 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(vide ietekmē mūs) 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::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vides ietekmējums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un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vides ietekmētība 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(mēs ietekmējam vidi) – </a:t>
            </a:r>
          </a:p>
          <a:p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vidiskā ietekme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 [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saimnieciskā, sabiedriskā un vidiskā ietekme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]</a:t>
            </a:r>
            <a:endParaRPr lang="lv-LV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lv-LV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i="1" dirty="0">
                <a:ea typeface="Times New Roman" panose="02020603050405020304" pitchFamily="18" charset="0"/>
              </a:rPr>
              <a:t>vides problēmas  ::  vidiskas problēmas</a:t>
            </a:r>
          </a:p>
          <a:p>
            <a:pPr>
              <a:spcAft>
                <a:spcPts val="0"/>
              </a:spcAft>
            </a:pPr>
            <a:endParaRPr lang="lv-LV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lv-LV" dirty="0"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lv-LV" b="1" dirty="0">
                <a:solidFill>
                  <a:srgbClr val="000000"/>
                </a:solidFill>
                <a:ea typeface="Times New Roman" panose="02020603050405020304" pitchFamily="18" charset="0"/>
              </a:rPr>
              <a:t>LV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ekoloģisks 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[ilggadīga </a:t>
            </a:r>
            <a:r>
              <a:rPr lang="lv-LV" b="1" dirty="0">
                <a:solidFill>
                  <a:srgbClr val="000000"/>
                </a:solidFill>
                <a:ea typeface="Times New Roman" panose="02020603050405020304" pitchFamily="18" charset="0"/>
              </a:rPr>
              <a:t>EN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environmental</a:t>
            </a:r>
            <a:r>
              <a:rPr lang="lv-LV" dirty="0">
                <a:solidFill>
                  <a:srgbClr val="000000"/>
                </a:solidFill>
                <a:ea typeface="Times New Roman" panose="02020603050405020304" pitchFamily="18" charset="0"/>
              </a:rPr>
              <a:t> atbilsme; mantojums :  </a:t>
            </a:r>
            <a:r>
              <a:rPr lang="lv-LV" i="1" dirty="0">
                <a:solidFill>
                  <a:srgbClr val="000000"/>
                </a:solidFill>
                <a:ea typeface="Times New Roman" panose="02020603050405020304" pitchFamily="18" charset="0"/>
              </a:rPr>
              <a:t>ekoloģiskā ekspertīze, ekoloģiskie noziegumi</a:t>
            </a:r>
            <a:r>
              <a:rPr lang="lv-LV" dirty="0">
                <a:ea typeface="Times New Roman" panose="02020603050405020304" pitchFamily="18" charset="0"/>
              </a:rPr>
              <a:t>]</a:t>
            </a:r>
            <a:endParaRPr lang="lv-LV" dirty="0">
              <a:solidFill>
                <a:srgbClr val="00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20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98335" y="1426464"/>
            <a:ext cx="40582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lv-LV" i="1" dirty="0" smtClean="0"/>
          </a:p>
          <a:p>
            <a:r>
              <a:rPr lang="lv-LV" i="1" dirty="0" smtClean="0"/>
              <a:t>digital </a:t>
            </a:r>
            <a:r>
              <a:rPr lang="lv-LV" i="1" dirty="0"/>
              <a:t>market </a:t>
            </a:r>
            <a:r>
              <a:rPr lang="lv-LV" sz="1200" dirty="0"/>
              <a:t>– </a:t>
            </a:r>
            <a:r>
              <a:rPr lang="lv-LV" i="1" dirty="0"/>
              <a:t>digitālais </a:t>
            </a:r>
            <a:r>
              <a:rPr lang="lv-LV" i="1" dirty="0" smtClean="0"/>
              <a:t>tirgus</a:t>
            </a:r>
            <a:endParaRPr lang="lv-LV" dirty="0"/>
          </a:p>
          <a:p>
            <a:r>
              <a:rPr lang="lv-LV" i="1" dirty="0"/>
              <a:t>digital era/age </a:t>
            </a:r>
            <a:r>
              <a:rPr lang="lv-LV" sz="1200" dirty="0"/>
              <a:t>– </a:t>
            </a:r>
            <a:r>
              <a:rPr lang="lv-LV" i="1" dirty="0"/>
              <a:t>digitālais </a:t>
            </a:r>
            <a:r>
              <a:rPr lang="lv-LV" i="1" dirty="0" smtClean="0"/>
              <a:t>laikmets</a:t>
            </a:r>
            <a:endParaRPr lang="lv-LV" dirty="0"/>
          </a:p>
          <a:p>
            <a:r>
              <a:rPr lang="lv-LV" i="1" dirty="0" smtClean="0"/>
              <a:t>digital </a:t>
            </a:r>
            <a:r>
              <a:rPr lang="lv-LV" i="1" dirty="0"/>
              <a:t>revolution </a:t>
            </a:r>
            <a:r>
              <a:rPr lang="lv-LV" sz="1200" dirty="0"/>
              <a:t>– </a:t>
            </a:r>
            <a:r>
              <a:rPr lang="lv-LV" i="1" dirty="0"/>
              <a:t>digitālā </a:t>
            </a:r>
            <a:r>
              <a:rPr lang="lv-LV" i="1" dirty="0" smtClean="0"/>
              <a:t>revolūcija</a:t>
            </a:r>
            <a:endParaRPr lang="lv-LV" dirty="0"/>
          </a:p>
          <a:p>
            <a:r>
              <a:rPr lang="lv-LV" i="1" dirty="0"/>
              <a:t>digital competences </a:t>
            </a:r>
            <a:r>
              <a:rPr lang="lv-LV" sz="1200" dirty="0"/>
              <a:t>– </a:t>
            </a:r>
            <a:r>
              <a:rPr lang="lv-LV" i="1" dirty="0"/>
              <a:t>digitālās iemaņas </a:t>
            </a:r>
            <a:endParaRPr lang="lv-LV" dirty="0"/>
          </a:p>
          <a:p>
            <a:r>
              <a:rPr lang="lv-LV" i="1" dirty="0"/>
              <a:t>digital literacy </a:t>
            </a:r>
            <a:r>
              <a:rPr lang="lv-LV" sz="1200" dirty="0"/>
              <a:t>– </a:t>
            </a:r>
            <a:r>
              <a:rPr lang="lv-LV" i="1" dirty="0"/>
              <a:t>digitālās </a:t>
            </a:r>
            <a:r>
              <a:rPr lang="lv-LV" i="1" dirty="0" smtClean="0"/>
              <a:t>prasmes</a:t>
            </a:r>
            <a:endParaRPr lang="lv-LV" dirty="0"/>
          </a:p>
          <a:p>
            <a:r>
              <a:rPr lang="lv-LV" i="1" dirty="0" smtClean="0"/>
              <a:t>digital </a:t>
            </a:r>
            <a:r>
              <a:rPr lang="lv-LV" i="1" dirty="0"/>
              <a:t>content </a:t>
            </a:r>
            <a:r>
              <a:rPr lang="lv-LV" sz="1200" dirty="0"/>
              <a:t>– </a:t>
            </a:r>
            <a:r>
              <a:rPr lang="lv-LV" i="1" dirty="0"/>
              <a:t>digitālais </a:t>
            </a:r>
            <a:r>
              <a:rPr lang="lv-LV" i="1" dirty="0" smtClean="0"/>
              <a:t>saturs</a:t>
            </a:r>
          </a:p>
          <a:p>
            <a:endParaRPr lang="lv-LV" i="1" dirty="0"/>
          </a:p>
          <a:p>
            <a:endParaRPr lang="lv-LV" i="1" dirty="0" smtClean="0"/>
          </a:p>
          <a:p>
            <a:r>
              <a:rPr lang="lv-LV" dirty="0" smtClean="0"/>
              <a:t>"ciparu tirgus"</a:t>
            </a:r>
          </a:p>
          <a:p>
            <a:r>
              <a:rPr lang="lv-LV" dirty="0" smtClean="0"/>
              <a:t>"ciparu revolūcija"</a:t>
            </a:r>
            <a:endParaRPr lang="lv-LV" dirty="0"/>
          </a:p>
        </p:txBody>
      </p:sp>
      <p:sp>
        <p:nvSpPr>
          <p:cNvPr id="3" name="Rectangle 2"/>
          <p:cNvSpPr/>
          <p:nvPr/>
        </p:nvSpPr>
        <p:spPr>
          <a:xfrm>
            <a:off x="1249680" y="877824"/>
            <a:ext cx="482950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EN</a:t>
            </a:r>
            <a:r>
              <a:rPr lang="lv-LV" b="1" i="1" dirty="0" smtClean="0"/>
              <a:t>  </a:t>
            </a:r>
            <a:r>
              <a:rPr lang="lv-LV" i="1" dirty="0" smtClean="0"/>
              <a:t>digital</a:t>
            </a:r>
          </a:p>
          <a:p>
            <a:endParaRPr lang="lv-LV" b="1" i="1" dirty="0" smtClean="0"/>
          </a:p>
          <a:p>
            <a:endParaRPr lang="lv-LV" b="1" i="1" dirty="0" smtClean="0"/>
          </a:p>
          <a:p>
            <a:r>
              <a:rPr lang="lv-LV" i="1" dirty="0" smtClean="0"/>
              <a:t>digital </a:t>
            </a:r>
            <a:r>
              <a:rPr lang="lv-LV" i="1" dirty="0"/>
              <a:t>technologies </a:t>
            </a:r>
            <a:r>
              <a:rPr lang="lv-LV" sz="1200" dirty="0"/>
              <a:t>– </a:t>
            </a:r>
            <a:r>
              <a:rPr lang="lv-LV" i="1" dirty="0"/>
              <a:t>cipar[signāl]u </a:t>
            </a:r>
            <a:r>
              <a:rPr lang="lv-LV" i="1" dirty="0" smtClean="0"/>
              <a:t>tehnoloģijas</a:t>
            </a:r>
            <a:r>
              <a:rPr lang="lv-LV" i="1" dirty="0"/>
              <a:t> </a:t>
            </a:r>
            <a:endParaRPr lang="lv-LV" dirty="0"/>
          </a:p>
          <a:p>
            <a:r>
              <a:rPr lang="lv-LV" i="1" dirty="0" smtClean="0"/>
              <a:t>digital </a:t>
            </a:r>
            <a:r>
              <a:rPr lang="lv-LV" i="1" dirty="0"/>
              <a:t>device </a:t>
            </a:r>
            <a:r>
              <a:rPr lang="lv-LV" sz="1200" dirty="0"/>
              <a:t>– </a:t>
            </a:r>
            <a:r>
              <a:rPr lang="lv-LV" i="1" dirty="0"/>
              <a:t>ciparu ierīce </a:t>
            </a:r>
            <a:endParaRPr lang="lv-LV" dirty="0"/>
          </a:p>
          <a:p>
            <a:r>
              <a:rPr lang="lv-LV" i="1" dirty="0" smtClean="0"/>
              <a:t>digital television </a:t>
            </a:r>
            <a:r>
              <a:rPr lang="lv-LV" sz="1200" dirty="0" smtClean="0"/>
              <a:t>– </a:t>
            </a:r>
            <a:r>
              <a:rPr lang="lv-LV" i="1" dirty="0" smtClean="0"/>
              <a:t>ciparu televīzija </a:t>
            </a:r>
          </a:p>
          <a:p>
            <a:r>
              <a:rPr lang="lv-LV" i="1" dirty="0" smtClean="0"/>
              <a:t>digital information </a:t>
            </a:r>
            <a:r>
              <a:rPr lang="lv-LV" sz="1200" dirty="0" smtClean="0"/>
              <a:t>– </a:t>
            </a:r>
            <a:r>
              <a:rPr lang="lv-LV" i="1" dirty="0" smtClean="0"/>
              <a:t>ciparu informācija </a:t>
            </a:r>
            <a:endParaRPr lang="lv-LV" dirty="0" smtClean="0"/>
          </a:p>
          <a:p>
            <a:r>
              <a:rPr lang="lv-LV" i="1" dirty="0" smtClean="0"/>
              <a:t>digital </a:t>
            </a:r>
            <a:r>
              <a:rPr lang="lv-LV" i="1" dirty="0"/>
              <a:t>data </a:t>
            </a:r>
            <a:r>
              <a:rPr lang="lv-LV" sz="1200" dirty="0"/>
              <a:t>– </a:t>
            </a:r>
            <a:r>
              <a:rPr lang="lv-LV" i="1" dirty="0"/>
              <a:t>ciparu dati, cipardati </a:t>
            </a:r>
            <a:endParaRPr lang="lv-LV" i="1" dirty="0" smtClean="0"/>
          </a:p>
          <a:p>
            <a:r>
              <a:rPr lang="lv-LV" i="1" dirty="0" smtClean="0"/>
              <a:t>digital </a:t>
            </a:r>
            <a:r>
              <a:rPr lang="lv-LV" i="1" dirty="0"/>
              <a:t>format </a:t>
            </a:r>
            <a:r>
              <a:rPr lang="lv-LV" sz="1200" dirty="0"/>
              <a:t>– </a:t>
            </a:r>
            <a:r>
              <a:rPr lang="lv-LV" i="1" dirty="0"/>
              <a:t>ciparu </a:t>
            </a:r>
            <a:r>
              <a:rPr lang="lv-LV" i="1" dirty="0" smtClean="0"/>
              <a:t>formāts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618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0792" y="1097281"/>
            <a:ext cx="7933208" cy="4011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EN </a:t>
            </a:r>
            <a:r>
              <a:rPr lang="lv-LV" i="1" dirty="0" smtClean="0"/>
              <a:t> renewable</a:t>
            </a:r>
          </a:p>
          <a:p>
            <a:endParaRPr lang="lv-LV" i="1" dirty="0" smtClean="0"/>
          </a:p>
          <a:p>
            <a:endParaRPr lang="lv-LV" i="1" dirty="0" smtClean="0"/>
          </a:p>
          <a:p>
            <a:r>
              <a:rPr lang="lv-LV" i="1" dirty="0" smtClean="0"/>
              <a:t>renewable [energy] </a:t>
            </a:r>
            <a:r>
              <a:rPr lang="lv-LV" i="1" dirty="0"/>
              <a:t>resources</a:t>
            </a:r>
            <a:r>
              <a:rPr lang="lv-LV" dirty="0"/>
              <a:t> </a:t>
            </a:r>
            <a:r>
              <a:rPr lang="lv-LV" dirty="0" smtClean="0"/>
              <a:t>	</a:t>
            </a:r>
            <a:r>
              <a:rPr lang="lv-LV" i="1" dirty="0" smtClean="0"/>
              <a:t>reģeneratīvie [energo]resursi </a:t>
            </a:r>
          </a:p>
          <a:p>
            <a:r>
              <a:rPr lang="lv-LV" i="1" dirty="0" smtClean="0"/>
              <a:t>				neizsīkstošie </a:t>
            </a:r>
            <a:r>
              <a:rPr lang="lv-LV" sz="2800" i="1" baseline="-15000" dirty="0" smtClean="0"/>
              <a:t>~</a:t>
            </a:r>
          </a:p>
          <a:p>
            <a:r>
              <a:rPr lang="lv-LV" i="1" dirty="0" smtClean="0"/>
              <a:t>				atjaunīgie </a:t>
            </a:r>
            <a:r>
              <a:rPr lang="lv-LV" sz="2800" i="1" baseline="-15000" dirty="0"/>
              <a:t>~</a:t>
            </a:r>
            <a:r>
              <a:rPr lang="lv-LV" i="1" baseline="-15000" dirty="0"/>
              <a:t> </a:t>
            </a:r>
            <a:endParaRPr lang="lv-LV" i="1" baseline="-15000" dirty="0" smtClean="0"/>
          </a:p>
          <a:p>
            <a:r>
              <a:rPr lang="lv-LV" i="1" dirty="0" smtClean="0"/>
              <a:t>				atjaunojamie </a:t>
            </a:r>
            <a:r>
              <a:rPr lang="lv-LV" sz="2800" i="1" baseline="-15000" dirty="0"/>
              <a:t>~</a:t>
            </a:r>
            <a:r>
              <a:rPr lang="lv-LV" i="1" baseline="-15000" dirty="0"/>
              <a:t> </a:t>
            </a:r>
            <a:endParaRPr lang="lv-LV" i="1" dirty="0" smtClean="0"/>
          </a:p>
          <a:p>
            <a:endParaRPr lang="lv-LV" i="1" dirty="0"/>
          </a:p>
          <a:p>
            <a:endParaRPr lang="lv-LV" dirty="0" smtClean="0"/>
          </a:p>
          <a:p>
            <a:r>
              <a:rPr lang="lv-LV" dirty="0" smtClean="0"/>
              <a:t>Oksfordas </a:t>
            </a:r>
            <a:r>
              <a:rPr lang="lv-LV" dirty="0"/>
              <a:t>U</a:t>
            </a:r>
            <a:r>
              <a:rPr lang="lv-LV" dirty="0" smtClean="0"/>
              <a:t>niversitāte </a:t>
            </a:r>
            <a:r>
              <a:rPr lang="lv-LV" dirty="0"/>
              <a:t>(</a:t>
            </a:r>
            <a:r>
              <a:rPr lang="lv-LV" dirty="0">
                <a:hlinkClick r:id="rId2"/>
              </a:rPr>
              <a:t>https://en.oxforddictionaries.com</a:t>
            </a:r>
            <a:r>
              <a:rPr lang="lv-LV" dirty="0" smtClean="0"/>
              <a:t>): </a:t>
            </a:r>
          </a:p>
          <a:p>
            <a:r>
              <a:rPr lang="lv-LV" b="1" dirty="0" smtClean="0"/>
              <a:t>renewable</a:t>
            </a:r>
            <a:r>
              <a:rPr lang="lv-LV" dirty="0" smtClean="0"/>
              <a:t> </a:t>
            </a:r>
            <a:r>
              <a:rPr lang="lv-LV" dirty="0"/>
              <a:t>(of a natural resource or source of energy) </a:t>
            </a:r>
            <a:r>
              <a:rPr lang="lv-LV" i="1" dirty="0"/>
              <a:t>not depleted when </a:t>
            </a:r>
            <a:r>
              <a:rPr lang="lv-LV" i="1" dirty="0" smtClean="0"/>
              <a:t>used</a:t>
            </a:r>
            <a:endParaRPr lang="lv-LV" i="1" dirty="0"/>
          </a:p>
          <a:p>
            <a:endParaRPr lang="lv-LV" dirty="0" smtClean="0"/>
          </a:p>
          <a:p>
            <a:r>
              <a:rPr lang="lv-LV" i="1" dirty="0"/>
              <a:t>				</a:t>
            </a:r>
            <a:r>
              <a:rPr lang="lv-LV" i="1" dirty="0" smtClean="0"/>
              <a:t>"neiztērējamie </a:t>
            </a:r>
            <a:r>
              <a:rPr lang="lv-LV" sz="2800" i="1" baseline="-15000" dirty="0"/>
              <a:t>~</a:t>
            </a:r>
            <a:r>
              <a:rPr lang="lv-LV" i="1" baseline="-15000" dirty="0"/>
              <a:t> </a:t>
            </a:r>
            <a:r>
              <a:rPr lang="lv-LV" i="1" dirty="0"/>
              <a:t>"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3444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3319" y="927012"/>
            <a:ext cx="9509760" cy="2782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non-personal data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909" y="1255845"/>
            <a:ext cx="5392750" cy="539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0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98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719" y="2611644"/>
            <a:ext cx="5238750" cy="1428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42466" y="1026082"/>
            <a:ext cx="9360386" cy="1186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vēsturiskums un novecošana</a:t>
            </a:r>
            <a:endParaRPr lang="lv-LV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Termins nenoveco, ja to nenomaina. Var novecot reālijas un jēdzieni.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49" y="750342"/>
            <a:ext cx="4329329" cy="51513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84" y="4366037"/>
            <a:ext cx="4600575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8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8699" y="845820"/>
            <a:ext cx="1039520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Laikus </a:t>
            </a:r>
            <a:r>
              <a:rPr lang="lv-LV" b="1" dirty="0" smtClean="0"/>
              <a:t>neizlabotais/nenosargātais</a:t>
            </a:r>
            <a:endParaRPr lang="lv-LV" b="1" dirty="0" smtClean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291138" algn="l"/>
              </a:tabLst>
            </a:pPr>
            <a:r>
              <a:rPr lang="lv-LV" i="1" dirty="0" smtClean="0"/>
              <a:t>the Treaties	[Līgumi]	traktāts</a:t>
            </a:r>
            <a:r>
              <a:rPr lang="lv-LV" b="1" dirty="0" smtClean="0"/>
              <a:t> </a:t>
            </a:r>
            <a:r>
              <a:rPr lang="lv-LV" dirty="0" smtClean="0"/>
              <a:t> '</a:t>
            </a:r>
            <a:r>
              <a:rPr lang="lv-LV" dirty="0"/>
              <a:t>s</a:t>
            </a:r>
            <a:r>
              <a:rPr lang="lv-LV" dirty="0" smtClean="0"/>
              <a:t>tarptautisks līgums'  [LLVV]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291138" algn="l"/>
              </a:tabLst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291138" algn="l"/>
              </a:tabLst>
            </a:pPr>
            <a:r>
              <a:rPr lang="lv-LV" i="1" dirty="0"/>
              <a:t>the Euro</a:t>
            </a:r>
            <a:r>
              <a:rPr lang="lv-LV" dirty="0"/>
              <a:t>	</a:t>
            </a:r>
            <a:r>
              <a:rPr lang="lv-LV" i="1" dirty="0" smtClean="0"/>
              <a:t>[eiro]</a:t>
            </a:r>
            <a:r>
              <a:rPr lang="lv-LV" dirty="0" smtClean="0"/>
              <a:t>	</a:t>
            </a:r>
            <a:r>
              <a:rPr lang="lv-LV" i="1" dirty="0" smtClean="0"/>
              <a:t>eira</a:t>
            </a:r>
            <a:endParaRPr lang="lv-LV" i="1" dirty="0"/>
          </a:p>
          <a:p>
            <a:pPr>
              <a:tabLst>
                <a:tab pos="2603500" algn="l"/>
                <a:tab pos="5291138" algn="l"/>
              </a:tabLst>
            </a:pP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291138" algn="l"/>
              </a:tabLst>
            </a:pPr>
            <a:r>
              <a:rPr lang="lv-LV" i="1" dirty="0" smtClean="0"/>
              <a:t>the institutions	[iestādes]	institūcijas </a:t>
            </a:r>
            <a:r>
              <a:rPr lang="lv-LV" dirty="0" smtClean="0"/>
              <a:t>'augstākās </a:t>
            </a:r>
            <a:r>
              <a:rPr lang="lv-LV" dirty="0"/>
              <a:t>publiskās varas </a:t>
            </a:r>
            <a:r>
              <a:rPr lang="lv-LV" dirty="0" smtClean="0"/>
              <a:t>iestādes'</a:t>
            </a:r>
            <a:r>
              <a:rPr lang="lv-LV" i="1" dirty="0" smtClean="0"/>
              <a:t> </a:t>
            </a:r>
            <a:r>
              <a:rPr lang="lv-LV" dirty="0" smtClean="0"/>
              <a:t>[?]</a:t>
            </a:r>
          </a:p>
          <a:p>
            <a:pPr>
              <a:tabLst>
                <a:tab pos="2603500" algn="l"/>
                <a:tab pos="5291138" algn="l"/>
              </a:tabLst>
            </a:pPr>
            <a:endParaRPr lang="lv-LV" dirty="0" smtClean="0"/>
          </a:p>
          <a:p>
            <a:pPr>
              <a:tabLst>
                <a:tab pos="2603500" algn="l"/>
                <a:tab pos="5291138" algn="l"/>
              </a:tabLst>
            </a:pPr>
            <a:r>
              <a:rPr lang="lv-LV" i="1" dirty="0"/>
              <a:t> </a:t>
            </a:r>
            <a:r>
              <a:rPr lang="lv-LV" i="1" dirty="0" smtClean="0"/>
              <a:t>   institutions and bodies	[iestādes un struktūras]	institūcijas un iestādes</a:t>
            </a:r>
            <a:endParaRPr lang="lv-LV" dirty="0" smtClean="0"/>
          </a:p>
          <a:p>
            <a:pPr>
              <a:tabLst>
                <a:tab pos="2603500" algn="l"/>
                <a:tab pos="5291138" algn="l"/>
              </a:tabLst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2603500" algn="l"/>
                <a:tab pos="5291138" algn="l"/>
              </a:tabLst>
            </a:pPr>
            <a:r>
              <a:rPr lang="lv-LV" i="1" dirty="0" smtClean="0"/>
              <a:t>bodies	[struktūras]	orgāni</a:t>
            </a:r>
            <a:endParaRPr lang="lv-LV" dirty="0"/>
          </a:p>
          <a:p>
            <a:pPr>
              <a:tabLst>
                <a:tab pos="2603500" algn="l"/>
                <a:tab pos="4935538" algn="l"/>
                <a:tab pos="6191250" algn="l"/>
              </a:tabLst>
            </a:pPr>
            <a:endParaRPr lang="lv-LV" dirty="0"/>
          </a:p>
          <a:p>
            <a:pPr>
              <a:tabLst>
                <a:tab pos="2603500" algn="l"/>
                <a:tab pos="4935538" algn="l"/>
                <a:tab pos="6191250" algn="l"/>
              </a:tabLst>
            </a:pPr>
            <a:r>
              <a:rPr lang="lv-LV" i="1" dirty="0"/>
              <a:t>Each consortium will have its own legal personality, </a:t>
            </a:r>
            <a:r>
              <a:rPr lang="lv-LV" i="1" u="sng" dirty="0"/>
              <a:t>governing body</a:t>
            </a:r>
            <a:r>
              <a:rPr lang="lv-LV" i="1" dirty="0"/>
              <a:t>, statutes, and seat in a participating Member State</a:t>
            </a:r>
            <a:r>
              <a:rPr lang="lv-LV" i="1" dirty="0" smtClean="0"/>
              <a:t>.</a:t>
            </a:r>
            <a:endParaRPr lang="lv-LV" dirty="0"/>
          </a:p>
          <a:p>
            <a:pPr>
              <a:tabLst>
                <a:tab pos="2603500" algn="l"/>
                <a:tab pos="4935538" algn="l"/>
                <a:tab pos="6191250" algn="l"/>
              </a:tabLst>
            </a:pPr>
            <a:endParaRPr lang="lv-LV" i="1" dirty="0"/>
          </a:p>
          <a:p>
            <a:pPr>
              <a:tabLst>
                <a:tab pos="1700213" algn="l"/>
                <a:tab pos="4935538" algn="l"/>
                <a:tab pos="6191250" algn="l"/>
              </a:tabLst>
            </a:pPr>
            <a:r>
              <a:rPr lang="lv-LV" b="1" dirty="0" smtClean="0"/>
              <a:t>LV  </a:t>
            </a:r>
            <a:r>
              <a:rPr lang="lv-LV" i="1" dirty="0" smtClean="0"/>
              <a:t>orgāns  	</a:t>
            </a:r>
            <a:r>
              <a:rPr lang="lv-LV" dirty="0" smtClean="0"/>
              <a:t>'i</a:t>
            </a:r>
            <a:r>
              <a:rPr lang="lv-LV" altLang="lv-LV" dirty="0" smtClean="0"/>
              <a:t>estāde </a:t>
            </a:r>
            <a:r>
              <a:rPr lang="lv-LV" altLang="lv-LV" dirty="0"/>
              <a:t>vai organizācija, kas veic noteiktus uzdevumus kādā sabiedriskās dzīves </a:t>
            </a:r>
            <a:r>
              <a:rPr lang="lv-LV" altLang="lv-LV" dirty="0" smtClean="0"/>
              <a:t>nozarē'</a:t>
            </a:r>
            <a:r>
              <a:rPr lang="lv-LV" dirty="0"/>
              <a:t> [?] </a:t>
            </a:r>
            <a:r>
              <a:rPr lang="lv-LV" altLang="lv-LV" dirty="0" smtClean="0"/>
              <a:t>	'</a:t>
            </a:r>
            <a:r>
              <a:rPr lang="lv-LV" dirty="0" smtClean="0"/>
              <a:t>organizatoriska </a:t>
            </a:r>
            <a:r>
              <a:rPr lang="lv-LV" dirty="0"/>
              <a:t>veidojuma vadošā </a:t>
            </a:r>
            <a:r>
              <a:rPr lang="lv-LV" dirty="0" smtClean="0"/>
              <a:t>institūcija</a:t>
            </a:r>
            <a:r>
              <a:rPr lang="lv-LV" dirty="0"/>
              <a:t>' [?]</a:t>
            </a:r>
            <a:endParaRPr lang="lv-LV" dirty="0" smtClean="0"/>
          </a:p>
          <a:p>
            <a:endParaRPr lang="lv-LV" dirty="0" smtClean="0"/>
          </a:p>
          <a:p>
            <a:r>
              <a:rPr lang="lv-LV" dirty="0" smtClean="0"/>
              <a:t>	[Tēzaura Korpusa piemēros </a:t>
            </a:r>
            <a:r>
              <a:rPr lang="lv-LV" i="1" dirty="0" smtClean="0"/>
              <a:t>orgāns</a:t>
            </a:r>
            <a:r>
              <a:rPr lang="lv-LV" dirty="0" smtClean="0"/>
              <a:t> šajās nozīmēs lietots 2 no 20 trāpījumiem]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934"/>
            <a:ext cx="2487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lv-LV" altLang="lv-L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426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22504" y="838726"/>
            <a:ext cx="97874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Skats nākamībā (izlabojamais</a:t>
            </a:r>
            <a:r>
              <a:rPr lang="lv-LV" b="1" dirty="0"/>
              <a:t>, </a:t>
            </a:r>
            <a:r>
              <a:rPr lang="lv-LV" b="1" dirty="0" smtClean="0"/>
              <a:t>uzlabojamais), </a:t>
            </a:r>
            <a:r>
              <a:rPr lang="lv-LV" b="1" dirty="0"/>
              <a:t>i</a:t>
            </a:r>
            <a:r>
              <a:rPr lang="lv-LV" b="1" dirty="0" smtClean="0"/>
              <a:t>eceres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r>
              <a:rPr lang="lv-LV" b="1" dirty="0" smtClean="0"/>
              <a:t>LV </a:t>
            </a:r>
            <a:r>
              <a:rPr lang="lv-LV" dirty="0" smtClean="0"/>
              <a:t> </a:t>
            </a:r>
            <a:r>
              <a:rPr lang="lv-LV" i="1" dirty="0" smtClean="0"/>
              <a:t>sodāmība</a:t>
            </a:r>
          </a:p>
          <a:p>
            <a:endParaRPr lang="lv-LV" dirty="0" smtClean="0"/>
          </a:p>
          <a:p>
            <a:r>
              <a:rPr lang="lv-LV" dirty="0" smtClean="0"/>
              <a:t>Krimināllikums: </a:t>
            </a:r>
            <a:r>
              <a:rPr lang="lv-LV" i="1" dirty="0"/>
              <a:t>"Nodarījuma .. noziedzīgumu un </a:t>
            </a:r>
            <a:r>
              <a:rPr lang="lv-LV" b="1" i="1" dirty="0"/>
              <a:t>sodāmību</a:t>
            </a:r>
            <a:r>
              <a:rPr lang="lv-LV" i="1" dirty="0"/>
              <a:t> nosaka likums, kas bijis spēkā šā nodarījuma izdarīšanas laikā." </a:t>
            </a:r>
            <a:endParaRPr lang="lv-LV" i="1" dirty="0" smtClean="0"/>
          </a:p>
          <a:p>
            <a:r>
              <a:rPr lang="lv-LV" dirty="0" smtClean="0"/>
              <a:t>VVC </a:t>
            </a:r>
            <a:r>
              <a:rPr lang="lv-LV" dirty="0"/>
              <a:t>tulkojumā: </a:t>
            </a:r>
            <a:r>
              <a:rPr lang="lv-LV" i="1" dirty="0"/>
              <a:t>"The criminality and </a:t>
            </a:r>
            <a:r>
              <a:rPr lang="lv-LV" b="1" i="1" dirty="0"/>
              <a:t>punishability</a:t>
            </a:r>
            <a:r>
              <a:rPr lang="lv-LV" i="1" dirty="0"/>
              <a:t> of an offence...are determined by the law which was in force at the time of committing the offence</a:t>
            </a:r>
            <a:r>
              <a:rPr lang="lv-LV" i="1" dirty="0" smtClean="0"/>
              <a:t>."</a:t>
            </a:r>
          </a:p>
          <a:p>
            <a:endParaRPr lang="lv-LV" dirty="0" smtClean="0"/>
          </a:p>
          <a:p>
            <a:endParaRPr lang="lv-LV" dirty="0" smtClean="0"/>
          </a:p>
          <a:p>
            <a:r>
              <a:rPr lang="lv-LV" b="1" dirty="0" smtClean="0"/>
              <a:t>EN </a:t>
            </a:r>
            <a:r>
              <a:rPr lang="lv-LV" dirty="0" smtClean="0"/>
              <a:t> </a:t>
            </a:r>
            <a:r>
              <a:rPr lang="lv-LV" i="1" dirty="0"/>
              <a:t>criminal </a:t>
            </a:r>
            <a:r>
              <a:rPr lang="lv-LV" i="1" dirty="0" smtClean="0"/>
              <a:t>record; convictions 	</a:t>
            </a:r>
            <a:r>
              <a:rPr lang="lv-LV" dirty="0"/>
              <a:t> </a:t>
            </a:r>
            <a:r>
              <a:rPr lang="lv-LV" i="1" dirty="0"/>
              <a:t>sodu </a:t>
            </a:r>
            <a:r>
              <a:rPr lang="lv-LV" i="1" dirty="0" smtClean="0"/>
              <a:t>reģistrs; piespriestie sodi </a:t>
            </a:r>
            <a:r>
              <a:rPr lang="lv-LV" dirty="0" smtClean="0"/>
              <a:t> [</a:t>
            </a:r>
            <a:r>
              <a:rPr lang="lv-LV" b="1" dirty="0">
                <a:sym typeface="Wingdings" panose="05000000000000000000" pitchFamily="2" charset="2"/>
              </a:rPr>
              <a:t> </a:t>
            </a:r>
            <a:r>
              <a:rPr lang="lv-LV" dirty="0" smtClean="0"/>
              <a:t>"sodāmība"]</a:t>
            </a:r>
          </a:p>
          <a:p>
            <a:endParaRPr lang="lv-LV" dirty="0" smtClean="0"/>
          </a:p>
          <a:p>
            <a:r>
              <a:rPr lang="lv-LV" dirty="0" smtClean="0"/>
              <a:t>1959. gada Krievu-latviešu vārdnīca:       </a:t>
            </a:r>
            <a:r>
              <a:rPr lang="lv-LV" i="1" dirty="0" smtClean="0"/>
              <a:t>sudimosť – iepriekšējie sodi</a:t>
            </a:r>
            <a:r>
              <a:rPr lang="lv-LV" dirty="0"/>
              <a:t> </a:t>
            </a:r>
            <a:r>
              <a:rPr lang="lv-LV" dirty="0" smtClean="0"/>
              <a:t> 	[</a:t>
            </a:r>
            <a:r>
              <a:rPr lang="lv-LV" strike="sngStrike" dirty="0" smtClean="0"/>
              <a:t>"sodīt</a:t>
            </a:r>
            <a:r>
              <a:rPr lang="lv-LV" strike="sngStrike" dirty="0"/>
              <a:t>ī</a:t>
            </a:r>
            <a:r>
              <a:rPr lang="lv-LV" strike="sngStrike" dirty="0" smtClean="0"/>
              <a:t>ba"</a:t>
            </a:r>
            <a:r>
              <a:rPr lang="lv-LV" dirty="0" smtClean="0"/>
              <a:t> "[no]tiesātība"]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1789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1399" y="971550"/>
            <a:ext cx="10503773" cy="5472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lv-LV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Paziņošanas likums</a:t>
            </a: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</a:t>
            </a:r>
            <a:r>
              <a:rPr lang="lv-LV" i="1" dirty="0" smtClean="0"/>
              <a:t>iziskajai </a:t>
            </a:r>
            <a:r>
              <a:rPr lang="lv-LV" i="1" dirty="0"/>
              <a:t>personai </a:t>
            </a:r>
            <a:r>
              <a:rPr lang="lv-LV" i="1" u="sng" dirty="0"/>
              <a:t>dokumentu paziņo uz</a:t>
            </a:r>
            <a:r>
              <a:rPr lang="lv-LV" i="1" dirty="0"/>
              <a:t> deklarētās dzīvesvietas </a:t>
            </a:r>
            <a:r>
              <a:rPr lang="lv-LV" i="1" u="sng" dirty="0"/>
              <a:t>adresi</a:t>
            </a:r>
            <a:r>
              <a:rPr lang="lv-LV" i="1" dirty="0"/>
              <a:t> vai deklarācijā norādīto papildu </a:t>
            </a:r>
            <a:r>
              <a:rPr lang="lv-LV" i="1" dirty="0" smtClean="0"/>
              <a:t>adresi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lv-LV" i="1" u="sng" dirty="0" smtClean="0"/>
              <a:t>dokumentu </a:t>
            </a:r>
            <a:r>
              <a:rPr lang="lv-LV" i="1" u="sng" dirty="0"/>
              <a:t>paziņo</a:t>
            </a:r>
            <a:r>
              <a:rPr lang="lv-LV" i="1" dirty="0"/>
              <a:t> slēgtā </a:t>
            </a:r>
            <a:r>
              <a:rPr lang="lv-LV" i="1" u="sng" dirty="0" smtClean="0"/>
              <a:t>aploksnē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OED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communicate…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transitive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 to submit (a paper or article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 dokumentu iepazīstina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dokumenta saturu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dara zināmu, dokumentu iesūta/piesūta/izsniedz/piegādā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[līdzīgi]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notified body		"paziņotā struktūra"	pieteiktā struktūra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apkaime</a:t>
            </a:r>
            <a:r>
              <a:rPr lang="lv-LV" b="1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lv-LV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"attīstās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Avotu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apkaime"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[Kas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 Avoti, kuru apkaime attīstās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(un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kuri paši neattīstās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)?]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"Rīgas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apkaimē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Torņakalnā"	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[Kur tagad ir Torņakalns – vai Rīgas apkaimē?]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[no 2008. gada]</a:t>
            </a:r>
          </a:p>
        </p:txBody>
      </p:sp>
    </p:spTree>
    <p:extLst>
      <p:ext uri="{BB962C8B-B14F-4D97-AF65-F5344CB8AC3E}">
        <p14:creationId xmlns:p14="http://schemas.microsoft.com/office/powerpoint/2010/main" val="3432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89" y="4000500"/>
            <a:ext cx="9081986" cy="19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889" y="857250"/>
            <a:ext cx="804938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4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4582" y="832419"/>
            <a:ext cx="10840370" cy="533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cs typeface="Times New Roman" panose="02020603050405020304" pitchFamily="18" charset="0"/>
              </a:rPr>
              <a:t>LV  </a:t>
            </a:r>
            <a:r>
              <a:rPr lang="lv-LV" i="1" dirty="0" smtClean="0">
                <a:cs typeface="Times New Roman" panose="02020603050405020304" pitchFamily="18" charset="0"/>
              </a:rPr>
              <a:t>kompetence</a:t>
            </a:r>
            <a:r>
              <a:rPr lang="lv-LV" dirty="0" smtClean="0">
                <a:cs typeface="Times New Roman" panose="02020603050405020304" pitchFamily="18" charset="0"/>
              </a:rPr>
              <a:t>  [mani pasvītrojumi]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600" dirty="0" smtClean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"Lēmums 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Nr. 84. Par termina </a:t>
            </a:r>
            <a:r>
              <a:rPr lang="lv-LV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kompetence</a:t>
            </a:r>
            <a:r>
              <a:rPr lang="lv-L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izpratni un lietošanu latviešu </a:t>
            </a:r>
            <a:r>
              <a:rPr lang="lv-L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valodā </a:t>
            </a:r>
            <a:r>
              <a:rPr lang="lv-LV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lv-LV" sz="1600" u="sng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29.09.2009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prot. Nr. </a:t>
            </a:r>
            <a:r>
              <a:rPr lang="lv-LV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5/1095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LZA 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Terminoloģijas komisija, apspriežot studiju rezultātu aprakstīšanai lietojamos terminus, kurus paredzēts izmantot Augstākās izglītības likumā, </a:t>
            </a:r>
            <a:r>
              <a:rPr lang="lv-LV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atzīst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ka: 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termins </a:t>
            </a:r>
            <a:r>
              <a:rPr lang="lv-LV" sz="1600" i="1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kompetence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latviešu valodā lietojams vienskaitļa formā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 tā jēdzieniskais saturs atspoguļots «Pedagoģijas terminu skaidrojošajā vārdnīcā» (Rīga, 2000) divās nozīmēs:</a:t>
            </a:r>
            <a:endParaRPr lang="lv-LV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«1. Nepieciešamās zināšanas, profesionālā pieredze, izpratne kādā noteiktā jomā, jautājumā un prasme zināšanas un pieredzi izmantot konkrētā darbībā. Personas (darbinieka) kompetenci vērtē apkārtējie cilvēki, sadarbības partneri, sabiedrība.</a:t>
            </a:r>
            <a:endParaRPr lang="lv-LV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Piekritība, tiesīgums (kādā jautājumā), pilnvaru kopums; sfēra, par ko ir uzdota atbildība, ņemot vērā personas izglītību, spējas, zināšanas un pieredzi attiecīgajā jomā».</a:t>
            </a:r>
            <a:endParaRPr lang="lv-LV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Raksturojot izglītības procesā iegūstamos studiju rezultātus, 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angļu valodas frāze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knowledge, skills and competences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latviski atveidojama ar </a:t>
            </a:r>
            <a:r>
              <a:rPr lang="lv-LV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lv-LV" sz="16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zināšanas, iemaņas un prasmes</a:t>
            </a:r>
            <a:r>
              <a:rPr lang="lv-LV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». .."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"kompetences </a:t>
            </a:r>
            <a:r>
              <a:rPr lang="lv-LV" sz="1600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jomas</a:t>
            </a:r>
            <a:r>
              <a:rPr lang="lv-LV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" </a:t>
            </a:r>
            <a:r>
              <a:rPr lang="lv-LV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(ja noteikti jālieto </a:t>
            </a:r>
            <a:r>
              <a:rPr lang="lv-LV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kompetence</a:t>
            </a:r>
            <a:r>
              <a:rPr lang="lv-LV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un jāskaita)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i="1" u="sng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prasme</a:t>
            </a:r>
            <a:r>
              <a:rPr lang="lv-LV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var aptver teorētiskās </a:t>
            </a:r>
            <a:r>
              <a:rPr lang="lv-LV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zināšanas</a:t>
            </a:r>
            <a:r>
              <a:rPr lang="lv-LV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un praktiskās </a:t>
            </a:r>
            <a:r>
              <a:rPr lang="lv-LV" sz="1600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iemaņas; iemaņas</a:t>
            </a:r>
            <a:r>
              <a:rPr lang="lv-LV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nav tikai psihomotoriskas, ir arī sabiedriskas u. c.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sz="1600" i="1" u="sng" dirty="0">
                <a:ea typeface="Calibri" panose="020F0502020204030204" pitchFamily="34" charset="0"/>
                <a:cs typeface="Times New Roman" panose="02020603050405020304" pitchFamily="18" charset="0"/>
              </a:rPr>
              <a:t>māka</a:t>
            </a:r>
            <a:r>
              <a:rPr lang="lv-LV" sz="1600" i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sz="1600" dirty="0">
                <a:ea typeface="Calibri" panose="020F0502020204030204" pitchFamily="34" charset="0"/>
                <a:cs typeface="Times New Roman" panose="02020603050405020304" pitchFamily="18" charset="0"/>
              </a:rPr>
              <a:t>(pedagoģijā nav daudz lietots</a:t>
            </a:r>
            <a:r>
              <a:rPr lang="lv-LV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lv-LV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digitalis.lv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http://digitalis.lv/images/spac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25" cy="14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587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6113" y="744132"/>
            <a:ext cx="107331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  </a:t>
            </a:r>
            <a:r>
              <a:rPr lang="lv-LV" i="1" dirty="0" smtClean="0"/>
              <a:t>right[s]</a:t>
            </a:r>
            <a:r>
              <a:rPr lang="lv-LV" b="1" i="1" dirty="0" smtClean="0"/>
              <a:t>				</a:t>
            </a:r>
          </a:p>
          <a:p>
            <a:endParaRPr lang="lv-LV" i="1" dirty="0"/>
          </a:p>
          <a:p>
            <a:r>
              <a:rPr lang="lv-LV" dirty="0" smtClean="0"/>
              <a:t>[kopa] 		</a:t>
            </a:r>
            <a:r>
              <a:rPr lang="lv-LV" i="1" dirty="0" smtClean="0"/>
              <a:t>bērnu [pamat]tiesīb</a:t>
            </a:r>
            <a:r>
              <a:rPr lang="lv-LV" i="1" u="sng" dirty="0" smtClean="0"/>
              <a:t>as</a:t>
            </a:r>
            <a:r>
              <a:rPr lang="lv-LV" i="1" dirty="0" smtClean="0"/>
              <a:t>		</a:t>
            </a:r>
          </a:p>
          <a:p>
            <a:r>
              <a:rPr lang="lv-LV" dirty="0" smtClean="0"/>
              <a:t>[apakškopas] 	</a:t>
            </a:r>
            <a:r>
              <a:rPr lang="lv-LV" i="1" dirty="0" smtClean="0"/>
              <a:t>bērna sociālās tiesīb</a:t>
            </a:r>
            <a:r>
              <a:rPr lang="lv-LV" i="1" u="sng" dirty="0" smtClean="0"/>
              <a:t>as</a:t>
            </a:r>
            <a:r>
              <a:rPr lang="lv-LV" i="1" dirty="0" smtClean="0"/>
              <a:t>, bērna </a:t>
            </a:r>
            <a:r>
              <a:rPr lang="lv-LV" i="1" dirty="0"/>
              <a:t>brīvīb</a:t>
            </a:r>
            <a:r>
              <a:rPr lang="lv-LV" i="1" u="sng" dirty="0"/>
              <a:t>as</a:t>
            </a:r>
            <a:r>
              <a:rPr lang="lv-LV" i="1" dirty="0"/>
              <a:t> u. c</a:t>
            </a:r>
            <a:r>
              <a:rPr lang="lv-LV" i="1" dirty="0" smtClean="0"/>
              <a:t>.</a:t>
            </a:r>
          </a:p>
          <a:p>
            <a:endParaRPr lang="lv-LV" b="1" dirty="0" smtClean="0"/>
          </a:p>
          <a:p>
            <a:r>
              <a:rPr lang="lv-LV" b="1" dirty="0" smtClean="0"/>
              <a:t>		LV  </a:t>
            </a:r>
            <a:r>
              <a:rPr lang="lv-LV" b="1" i="1" dirty="0" smtClean="0"/>
              <a:t>tiesīb</a:t>
            </a:r>
            <a:r>
              <a:rPr lang="lv-LV" b="1" i="1" u="sng" dirty="0" smtClean="0"/>
              <a:t>as</a:t>
            </a:r>
            <a:r>
              <a:rPr lang="lv-LV" b="1" i="1" dirty="0" smtClean="0"/>
              <a:t>				</a:t>
            </a:r>
            <a:r>
              <a:rPr lang="lv-LV" b="1" dirty="0" smtClean="0"/>
              <a:t>LV  </a:t>
            </a:r>
            <a:r>
              <a:rPr lang="lv-LV" b="1" i="1" dirty="0" smtClean="0"/>
              <a:t>tiesīb</a:t>
            </a:r>
            <a:r>
              <a:rPr lang="lv-LV" b="1" i="1" u="sng" dirty="0" smtClean="0"/>
              <a:t>a</a:t>
            </a:r>
            <a:endParaRPr lang="lv-LV" i="1" u="sng" dirty="0" smtClean="0"/>
          </a:p>
          <a:p>
            <a:r>
              <a:rPr lang="lv-LV" i="1" dirty="0" smtClean="0"/>
              <a:t>		tiesīb</a:t>
            </a:r>
            <a:r>
              <a:rPr lang="lv-LV" i="1" u="sng" dirty="0" smtClean="0"/>
              <a:t>as</a:t>
            </a:r>
            <a:r>
              <a:rPr lang="lv-LV" i="1" dirty="0" smtClean="0"/>
              <a:t> </a:t>
            </a:r>
            <a:r>
              <a:rPr lang="lv-LV" i="1" dirty="0"/>
              <a:t>uz dzīvību un </a:t>
            </a:r>
            <a:r>
              <a:rPr lang="lv-LV" i="1" dirty="0" smtClean="0"/>
              <a:t>attīstību	 	tiesīb</a:t>
            </a:r>
            <a:r>
              <a:rPr lang="lv-LV" i="1" u="sng" dirty="0" smtClean="0"/>
              <a:t>a</a:t>
            </a:r>
            <a:r>
              <a:rPr lang="lv-LV" i="1" dirty="0" smtClean="0"/>
              <a:t> </a:t>
            </a:r>
            <a:r>
              <a:rPr lang="lv-LV" i="1" dirty="0"/>
              <a:t>uz dzīvību un attīstību</a:t>
            </a:r>
            <a:endParaRPr lang="lv-LV" i="1" dirty="0" smtClean="0"/>
          </a:p>
          <a:p>
            <a:r>
              <a:rPr lang="lv-LV" i="1" dirty="0" smtClean="0"/>
              <a:t>		tiesīb</a:t>
            </a:r>
            <a:r>
              <a:rPr lang="lv-LV" i="1" u="sng" dirty="0" smtClean="0"/>
              <a:t>as</a:t>
            </a:r>
            <a:r>
              <a:rPr lang="lv-LV" i="1" dirty="0" smtClean="0"/>
              <a:t> </a:t>
            </a:r>
            <a:r>
              <a:rPr lang="lv-LV" i="1" dirty="0"/>
              <a:t>uz </a:t>
            </a:r>
            <a:r>
              <a:rPr lang="lv-LV" i="1" dirty="0" smtClean="0"/>
              <a:t>ģimeni 				tiesīb</a:t>
            </a:r>
            <a:r>
              <a:rPr lang="lv-LV" i="1" u="sng" dirty="0" smtClean="0"/>
              <a:t>a</a:t>
            </a:r>
            <a:r>
              <a:rPr lang="lv-LV" i="1" dirty="0" smtClean="0"/>
              <a:t> </a:t>
            </a:r>
            <a:r>
              <a:rPr lang="lv-LV" i="1" dirty="0"/>
              <a:t>uz ģimeni </a:t>
            </a:r>
          </a:p>
          <a:p>
            <a:r>
              <a:rPr lang="lv-LV" i="1" dirty="0" smtClean="0"/>
              <a:t>		u. c.					..</a:t>
            </a:r>
            <a:endParaRPr lang="lv-LV" i="1" dirty="0"/>
          </a:p>
          <a:p>
            <a:endParaRPr lang="lv-LV" i="1" dirty="0" smtClean="0"/>
          </a:p>
          <a:p>
            <a:endParaRPr lang="lv-LV" i="1" dirty="0" smtClean="0"/>
          </a:p>
          <a:p>
            <a:endParaRPr lang="lv-LV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LV</a:t>
            </a:r>
            <a:r>
              <a:rPr lang="lv-LV" i="1" dirty="0" smtClean="0"/>
              <a:t>  piemērots		</a:t>
            </a:r>
            <a:r>
              <a:rPr lang="lv-LV" dirty="0" smtClean="0"/>
              <a:t>1</a:t>
            </a:r>
            <a:r>
              <a:rPr lang="lv-LV" dirty="0"/>
              <a:t>. </a:t>
            </a:r>
            <a:r>
              <a:rPr lang="lv-LV" dirty="0" smtClean="0"/>
              <a:t>divdabis </a:t>
            </a:r>
            <a:r>
              <a:rPr lang="lv-LV" i="1" dirty="0" smtClean="0"/>
              <a:t>('applied')  	</a:t>
            </a:r>
            <a:r>
              <a:rPr lang="lv-LV" dirty="0" smtClean="0"/>
              <a:t>2</a:t>
            </a:r>
            <a:r>
              <a:rPr lang="lv-LV" dirty="0"/>
              <a:t>. </a:t>
            </a:r>
            <a:r>
              <a:rPr lang="lv-LV" dirty="0" smtClean="0"/>
              <a:t>īpašības vārds</a:t>
            </a:r>
            <a:r>
              <a:rPr lang="lv-LV" i="1" dirty="0" smtClean="0"/>
              <a:t> (</a:t>
            </a:r>
            <a:r>
              <a:rPr lang="lv-LV" dirty="0"/>
              <a:t>'</a:t>
            </a:r>
            <a:r>
              <a:rPr lang="lv-LV" i="1" dirty="0" smtClean="0"/>
              <a:t>suited</a:t>
            </a:r>
            <a:r>
              <a:rPr lang="lv-LV" i="1" dirty="0"/>
              <a:t>; </a:t>
            </a:r>
            <a:r>
              <a:rPr lang="lv-LV" i="1" dirty="0" smtClean="0"/>
              <a:t>appropriate</a:t>
            </a:r>
            <a:r>
              <a:rPr lang="lv-LV" i="1" dirty="0"/>
              <a:t>'</a:t>
            </a:r>
            <a:r>
              <a:rPr lang="lv-LV" i="1" dirty="0" smtClean="0"/>
              <a:t>)</a:t>
            </a:r>
          </a:p>
          <a:p>
            <a:r>
              <a:rPr lang="lv-LV" i="1" dirty="0" smtClean="0"/>
              <a:t>				piemērots </a:t>
            </a:r>
            <a:r>
              <a:rPr lang="lv-LV" i="1" dirty="0"/>
              <a:t> </a:t>
            </a:r>
            <a:r>
              <a:rPr lang="lv-LV" i="1" dirty="0" smtClean="0"/>
              <a:t>     :: 	piemērīgs</a:t>
            </a:r>
            <a:endParaRPr lang="lv-LV" i="1" dirty="0"/>
          </a:p>
          <a:p>
            <a:endParaRPr lang="lv-LV" dirty="0" smtClean="0"/>
          </a:p>
          <a:p>
            <a:r>
              <a:rPr lang="lv-LV" dirty="0"/>
              <a:t>L</a:t>
            </a:r>
            <a:r>
              <a:rPr lang="lv-LV" dirty="0" smtClean="0"/>
              <a:t>īdzīgi gadījumi (var izmantot sinonīmus):</a:t>
            </a:r>
          </a:p>
          <a:p>
            <a:endParaRPr lang="lv-LV" dirty="0" smtClean="0"/>
          </a:p>
          <a:p>
            <a:r>
              <a:rPr lang="lv-LV" i="1" dirty="0" smtClean="0"/>
              <a:t>ievērojams 	</a:t>
            </a:r>
            <a:r>
              <a:rPr lang="lv-LV" dirty="0" smtClean="0"/>
              <a:t>1</a:t>
            </a:r>
            <a:r>
              <a:rPr lang="lv-LV" dirty="0"/>
              <a:t>. (divdabis) </a:t>
            </a:r>
            <a:r>
              <a:rPr lang="lv-LV" dirty="0" smtClean="0"/>
              <a:t>a) </a:t>
            </a:r>
            <a:r>
              <a:rPr lang="lv-LV" i="1" dirty="0" smtClean="0"/>
              <a:t>pamanāms; b) kas jāievēro 	</a:t>
            </a:r>
            <a:r>
              <a:rPr lang="lv-LV" dirty="0" smtClean="0"/>
              <a:t>2</a:t>
            </a:r>
            <a:r>
              <a:rPr lang="lv-LV" dirty="0"/>
              <a:t>. (īpašības vārds) </a:t>
            </a:r>
            <a:r>
              <a:rPr lang="lv-LV" i="1" dirty="0"/>
              <a:t>jūtams; slavens</a:t>
            </a:r>
            <a:endParaRPr lang="lv-LV" dirty="0"/>
          </a:p>
          <a:p>
            <a:r>
              <a:rPr lang="lv-LV" i="1" dirty="0"/>
              <a:t>apzināts </a:t>
            </a:r>
            <a:r>
              <a:rPr lang="lv-LV" i="1" dirty="0" smtClean="0"/>
              <a:t>		</a:t>
            </a:r>
            <a:r>
              <a:rPr lang="lv-LV" dirty="0" smtClean="0"/>
              <a:t>1</a:t>
            </a:r>
            <a:r>
              <a:rPr lang="lv-LV" dirty="0"/>
              <a:t>. (divdabis) </a:t>
            </a:r>
            <a:r>
              <a:rPr lang="lv-LV" i="1" dirty="0" smtClean="0"/>
              <a:t>konstatēts, iepazīts 		</a:t>
            </a:r>
            <a:r>
              <a:rPr lang="lv-LV" dirty="0" smtClean="0"/>
              <a:t>2</a:t>
            </a:r>
            <a:r>
              <a:rPr lang="lv-LV" dirty="0"/>
              <a:t>. (īpašības vārds) </a:t>
            </a:r>
            <a:r>
              <a:rPr lang="lv-LV" i="1" dirty="0"/>
              <a:t>tīšs </a:t>
            </a:r>
            <a:r>
              <a:rPr lang="lv-LV" dirty="0"/>
              <a:t>(</a:t>
            </a:r>
            <a:r>
              <a:rPr lang="lv-LV" i="1" dirty="0"/>
              <a:t>risks</a:t>
            </a:r>
            <a:r>
              <a:rPr lang="lv-LV" dirty="0"/>
              <a:t>, piem</a:t>
            </a:r>
            <a:r>
              <a:rPr lang="lv-LV" dirty="0" smtClean="0"/>
              <a:t>.)</a:t>
            </a:r>
          </a:p>
          <a:p>
            <a:r>
              <a:rPr lang="lv-LV" i="1" dirty="0" smtClean="0"/>
              <a:t>pazīstams</a:t>
            </a:r>
            <a:r>
              <a:rPr lang="lv-LV" dirty="0" smtClean="0"/>
              <a:t>	1. EN  </a:t>
            </a:r>
            <a:r>
              <a:rPr lang="lv-LV" i="1" dirty="0" smtClean="0"/>
              <a:t>recognisable</a:t>
            </a:r>
            <a:r>
              <a:rPr lang="lv-LV" dirty="0" smtClean="0"/>
              <a:t>				2. EN  </a:t>
            </a:r>
            <a:r>
              <a:rPr lang="lv-LV" i="1" dirty="0" smtClean="0"/>
              <a:t>well-known</a:t>
            </a:r>
            <a:r>
              <a:rPr lang="lv-LV" dirty="0" smtClean="0"/>
              <a:t>	</a:t>
            </a:r>
          </a:p>
        </p:txBody>
      </p:sp>
      <p:sp>
        <p:nvSpPr>
          <p:cNvPr id="3" name="Right Arrow 2"/>
          <p:cNvSpPr/>
          <p:nvPr/>
        </p:nvSpPr>
        <p:spPr>
          <a:xfrm>
            <a:off x="6098196" y="2682068"/>
            <a:ext cx="411661" cy="1030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sp>
        <p:nvSpPr>
          <p:cNvPr id="4" name="Right Arrow 3"/>
          <p:cNvSpPr/>
          <p:nvPr/>
        </p:nvSpPr>
        <p:spPr>
          <a:xfrm>
            <a:off x="3922405" y="4455573"/>
            <a:ext cx="448259" cy="108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51874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8629" y="857644"/>
            <a:ext cx="9799845" cy="52673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2" indent="-28575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movement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</a:p>
          <a:p>
            <a:pPr marL="0" lvl="2">
              <a:lnSpc>
                <a:spcPct val="107000"/>
              </a:lnSpc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circulation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≠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</a:p>
          <a:p>
            <a:pPr marL="0" lvl="2">
              <a:lnSpc>
                <a:spcPct val="107000"/>
              </a:lnSpc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</a:t>
            </a:r>
            <a:r>
              <a:rPr lang="lv-LV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circulation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</a:t>
            </a:r>
            <a:r>
              <a:rPr lang="lv-LV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aprite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≈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apgrozība]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</a:t>
            </a:r>
            <a:r>
              <a:rPr lang="lv-LV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movement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data 	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brīva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datu </a:t>
            </a:r>
            <a:r>
              <a:rPr lang="lv-LV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kustība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pārvietošana/pārvietošanās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kustība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plaknē,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dažādos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virzienos;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aprite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aplī, cikliska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Alkoholisko dzērienu 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aprites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likums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aptveŗ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izstrādājuma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mūžu: saražošanu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reklāmu, iznīcināšanu utt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i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aprites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ekonomika 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[ekonomikai jābūt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apritīgai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EN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circular economy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	[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ražojuma darbmūžs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movement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u="sng" dirty="0" smtClean="0"/>
              <a:t>kustība</a:t>
            </a:r>
            <a:r>
              <a:rPr lang="lv-LV" dirty="0" smtClean="0"/>
              <a:t> </a:t>
            </a:r>
            <a:r>
              <a:rPr lang="lv-LV" dirty="0"/>
              <a:t>pār robežām, nevis </a:t>
            </a:r>
            <a:r>
              <a:rPr lang="lv-LV" dirty="0" smtClean="0"/>
              <a:t>mūžs </a:t>
            </a:r>
            <a:r>
              <a:rPr lang="lv-LV" dirty="0"/>
              <a:t>aprites </a:t>
            </a:r>
            <a:r>
              <a:rPr lang="lv-LV" dirty="0" smtClean="0"/>
              <a:t>ekonomikā]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en-GB" i="1" dirty="0"/>
              <a:t>capital </a:t>
            </a:r>
            <a:r>
              <a:rPr lang="en-GB" i="1" dirty="0" smtClean="0"/>
              <a:t>circulation</a:t>
            </a:r>
            <a:r>
              <a:rPr lang="lv-LV" i="1" dirty="0" smtClean="0"/>
              <a:t>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kapitāla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aprite/</a:t>
            </a:r>
            <a:r>
              <a:rPr lang="lv-LV" i="1" dirty="0" smtClean="0"/>
              <a:t>riņķojums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"brīva kapitāla aprite"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maldina]</a:t>
            </a:r>
            <a:endParaRPr lang="en-GB" dirty="0" smtClean="0"/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2776538" algn="l"/>
              </a:tabLs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capital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kapitāla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plūsmas</a:t>
            </a:r>
          </a:p>
        </p:txBody>
      </p:sp>
    </p:spTree>
    <p:extLst>
      <p:ext uri="{BB962C8B-B14F-4D97-AF65-F5344CB8AC3E}">
        <p14:creationId xmlns:p14="http://schemas.microsoft.com/office/powerpoint/2010/main" val="29041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1971" y="1081924"/>
            <a:ext cx="104430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i="1" dirty="0" smtClean="0"/>
          </a:p>
          <a:p>
            <a:endParaRPr lang="lv-LV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</a:t>
            </a:r>
            <a:r>
              <a:rPr lang="lv-LV" b="1" i="1" dirty="0" smtClean="0"/>
              <a:t>  </a:t>
            </a:r>
            <a:r>
              <a:rPr lang="lv-LV" i="1" dirty="0" smtClean="0"/>
              <a:t>participating </a:t>
            </a:r>
            <a:r>
              <a:rPr lang="lv-LV" i="1" dirty="0"/>
              <a:t>Member States	</a:t>
            </a:r>
            <a:r>
              <a:rPr lang="lv-LV" i="1" dirty="0" smtClean="0"/>
              <a:t>"</a:t>
            </a:r>
            <a:r>
              <a:rPr lang="lv-LV" i="1" dirty="0"/>
              <a:t>iesaistītās dalībvalstis</a:t>
            </a:r>
            <a:r>
              <a:rPr lang="lv-LV" i="1" dirty="0" smtClean="0"/>
              <a:t>"	*</a:t>
            </a:r>
            <a:r>
              <a:rPr lang="lv-LV" i="1" dirty="0"/>
              <a:t>piedalīgās </a:t>
            </a:r>
            <a:r>
              <a:rPr lang="lv-LV" i="1" dirty="0" smtClean="0"/>
              <a:t>dalībvalstis</a:t>
            </a:r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i="1" dirty="0"/>
          </a:p>
          <a:p>
            <a:r>
              <a:rPr lang="lv-LV" dirty="0" smtClean="0"/>
              <a:t>				[*</a:t>
            </a:r>
            <a:r>
              <a:rPr lang="lv-LV" i="1" dirty="0" smtClean="0"/>
              <a:t>līdzdalīgs</a:t>
            </a:r>
            <a:r>
              <a:rPr lang="lv-LV" dirty="0" smtClean="0"/>
              <a:t>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lv-LV" dirty="0" smtClean="0"/>
              <a:t> 1. kapitālā 2. noziegumā]</a:t>
            </a:r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b="1" dirty="0" smtClean="0"/>
              <a:t>EN  </a:t>
            </a:r>
            <a:r>
              <a:rPr lang="lv-LV" i="1" dirty="0" smtClean="0"/>
              <a:t>bring into force	*ieviest spēkā</a:t>
            </a:r>
            <a:r>
              <a:rPr lang="lv-LV" dirty="0" smtClean="0"/>
              <a:t>	"dalībvalstīs stājas spēkā" [adresāts ir dalībvalstis]</a:t>
            </a:r>
          </a:p>
          <a:p>
            <a:endParaRPr lang="lv-LV" dirty="0" smtClean="0"/>
          </a:p>
          <a:p>
            <a:pPr algn="ctr"/>
            <a:r>
              <a:rPr lang="lv-LV" i="1" dirty="0" smtClean="0"/>
              <a:t>stājas/ir/paliek spēkā      ::     .. </a:t>
            </a:r>
            <a:r>
              <a:rPr lang="lv-LV" dirty="0" smtClean="0"/>
              <a:t>[?]</a:t>
            </a:r>
            <a:r>
              <a:rPr lang="lv-LV" i="1" dirty="0" smtClean="0"/>
              <a:t> uztur/patur spēkā</a:t>
            </a:r>
            <a:endParaRPr lang="lv-LV" dirty="0"/>
          </a:p>
          <a:p>
            <a:endParaRPr lang="lv-LV" dirty="0" smtClean="0"/>
          </a:p>
        </p:txBody>
      </p:sp>
    </p:spTree>
    <p:extLst>
      <p:ext uri="{BB962C8B-B14F-4D97-AF65-F5344CB8AC3E}">
        <p14:creationId xmlns:p14="http://schemas.microsoft.com/office/powerpoint/2010/main" val="183751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70258" y="781970"/>
            <a:ext cx="10528331" cy="515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/>
              <a:t>Termina </a:t>
            </a:r>
            <a:r>
              <a:rPr lang="lv-LV" b="1" dirty="0" smtClean="0"/>
              <a:t>spēks </a:t>
            </a:r>
            <a:r>
              <a:rPr lang="lv-LV" b="1" dirty="0" smtClean="0"/>
              <a:t>				</a:t>
            </a:r>
            <a:r>
              <a:rPr lang="lv-LV" dirty="0" smtClean="0"/>
              <a:t>[</a:t>
            </a:r>
            <a:r>
              <a:rPr lang="lv-LV" dirty="0"/>
              <a:t>Lingvistiska programmēšana? Starptautiska folklora?]</a:t>
            </a:r>
          </a:p>
          <a:p>
            <a:pPr>
              <a:tabLst>
                <a:tab pos="3232150" algn="l"/>
                <a:tab pos="5919788" algn="l"/>
                <a:tab pos="8523288" algn="l"/>
              </a:tabLst>
            </a:pPr>
            <a:endParaRPr lang="lv-LV" dirty="0"/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Union	</a:t>
            </a:r>
            <a:r>
              <a:rPr lang="lv-LV" dirty="0">
                <a:sym typeface="Wingdings" panose="05000000000000000000" pitchFamily="2" charset="2"/>
              </a:rPr>
              <a:t>  "</a:t>
            </a:r>
            <a:r>
              <a:rPr lang="lv-LV" i="1" dirty="0"/>
              <a:t>Savienība"	Ūnija</a:t>
            </a:r>
            <a:endParaRPr lang="lv-LV" dirty="0"/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join the Union	</a:t>
            </a:r>
            <a:r>
              <a:rPr lang="lv-LV" dirty="0">
                <a:sym typeface="Wingdings" panose="05000000000000000000" pitchFamily="2" charset="2"/>
              </a:rPr>
              <a:t>  </a:t>
            </a:r>
            <a:r>
              <a:rPr lang="lv-LV" i="1" dirty="0"/>
              <a:t>"iestāties Savienībā"	pievienoties Savienībai</a:t>
            </a:r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Commissioner	</a:t>
            </a:r>
            <a:r>
              <a:rPr lang="lv-LV" dirty="0">
                <a:sym typeface="Wingdings" panose="05000000000000000000" pitchFamily="2" charset="2"/>
              </a:rPr>
              <a:t> </a:t>
            </a:r>
            <a:r>
              <a:rPr lang="lv-LV" i="1" dirty="0"/>
              <a:t> "komisārs"	Komisijas loceklis	*komisionārs</a:t>
            </a:r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the President	</a:t>
            </a:r>
            <a:r>
              <a:rPr lang="lv-LV" dirty="0">
                <a:sym typeface="Wingdings" panose="05000000000000000000" pitchFamily="2" charset="2"/>
              </a:rPr>
              <a:t>  </a:t>
            </a:r>
            <a:r>
              <a:rPr lang="lv-LV" i="1" dirty="0"/>
              <a:t>"prezidents"	priekšsēdētājs</a:t>
            </a:r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endParaRPr lang="lv-LV" i="1" dirty="0"/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international  </a:t>
            </a:r>
            <a:r>
              <a:rPr lang="lv-LV" dirty="0"/>
              <a:t>[amer. nozīmē]</a:t>
            </a:r>
            <a:r>
              <a:rPr lang="lv-LV" i="1" dirty="0"/>
              <a:t>	"starptautisks"	globāls, ārpussavienības-, pasaules reģionu</a:t>
            </a:r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endParaRPr lang="lv-LV" dirty="0"/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[European/our ]citizens	"Eiropas pilsoņi" </a:t>
            </a:r>
            <a:r>
              <a:rPr lang="lv-LV" dirty="0"/>
              <a:t>[?]</a:t>
            </a:r>
            <a:r>
              <a:rPr lang="lv-LV" i="1" dirty="0"/>
              <a:t>	</a:t>
            </a:r>
            <a:r>
              <a:rPr lang="lv-LV" dirty="0"/>
              <a:t>[</a:t>
            </a:r>
            <a:r>
              <a:rPr lang="lv-LV" i="1" dirty="0"/>
              <a:t>EU citizens – ES pilsoņi</a:t>
            </a:r>
            <a:r>
              <a:rPr lang="lv-LV" dirty="0"/>
              <a:t>]</a:t>
            </a:r>
            <a:endParaRPr lang="lv-LV" i="1" dirty="0"/>
          </a:p>
          <a:p>
            <a:pPr>
              <a:spcAft>
                <a:spcPts val="12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Europeans	"eiropieši" </a:t>
            </a:r>
            <a:r>
              <a:rPr lang="lv-LV" dirty="0"/>
              <a:t>[?]</a:t>
            </a:r>
          </a:p>
          <a:p>
            <a:pPr>
              <a:spcAft>
                <a:spcPts val="600"/>
              </a:spcAft>
              <a:tabLst>
                <a:tab pos="3409950" algn="l"/>
                <a:tab pos="6191250" algn="l"/>
                <a:tab pos="8788400" algn="l"/>
              </a:tabLst>
            </a:pPr>
            <a:endParaRPr lang="lv-LV" i="1" dirty="0"/>
          </a:p>
          <a:p>
            <a:pPr>
              <a:spcAft>
                <a:spcPts val="600"/>
              </a:spcAft>
              <a:tabLst>
                <a:tab pos="3409950" algn="l"/>
                <a:tab pos="6191250" algn="l"/>
                <a:tab pos="8788400" algn="l"/>
              </a:tabLst>
            </a:pPr>
            <a:r>
              <a:rPr lang="lv-LV" i="1" dirty="0"/>
              <a:t>political correctness</a:t>
            </a:r>
            <a:r>
              <a:rPr lang="lv-LV" dirty="0"/>
              <a:t>	"</a:t>
            </a:r>
            <a:r>
              <a:rPr lang="lv-LV" i="1" dirty="0"/>
              <a:t>polit</a:t>
            </a:r>
            <a:r>
              <a:rPr lang="lv-LV" i="1" u="sng" dirty="0"/>
              <a:t>korekt</a:t>
            </a:r>
            <a:r>
              <a:rPr lang="lv-LV" i="1" dirty="0"/>
              <a:t>ums" </a:t>
            </a:r>
            <a:r>
              <a:rPr lang="lv-LV" dirty="0"/>
              <a:t>[?]	</a:t>
            </a:r>
            <a:r>
              <a:rPr lang="lv-LV" i="1" dirty="0"/>
              <a:t>politiskā </a:t>
            </a:r>
            <a:r>
              <a:rPr lang="lv-LV" i="1" u="sng" dirty="0"/>
              <a:t>pareiz</a:t>
            </a:r>
            <a:r>
              <a:rPr lang="lv-LV" i="1" dirty="0"/>
              <a:t>ība</a:t>
            </a:r>
          </a:p>
        </p:txBody>
      </p:sp>
    </p:spTree>
    <p:extLst>
      <p:ext uri="{BB962C8B-B14F-4D97-AF65-F5344CB8AC3E}">
        <p14:creationId xmlns:p14="http://schemas.microsoft.com/office/powerpoint/2010/main" val="21462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977900"/>
            <a:ext cx="104246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Tulkotāju folklora (garamantas)</a:t>
            </a:r>
          </a:p>
          <a:p>
            <a:endParaRPr lang="lv-LV" dirty="0"/>
          </a:p>
          <a:p>
            <a:endParaRPr lang="lv-LV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316288" algn="l"/>
                <a:tab pos="6097588" algn="l"/>
              </a:tabLst>
            </a:pPr>
            <a:r>
              <a:rPr lang="lv-LV" i="1" u="sng" dirty="0" smtClean="0"/>
              <a:t>transversal</a:t>
            </a:r>
            <a:r>
              <a:rPr lang="lv-LV" i="1" dirty="0" smtClean="0"/>
              <a:t> competency	</a:t>
            </a:r>
            <a:r>
              <a:rPr lang="lv-LV" dirty="0" smtClean="0"/>
              <a:t>"</a:t>
            </a:r>
            <a:r>
              <a:rPr lang="lv-LV" u="sng" dirty="0" smtClean="0"/>
              <a:t>transversāla</a:t>
            </a:r>
            <a:r>
              <a:rPr lang="lv-LV" dirty="0" smtClean="0"/>
              <a:t> kompetence"	</a:t>
            </a:r>
            <a:r>
              <a:rPr lang="lv-LV" i="1" dirty="0" smtClean="0"/>
              <a:t>		</a:t>
            </a:r>
          </a:p>
          <a:p>
            <a:pPr>
              <a:tabLst>
                <a:tab pos="3316288" algn="l"/>
                <a:tab pos="6097588" algn="l"/>
              </a:tabLst>
            </a:pPr>
            <a:endParaRPr lang="lv-LV" dirty="0" smtClean="0"/>
          </a:p>
          <a:p>
            <a:pPr>
              <a:tabLst>
                <a:tab pos="3316288" algn="l"/>
                <a:tab pos="6097588" algn="l"/>
              </a:tabLst>
            </a:pPr>
            <a:endParaRPr lang="lv-LV" i="1" dirty="0" smtClean="0"/>
          </a:p>
          <a:p>
            <a:pPr>
              <a:tabLst>
                <a:tab pos="3316288" algn="l"/>
                <a:tab pos="6097588" algn="l"/>
              </a:tabLst>
            </a:pPr>
            <a:r>
              <a:rPr lang="lv-LV" b="1" i="1" dirty="0" smtClean="0"/>
              <a:t>     </a:t>
            </a:r>
            <a:r>
              <a:rPr lang="lv-LV" i="1" u="sng" dirty="0" smtClean="0"/>
              <a:t>horizontal</a:t>
            </a:r>
            <a:r>
              <a:rPr lang="lv-LV" i="1" dirty="0" smtClean="0"/>
              <a:t> matters/questions	</a:t>
            </a:r>
            <a:r>
              <a:rPr lang="lv-LV" dirty="0" smtClean="0"/>
              <a:t>"</a:t>
            </a:r>
            <a:r>
              <a:rPr lang="lv-LV" u="sng" dirty="0" smtClean="0"/>
              <a:t>transversāli</a:t>
            </a:r>
            <a:r>
              <a:rPr lang="lv-LV" dirty="0" smtClean="0"/>
              <a:t> jautājumi"</a:t>
            </a:r>
            <a:r>
              <a:rPr lang="lv-LV" i="1" dirty="0" smtClean="0"/>
              <a:t>	</a:t>
            </a:r>
          </a:p>
          <a:p>
            <a:pPr>
              <a:tabLst>
                <a:tab pos="3316288" algn="l"/>
                <a:tab pos="6097588" algn="l"/>
              </a:tabLst>
            </a:pPr>
            <a:r>
              <a:rPr lang="lv-LV" dirty="0" smtClean="0"/>
              <a:t>							</a:t>
            </a:r>
          </a:p>
          <a:p>
            <a:pPr>
              <a:tabLst>
                <a:tab pos="3316288" algn="l"/>
                <a:tab pos="6097588" algn="l"/>
              </a:tabLst>
            </a:pPr>
            <a:r>
              <a:rPr lang="lv-LV" dirty="0"/>
              <a:t>[</a:t>
            </a:r>
            <a:r>
              <a:rPr lang="lv-LV" i="1" dirty="0"/>
              <a:t>transversāls</a:t>
            </a:r>
            <a:r>
              <a:rPr lang="lv-LV" dirty="0"/>
              <a:t>  sk. LLVV]</a:t>
            </a:r>
          </a:p>
          <a:p>
            <a:pPr>
              <a:tabLst>
                <a:tab pos="3316288" algn="l"/>
                <a:tab pos="6097588" algn="l"/>
              </a:tabLst>
            </a:pPr>
            <a:endParaRPr lang="lv-LV" dirty="0" smtClean="0"/>
          </a:p>
          <a:p>
            <a:pPr>
              <a:tabLst>
                <a:tab pos="3316288" algn="l"/>
                <a:tab pos="6097588" algn="l"/>
              </a:tabLst>
            </a:pPr>
            <a:r>
              <a:rPr lang="lv-LV" dirty="0" smtClean="0"/>
              <a:t>[</a:t>
            </a:r>
            <a:r>
              <a:rPr lang="en-US" i="1" u="sng" dirty="0" smtClean="0"/>
              <a:t>Horizontal</a:t>
            </a:r>
            <a:r>
              <a:rPr lang="en-US" i="1" dirty="0" smtClean="0"/>
              <a:t> </a:t>
            </a:r>
            <a:r>
              <a:rPr lang="en-US" i="1" dirty="0"/>
              <a:t>directives are those which apply to a range of products or services: </a:t>
            </a:r>
            <a:r>
              <a:rPr lang="en-US" i="1" u="sng" dirty="0" smtClean="0"/>
              <a:t>vertical</a:t>
            </a:r>
            <a:r>
              <a:rPr lang="lv-LV" i="1" dirty="0" smtClean="0"/>
              <a:t> </a:t>
            </a:r>
            <a:r>
              <a:rPr lang="en-US" i="1" dirty="0" smtClean="0"/>
              <a:t>directives </a:t>
            </a:r>
            <a:r>
              <a:rPr lang="en-US" i="1" dirty="0"/>
              <a:t>apply to a narrower area. </a:t>
            </a:r>
            <a:r>
              <a:rPr lang="lv-LV" i="1" dirty="0" smtClean="0"/>
              <a:t>(</a:t>
            </a:r>
            <a:r>
              <a:rPr lang="en-US" dirty="0" smtClean="0"/>
              <a:t>S</a:t>
            </a:r>
            <a:r>
              <a:rPr lang="en-US" dirty="0"/>
              <a:t>. Crampton, 1992 Eurospeak explained, Rosters Ltd, </a:t>
            </a:r>
            <a:r>
              <a:rPr lang="en-US" dirty="0" smtClean="0"/>
              <a:t>1991</a:t>
            </a:r>
            <a:r>
              <a:rPr lang="lv-LV" dirty="0" smtClean="0"/>
              <a:t>)]</a:t>
            </a:r>
          </a:p>
          <a:p>
            <a:pPr>
              <a:tabLst>
                <a:tab pos="3316288" algn="l"/>
                <a:tab pos="6097588" algn="l"/>
              </a:tabLst>
            </a:pPr>
            <a:endParaRPr lang="lv-LV" dirty="0" smtClean="0"/>
          </a:p>
          <a:p>
            <a:pPr>
              <a:tabLst>
                <a:tab pos="3316288" algn="l"/>
                <a:tab pos="6097588" algn="l"/>
              </a:tabLst>
            </a:pPr>
            <a:endParaRPr lang="lv-LV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316288" algn="l"/>
                <a:tab pos="6097588" algn="l"/>
              </a:tabLst>
            </a:pPr>
            <a:r>
              <a:rPr lang="lv-LV" i="1" dirty="0" smtClean="0"/>
              <a:t>office	"birojs"		kabinets</a:t>
            </a:r>
          </a:p>
          <a:p>
            <a:pPr>
              <a:tabLst>
                <a:tab pos="3316288" algn="l"/>
                <a:tab pos="6097588" algn="l"/>
              </a:tabLst>
            </a:pPr>
            <a:endParaRPr lang="lv-LV" i="1" dirty="0" smtClean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3316288" algn="l"/>
                <a:tab pos="6097588" algn="l"/>
              </a:tabLst>
            </a:pPr>
            <a:r>
              <a:rPr lang="lv-LV" i="1" dirty="0" smtClean="0"/>
              <a:t>version	"versija"		redakcija </a:t>
            </a:r>
            <a:r>
              <a:rPr lang="lv-LV" i="1" dirty="0" smtClean="0"/>
              <a:t> </a:t>
            </a:r>
            <a:r>
              <a:rPr lang="lv-LV" dirty="0" smtClean="0"/>
              <a:t>[numurēta; varbūt arī valodās</a:t>
            </a:r>
            <a:r>
              <a:rPr lang="lv-LV" dirty="0" smtClean="0"/>
              <a:t>]</a:t>
            </a:r>
          </a:p>
          <a:p>
            <a:pPr>
              <a:tabLst>
                <a:tab pos="3316288" algn="l"/>
                <a:tab pos="6097588" algn="l"/>
              </a:tabLst>
            </a:pPr>
            <a:endParaRPr lang="lv-LV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203518" y="1784657"/>
            <a:ext cx="405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caurviju </a:t>
            </a:r>
            <a:r>
              <a:rPr lang="lv-LV" i="1" dirty="0" smtClean="0"/>
              <a:t>prasme</a:t>
            </a:r>
            <a:br>
              <a:rPr lang="lv-LV" i="1" dirty="0" smtClean="0"/>
            </a:br>
            <a:r>
              <a:rPr lang="lv-LV" i="1" dirty="0" smtClean="0"/>
              <a:t>starpdisciplīnu/starppriekšmetu prasme</a:t>
            </a:r>
            <a:endParaRPr lang="lv-LV" dirty="0"/>
          </a:p>
        </p:txBody>
      </p:sp>
      <p:sp>
        <p:nvSpPr>
          <p:cNvPr id="4" name="TextBox 3"/>
          <p:cNvSpPr txBox="1"/>
          <p:nvPr/>
        </p:nvSpPr>
        <p:spPr>
          <a:xfrm>
            <a:off x="7203518" y="2636520"/>
            <a:ext cx="45789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/>
              <a:t>pārnozaru </a:t>
            </a:r>
            <a:r>
              <a:rPr lang="lv-LV" i="1" dirty="0" smtClean="0"/>
              <a:t>jautājumi</a:t>
            </a:r>
            <a:endParaRPr lang="lv-LV" i="1" dirty="0"/>
          </a:p>
          <a:p>
            <a:pPr>
              <a:spcBef>
                <a:spcPts val="1200"/>
              </a:spcBef>
            </a:pPr>
            <a:r>
              <a:rPr lang="lv-LV" dirty="0" smtClean="0"/>
              <a:t>[DE </a:t>
            </a:r>
            <a:r>
              <a:rPr lang="lv-LV" i="1" dirty="0"/>
              <a:t>bereichsübergreifende Fragen</a:t>
            </a:r>
            <a:r>
              <a:rPr lang="lv-LV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1954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360" y="812800"/>
            <a:ext cx="10714535" cy="3876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sinonīmija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Trojan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horse = trojan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Trojas zirgs  =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sar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trojietis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trojānis	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labāk iekļaut datubāzē]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	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Tx/>
              <a:buAutoNum type="arabicPeriod"/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sinonīmija ir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"absolūta". [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tilistiska atšķirība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rofesionāla leksika, sarunvalodas vārdi.]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 terminu sinonīmiju var runāt atsevišķā sfērā.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lv-LV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free speech = freedom of speech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[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vārda brīvība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5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19796" y="876563"/>
            <a:ext cx="904940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dirty="0" smtClean="0"/>
              <a:t>1. "Man </a:t>
            </a:r>
            <a:r>
              <a:rPr lang="lv-LV" dirty="0"/>
              <a:t>nav jātulko no latīņu/franču valodas."</a:t>
            </a:r>
          </a:p>
          <a:p>
            <a:pPr algn="ctr"/>
            <a:endParaRPr lang="lv-LV" i="1" dirty="0" smtClean="0"/>
          </a:p>
          <a:p>
            <a:r>
              <a:rPr lang="lv-LV" i="1" dirty="0" smtClean="0"/>
              <a:t>inter alia, mutatis mutandis, ex-ante, ex-post      ::     e.g., i.e., cf., et al., etc., </a:t>
            </a:r>
            <a:r>
              <a:rPr lang="en-GB" i="1" dirty="0" smtClean="0"/>
              <a:t>vice versa</a:t>
            </a:r>
            <a:endParaRPr lang="lv-LV" i="1" dirty="0" smtClean="0"/>
          </a:p>
          <a:p>
            <a:r>
              <a:rPr lang="lv-LV" i="1" dirty="0" smtClean="0"/>
              <a:t>force majore, </a:t>
            </a:r>
            <a:r>
              <a:rPr lang="fr-FR" i="1" dirty="0" smtClean="0"/>
              <a:t>laissez</a:t>
            </a:r>
            <a:r>
              <a:rPr lang="lv-LV" i="1" dirty="0" smtClean="0"/>
              <a:t>-</a:t>
            </a:r>
            <a:r>
              <a:rPr lang="fr-FR" i="1" dirty="0" smtClean="0"/>
              <a:t>passer</a:t>
            </a:r>
            <a:endParaRPr lang="lv-LV" i="1" dirty="0" smtClean="0"/>
          </a:p>
          <a:p>
            <a:endParaRPr lang="lv-LV" i="1" dirty="0" smtClean="0"/>
          </a:p>
          <a:p>
            <a:pPr algn="ctr"/>
            <a:r>
              <a:rPr lang="lv-LV" dirty="0" smtClean="0"/>
              <a:t>[asimilētība angļu valodā – 3 pakāpes]</a:t>
            </a:r>
          </a:p>
          <a:p>
            <a:pPr algn="ctr"/>
            <a:endParaRPr lang="lv-LV" i="1" dirty="0" smtClean="0"/>
          </a:p>
          <a:p>
            <a:pPr algn="ctr"/>
            <a:endParaRPr lang="lv-LV" i="1" dirty="0"/>
          </a:p>
          <a:p>
            <a:pPr algn="ctr"/>
            <a:r>
              <a:rPr lang="lv-LV" dirty="0" smtClean="0"/>
              <a:t>2. "Pēdiņas </a:t>
            </a:r>
            <a:r>
              <a:rPr lang="lv-LV" dirty="0"/>
              <a:t>un iekavas </a:t>
            </a:r>
            <a:r>
              <a:rPr lang="lv-LV" dirty="0" smtClean="0"/>
              <a:t>visu pārvērš </a:t>
            </a:r>
            <a:r>
              <a:rPr lang="lv-LV" dirty="0"/>
              <a:t>nominatīvā."</a:t>
            </a:r>
          </a:p>
          <a:p>
            <a:pPr algn="ctr"/>
            <a:endParaRPr lang="lv-LV" i="1" dirty="0" smtClean="0"/>
          </a:p>
          <a:p>
            <a:r>
              <a:rPr lang="lv-LV" i="1" dirty="0" smtClean="0"/>
              <a:t>Apmeklējam "Liepkalni", uzēdam "</a:t>
            </a:r>
            <a:r>
              <a:rPr lang="lv-LV" i="1" dirty="0"/>
              <a:t>L</a:t>
            </a:r>
            <a:r>
              <a:rPr lang="lv-LV" i="1" dirty="0" smtClean="0"/>
              <a:t>aima" konfektes, uzdzeram "</a:t>
            </a:r>
            <a:r>
              <a:rPr lang="lv-LV" i="1" dirty="0"/>
              <a:t>R</a:t>
            </a:r>
            <a:r>
              <a:rPr lang="lv-LV" i="1" dirty="0" smtClean="0"/>
              <a:t>īgas Balzams".</a:t>
            </a:r>
          </a:p>
          <a:p>
            <a:r>
              <a:rPr lang="lv-LV" i="1" dirty="0" smtClean="0"/>
              <a:t>"Jānis Roze" grāmatas var nopirkt arī "Globuss".</a:t>
            </a:r>
          </a:p>
          <a:p>
            <a:pPr algn="ctr"/>
            <a:endParaRPr lang="lv-LV" i="1" dirty="0" smtClean="0"/>
          </a:p>
          <a:p>
            <a:pPr algn="ctr"/>
            <a:endParaRPr lang="lv-LV" i="1" dirty="0"/>
          </a:p>
          <a:p>
            <a:pPr algn="ctr"/>
            <a:r>
              <a:rPr lang="lv-LV" dirty="0" smtClean="0"/>
              <a:t>3. "Es tulkoju uz latviešu valodu".</a:t>
            </a:r>
          </a:p>
          <a:p>
            <a:pPr algn="ctr"/>
            <a:endParaRPr lang="lv-LV" dirty="0"/>
          </a:p>
          <a:p>
            <a:pPr algn="ctr"/>
            <a:r>
              <a:rPr lang="lv-LV" dirty="0" smtClean="0"/>
              <a:t>Lūdzami tulkojiet latviešu </a:t>
            </a:r>
            <a:r>
              <a:rPr lang="lv-LV" u="sng" dirty="0" smtClean="0"/>
              <a:t>valodā</a:t>
            </a:r>
            <a:r>
              <a:rPr lang="lv-LV" dirty="0" smtClean="0"/>
              <a:t>, lai nepaliktu </a:t>
            </a:r>
            <a:r>
              <a:rPr lang="lv-LV" u="sng" dirty="0" smtClean="0"/>
              <a:t>pusceļā uz valodu</a:t>
            </a:r>
            <a:r>
              <a:rPr lang="lv-LV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7242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50" y="901700"/>
            <a:ext cx="98171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Nobeigums</a:t>
            </a:r>
            <a:endParaRPr lang="lv-LV" b="1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pPr algn="ctr"/>
            <a:r>
              <a:rPr lang="lv-LV" sz="2400" dirty="0" smtClean="0"/>
              <a:t>¿ Terminoloģija ir pakārtota tulkošanai ?</a:t>
            </a:r>
          </a:p>
          <a:p>
            <a:endParaRPr lang="lv-LV" dirty="0" smtClean="0"/>
          </a:p>
          <a:p>
            <a:pPr algn="ctr"/>
            <a:r>
              <a:rPr lang="lv-LV" sz="2400" dirty="0" smtClean="0"/>
              <a:t>¿ Termini ir tulkošanas blakusprodukts ?</a:t>
            </a:r>
          </a:p>
          <a:p>
            <a:endParaRPr lang="lv-LV" dirty="0"/>
          </a:p>
          <a:p>
            <a:endParaRPr lang="lv-LV" dirty="0" smtClean="0"/>
          </a:p>
          <a:p>
            <a:endParaRPr lang="lv-LV" dirty="0" smtClean="0"/>
          </a:p>
          <a:p>
            <a:endParaRPr lang="lv-LV" dirty="0"/>
          </a:p>
          <a:p>
            <a:endParaRPr lang="lv-LV" dirty="0"/>
          </a:p>
          <a:p>
            <a:pPr algn="ctr"/>
            <a:r>
              <a:rPr lang="lv-LV" sz="2400" dirty="0" smtClean="0"/>
              <a:t> EN  </a:t>
            </a:r>
            <a:r>
              <a:rPr lang="lv-LV" sz="2400" i="1" dirty="0" smtClean="0"/>
              <a:t>QR code</a:t>
            </a:r>
            <a:r>
              <a:rPr lang="lv-LV" sz="2400" i="1" dirty="0"/>
              <a:t> </a:t>
            </a:r>
            <a:r>
              <a:rPr lang="lv-LV" sz="2400" i="1" dirty="0" smtClean="0"/>
              <a:t> 	                </a:t>
            </a:r>
            <a:r>
              <a:rPr lang="lv-LV" sz="2400" dirty="0" smtClean="0"/>
              <a:t>LV  </a:t>
            </a:r>
            <a:r>
              <a:rPr lang="lv-LV" sz="2400" i="1" dirty="0" smtClean="0"/>
              <a:t>kvadrātkods </a:t>
            </a:r>
            <a:br>
              <a:rPr lang="lv-LV" sz="2400" i="1" dirty="0" smtClean="0"/>
            </a:br>
            <a:r>
              <a:rPr lang="lv-LV" sz="2400" i="1" dirty="0" smtClean="0"/>
              <a:t>	 	          </a:t>
            </a:r>
          </a:p>
          <a:p>
            <a:pPr algn="ctr"/>
            <a:r>
              <a:rPr lang="lv-LV" sz="2400" i="1" dirty="0"/>
              <a:t>	</a:t>
            </a:r>
            <a:r>
              <a:rPr lang="lv-LV" sz="2400" i="1" dirty="0" smtClean="0"/>
              <a:t>	                  </a:t>
            </a:r>
            <a:r>
              <a:rPr lang="lv-LV" sz="2400" dirty="0" smtClean="0"/>
              <a:t>[iedomu auglis?]</a:t>
            </a: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226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2388781"/>
            <a:ext cx="332301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6000" dirty="0" smtClean="0">
                <a:solidFill>
                  <a:schemeClr val="bg1"/>
                </a:solidFill>
              </a:rPr>
              <a:t>B E I G A S</a:t>
            </a:r>
            <a:endParaRPr lang="lv-LV" sz="6000" dirty="0"/>
          </a:p>
        </p:txBody>
      </p:sp>
      <p:sp>
        <p:nvSpPr>
          <p:cNvPr id="3" name="Rectangle 2"/>
          <p:cNvSpPr/>
          <p:nvPr/>
        </p:nvSpPr>
        <p:spPr>
          <a:xfrm>
            <a:off x="4267200" y="5238306"/>
            <a:ext cx="40191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2000" dirty="0">
                <a:solidFill>
                  <a:schemeClr val="bg1"/>
                </a:solidFill>
              </a:rPr>
              <a:t>https://atbilsmes.blogspot.com</a:t>
            </a:r>
            <a:endParaRPr lang="lv-LV" sz="2000" dirty="0"/>
          </a:p>
        </p:txBody>
      </p:sp>
    </p:spTree>
    <p:extLst>
      <p:ext uri="{BB962C8B-B14F-4D97-AF65-F5344CB8AC3E}">
        <p14:creationId xmlns:p14="http://schemas.microsoft.com/office/powerpoint/2010/main" val="31504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0585" y="890919"/>
            <a:ext cx="295465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homonīmija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342" y="2549540"/>
            <a:ext cx="1134810" cy="1374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751" y="4917183"/>
            <a:ext cx="1960466" cy="11155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994" y="774195"/>
            <a:ext cx="2161905" cy="14376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514" y="1773631"/>
            <a:ext cx="941364" cy="10998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071" y="5034914"/>
            <a:ext cx="1320885" cy="8710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282" y="2211862"/>
            <a:ext cx="3477629" cy="2335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91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61679" y="639442"/>
            <a:ext cx="9684504" cy="55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sabiedrības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vadība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1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administration 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sabiedrības vadība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2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the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company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[homonīma nozīme parasti atklājas kontekstā]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opening session	</a:t>
            </a:r>
            <a:r>
              <a:rPr lang="lv-LV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1.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atklāšanas sēde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opening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 		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piedāvājumu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atvēršana</a:t>
            </a:r>
            <a:endParaRPr lang="lv-LV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 smtClean="0"/>
              <a:t>EN  </a:t>
            </a:r>
            <a:r>
              <a:rPr lang="lv-LV" i="1" dirty="0" smtClean="0"/>
              <a:t>external body	</a:t>
            </a:r>
            <a:r>
              <a:rPr lang="lv-LV" b="1" i="1" dirty="0" smtClean="0"/>
              <a:t>	</a:t>
            </a:r>
            <a:r>
              <a:rPr lang="lv-LV" b="1" dirty="0" smtClean="0"/>
              <a:t>LV</a:t>
            </a:r>
            <a:r>
              <a:rPr lang="lv-LV" b="1" i="1" dirty="0" smtClean="0"/>
              <a:t>	</a:t>
            </a:r>
            <a:r>
              <a:rPr lang="lv-LV" dirty="0" smtClean="0"/>
              <a:t>1. a) </a:t>
            </a:r>
            <a:r>
              <a:rPr lang="lv-LV" i="1" dirty="0" smtClean="0"/>
              <a:t>neatkarīga iestāde; b) ārēja struktūra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/>
              <a:t>       external </a:t>
            </a:r>
            <a:r>
              <a:rPr lang="lv-LV" i="1" dirty="0"/>
              <a:t>body </a:t>
            </a:r>
            <a:r>
              <a:rPr lang="lv-LV" i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a) </a:t>
            </a:r>
            <a:r>
              <a:rPr lang="lv-LV" i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virsbūves ārpuse; b) "korpuss"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[2 saturā vienādas atbilsmes – 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jēga 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veidos... 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neterminoloģiski, nekonsekventi] 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netulko – 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piemeklē vai aktualizē atbilsmi]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tulkojumi ar atšķirīgu jēgu – 2 atšķirīgu EN terminu sakritība </a:t>
            </a:r>
            <a:r>
              <a:rPr lang="lv-LV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formā]</a:t>
            </a:r>
            <a:endParaRPr lang="lv-LV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911765" y="4180436"/>
            <a:ext cx="4196831" cy="3974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86566" y="3898868"/>
            <a:ext cx="0" cy="783054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316682" y="5886786"/>
            <a:ext cx="0" cy="376633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267821" y="5186253"/>
            <a:ext cx="398597" cy="1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488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2718" y="781777"/>
            <a:ext cx="11077501" cy="5640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2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polisēmija [?]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sabiedriskie pakalpojumi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(komunālie p., sakari u. c. – pakalpojumi </a:t>
            </a:r>
            <a:r>
              <a:rPr lang="lv-LV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sabiedrībai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2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publiskie pakalpojumi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(atļauju, izziņu izdošana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 c.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lv-LV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publisko iestāžu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pakalpojumi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lv-LV" b="1" strike="sngStrike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Terminu polisēmija	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[terminam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jābūt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viennozīmīgam; te homonīmijas 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gadījums –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jābūt 2 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terminiem]  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evaluation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(1.) izvērtēšana; (2.) izvērtējums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LV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termins gramatiski divējādi noformēts]	[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veic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izvērtēšanu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::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iegūst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izvērtējumu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[līdzīgi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finansēšana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::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finansējums; ieguldīšana 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::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ieguldījums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lv-LV" i="1" dirty="0"/>
              <a:t> </a:t>
            </a:r>
            <a:endParaRPr lang="lv-LV" i="1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lv-LV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lv-LV" i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lv-LV" i="1" dirty="0" smtClean="0"/>
              <a:t>interoperability</a:t>
            </a:r>
            <a:r>
              <a:rPr lang="lv-LV" b="1" dirty="0" smtClean="0"/>
              <a:t>  </a:t>
            </a:r>
            <a:r>
              <a:rPr lang="lv-LV" dirty="0" smtClean="0"/>
              <a:t>(milit., comp.)</a:t>
            </a:r>
            <a:r>
              <a:rPr lang="lv-LV" b="1" dirty="0" smtClean="0"/>
              <a:t>		</a:t>
            </a: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lv-LV" altLang="lv-LV" i="1" dirty="0" smtClean="0"/>
              <a:t>sadarbspēja</a:t>
            </a:r>
            <a:r>
              <a:rPr lang="lv-LV" altLang="lv-LV" dirty="0"/>
              <a:t>; </a:t>
            </a:r>
            <a:r>
              <a:rPr lang="lv-LV" altLang="lv-LV" i="1" dirty="0"/>
              <a:t>savietojamība</a:t>
            </a:r>
            <a:r>
              <a:rPr lang="lv-LV" altLang="lv-LV" dirty="0"/>
              <a:t> </a:t>
            </a:r>
            <a:endParaRPr lang="lv-LV" altLang="lv-LV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altLang="lv-LV" dirty="0" smtClean="0"/>
              <a:t>     		      [1 termins EN]		2. </a:t>
            </a:r>
            <a:r>
              <a:rPr lang="lv-LV" altLang="lv-LV" i="1" dirty="0" smtClean="0"/>
              <a:t>savstarpēja izmantojamība  </a:t>
            </a:r>
            <a:r>
              <a:rPr lang="lv-LV" altLang="lv-LV" dirty="0" smtClean="0"/>
              <a:t>(</a:t>
            </a: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dzc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.) </a:t>
            </a:r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           [</a:t>
            </a:r>
            <a:r>
              <a:rPr lang="lv-LV" dirty="0">
                <a:ea typeface="Calibri" panose="020F0502020204030204" pitchFamily="34" charset="0"/>
                <a:cs typeface="Times New Roman" panose="02020603050405020304" pitchFamily="18" charset="0"/>
              </a:rPr>
              <a:t>lietojuma atšķirības]</a:t>
            </a:r>
          </a:p>
          <a:p>
            <a:pPr lvl="8"/>
            <a:r>
              <a:rPr lang="lv-LV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	3. </a:t>
            </a:r>
            <a:r>
              <a:rPr lang="lv-LV" i="1" dirty="0"/>
              <a:t>vispusīga izmantojamība </a:t>
            </a:r>
            <a:r>
              <a:rPr lang="lv-LV" i="1" dirty="0" smtClean="0"/>
              <a:t>  			</a:t>
            </a:r>
            <a:r>
              <a:rPr lang="lv-LV" dirty="0" smtClean="0"/>
              <a:t>[termini.gov.lv]</a:t>
            </a:r>
            <a:endParaRPr lang="lv-LV" dirty="0"/>
          </a:p>
          <a:p>
            <a:pPr algn="ctr"/>
            <a:r>
              <a:rPr lang="lv-LV" sz="1600" dirty="0" smtClean="0"/>
              <a:t>[Valsts </a:t>
            </a:r>
            <a:r>
              <a:rPr lang="lv-LV" sz="1600" dirty="0"/>
              <a:t>valodas centra izstrādātie politikas, tiesību un valsts pārvaldes </a:t>
            </a:r>
            <a:r>
              <a:rPr lang="lv-LV" sz="1600" dirty="0" smtClean="0"/>
              <a:t>termini. .. Politika</a:t>
            </a:r>
            <a:r>
              <a:rPr lang="lv-LV" sz="1600" dirty="0"/>
              <a:t>. Tiesības. Valsts </a:t>
            </a:r>
            <a:r>
              <a:rPr lang="lv-LV" sz="1600" dirty="0" smtClean="0"/>
              <a:t>pārvalde]</a:t>
            </a:r>
          </a:p>
          <a:p>
            <a:endParaRPr lang="lv-LV" dirty="0"/>
          </a:p>
          <a:p>
            <a:pPr algn="ctr"/>
            <a:endParaRPr lang="lv-LV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056094" y="4444253"/>
            <a:ext cx="11496" cy="993285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10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8507" y="725936"/>
            <a:ext cx="10337076" cy="5575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Kontekstuāla </a:t>
            </a:r>
            <a:r>
              <a:rPr lang="lv-LV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sakritība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</a:t>
            </a: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tiesību akti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	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tiesību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akti   ::   valsts 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tiesību akti</a:t>
            </a:r>
            <a:endParaRPr lang="lv-LV" i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varas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iestādes		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varas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iestāde     ::   valsts </a:t>
            </a:r>
            <a:r>
              <a:rPr lang="lv-LV" i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varas iestāde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Kur terminu "nogriezt".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Salikteņot?		</a:t>
            </a:r>
            <a:r>
              <a:rPr lang="lv-LV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"tiesībakts"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 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Rechtsakt,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õigusakt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valststiesību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akti			≈ valststiesiski akti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valsts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*varasiestādes		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[motivē 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varasvīrs</a:t>
            </a:r>
            <a:r>
              <a:rPr lang="lv-LV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endParaRPr lang="lv-LV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lv-LV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 audio broadcasting		ciparu skaņasapraide</a:t>
            </a:r>
            <a:endParaRPr lang="lv-LV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lv-LV" i="1" dirty="0" smtClean="0">
                <a:cs typeface="Arial" panose="020B0604020202020204" pitchFamily="34" charset="0"/>
              </a:rPr>
              <a:t>national type-approval		valsts </a:t>
            </a:r>
            <a:r>
              <a:rPr lang="en-GB" i="1" dirty="0" smtClean="0">
                <a:cs typeface="Arial" panose="020B0604020202020204" pitchFamily="34" charset="0"/>
              </a:rPr>
              <a:t>tipa apstiprināšana</a:t>
            </a:r>
            <a:r>
              <a:rPr lang="lv-LV" i="1" dirty="0" smtClean="0">
                <a:cs typeface="Arial" panose="020B0604020202020204" pitchFamily="34" charset="0"/>
              </a:rPr>
              <a:t>  </a:t>
            </a:r>
            <a:r>
              <a:rPr lang="lv-LV" dirty="0" smtClean="0">
                <a:cs typeface="Arial" panose="020B0604020202020204" pitchFamily="34" charset="0"/>
                <a:sym typeface="Wingdings" panose="05000000000000000000" pitchFamily="2" charset="2"/>
              </a:rPr>
              <a:t> 		</a:t>
            </a:r>
            <a:endParaRPr lang="lv-LV" i="1" dirty="0" smtClean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06381" y="5856348"/>
            <a:ext cx="313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dirty="0" smtClean="0">
                <a:cs typeface="Arial" panose="020B0604020202020204" pitchFamily="34" charset="0"/>
                <a:sym typeface="Wingdings" panose="05000000000000000000" pitchFamily="2" charset="2"/>
              </a:rPr>
              <a:t>"tipa </a:t>
            </a:r>
            <a:r>
              <a:rPr lang="lv-LV" i="1" dirty="0">
                <a:cs typeface="Arial" panose="020B0604020202020204" pitchFamily="34" charset="0"/>
                <a:sym typeface="Wingdings" panose="05000000000000000000" pitchFamily="2" charset="2"/>
              </a:rPr>
              <a:t>nacionālā </a:t>
            </a:r>
            <a:r>
              <a:rPr lang="lv-LV" i="1" dirty="0" smtClean="0">
                <a:cs typeface="Arial" panose="020B0604020202020204" pitchFamily="34" charset="0"/>
                <a:sym typeface="Wingdings" panose="05000000000000000000" pitchFamily="2" charset="2"/>
              </a:rPr>
              <a:t>apstiprināšana"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65902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ixkit-police-siren-us-164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541D6704663FD9458F4BF149505D8835" ma:contentTypeVersion="18" ma:contentTypeDescription="Izveidot jaunu dokumentu." ma:contentTypeScope="" ma:versionID="97605796d134185af53b6fd83896d4b2">
  <xsd:schema xmlns:xsd="http://www.w3.org/2001/XMLSchema" xmlns:xs="http://www.w3.org/2001/XMLSchema" xmlns:p="http://schemas.microsoft.com/office/2006/metadata/properties" xmlns:ns2="0b782f5c-ea45-4e61-a028-a28b9f9c1a05" xmlns:ns3="05fc81c9-325d-42ab-a312-d2989bc4c6c1" targetNamespace="http://schemas.microsoft.com/office/2006/metadata/properties" ma:root="true" ma:fieldsID="aeb2c17f9a99cfc9b6b40a56a05d1d30" ns2:_="" ns3:_="">
    <xsd:import namespace="0b782f5c-ea45-4e61-a028-a28b9f9c1a05"/>
    <xsd:import namespace="05fc81c9-325d-42ab-a312-d2989bc4c6c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782f5c-ea45-4e61-a028-a28b9f9c1a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Attēlu atzīmes" ma:readOnly="false" ma:fieldId="{5cf76f15-5ced-4ddc-b409-7134ff3c332f}" ma:taxonomyMulti="true" ma:sspId="f2b9b02f-9abf-4f74-b798-1ff310cbf21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fc81c9-325d-42ab-a312-d2989bc4c6c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8d4f8d-5674-4ada-909c-3de2b86c3fae}" ma:internalName="TaxCatchAll" ma:showField="CatchAllData" ma:web="05fc81c9-325d-42ab-a312-d2989bc4c6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b782f5c-ea45-4e61-a028-a28b9f9c1a05">
      <Terms xmlns="http://schemas.microsoft.com/office/infopath/2007/PartnerControls"/>
    </lcf76f155ced4ddcb4097134ff3c332f>
    <TaxCatchAll xmlns="05fc81c9-325d-42ab-a312-d2989bc4c6c1" xsi:nil="true"/>
  </documentManagement>
</p:properties>
</file>

<file path=customXml/itemProps1.xml><?xml version="1.0" encoding="utf-8"?>
<ds:datastoreItem xmlns:ds="http://schemas.openxmlformats.org/officeDocument/2006/customXml" ds:itemID="{AD859F63-44CC-45F3-8E89-35A696DB63DF}"/>
</file>

<file path=customXml/itemProps2.xml><?xml version="1.0" encoding="utf-8"?>
<ds:datastoreItem xmlns:ds="http://schemas.openxmlformats.org/officeDocument/2006/customXml" ds:itemID="{1927298C-4891-4939-86F4-7C29E53499A8}"/>
</file>

<file path=customXml/itemProps3.xml><?xml version="1.0" encoding="utf-8"?>
<ds:datastoreItem xmlns:ds="http://schemas.openxmlformats.org/officeDocument/2006/customXml" ds:itemID="{1561E820-EB94-4441-BA52-D0E5CA83E43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22464</TotalTime>
  <Words>4616</Words>
  <Application>Microsoft Office PowerPoint</Application>
  <PresentationFormat>Widescreen</PresentationFormat>
  <Paragraphs>722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Latviešu valoda Eiropas Savienībā. Terminoloģijas izstrāde Eiropas Savienības un Latvijas iestādēs  un savstarpējā sadarbība</dc:title>
  <dc:creator>UDRIS Peteris (DGT)</dc:creator>
  <cp:lastModifiedBy>UDRIS Peteris (DGT)</cp:lastModifiedBy>
  <cp:revision>692</cp:revision>
  <dcterms:created xsi:type="dcterms:W3CDTF">2021-09-11T08:51:16Z</dcterms:created>
  <dcterms:modified xsi:type="dcterms:W3CDTF">2021-11-05T10:12:44Z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0x010100541D6704663FD9458F4BF149505D8835</vt:lpwstr>
  </property>
</Properties>
</file>