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72" r:id="rId7"/>
    <p:sldId id="299" r:id="rId8"/>
    <p:sldId id="300" r:id="rId9"/>
    <p:sldId id="312" r:id="rId10"/>
    <p:sldId id="315" r:id="rId11"/>
    <p:sldId id="316" r:id="rId12"/>
    <p:sldId id="313" r:id="rId13"/>
    <p:sldId id="285" r:id="rId14"/>
    <p:sldId id="275" r:id="rId15"/>
    <p:sldId id="271" r:id="rId16"/>
    <p:sldId id="288" r:id="rId17"/>
    <p:sldId id="295" r:id="rId18"/>
    <p:sldId id="281" r:id="rId19"/>
    <p:sldId id="283" r:id="rId20"/>
    <p:sldId id="304" r:id="rId21"/>
    <p:sldId id="306" r:id="rId22"/>
    <p:sldId id="314" r:id="rId23"/>
  </p:sldIdLst>
  <p:sldSz cx="12192000" cy="6858000"/>
  <p:notesSz cx="6761163" cy="9942513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02462E-5D09-4C0B-9775-DA942E9403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3784FA-CA52-4912-BA9C-688A1C9C02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7E16DC-C5E9-4B16-BC43-28627A562787}" type="datetimeFigureOut">
              <a:rPr lang="lv-LV"/>
              <a:pPr>
                <a:defRPr/>
              </a:pPr>
              <a:t>20.01.2025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833C15-C2E1-41F0-8E7D-443E4FE679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CE8E9B-0D49-41EF-AB34-F1F79A6D99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5525EF-6877-4A83-8C48-273B27AC6991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1F8F03A-311A-4451-9807-9BAB69B0CD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FBA68D-2941-48FB-989D-3755DBC6D16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08946D-C573-4DCB-AC71-1F83AA442781}" type="datetimeFigureOut">
              <a:rPr lang="lv-LV"/>
              <a:pPr>
                <a:defRPr/>
              </a:pPr>
              <a:t>20.01.2025</a:t>
            </a:fld>
            <a:endParaRPr 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924675-E847-4C2B-8BD7-95ED0AB92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72EF4C-8556-440F-AD15-D815BEEE6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E8C22-5DEB-476D-BC5E-494515514A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65087-8645-4434-8DD5-BE749EC967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1E2566D-5900-4418-AF9E-54D7BB17338D}" type="slidenum">
              <a:rPr lang="lv-LV" altLang="lv-LV"/>
              <a:pPr/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0B6AA3F-AB3E-40EE-A8DE-E216E409F5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B9D600D3-D02D-C35F-BC55-B53921653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8A3EE10-5F8D-E7F0-EB25-A112FF5B98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0FA805E-8068-4C19-86D7-CF274D0120DF}" type="slidenum">
              <a:rPr lang="lv-LV" altLang="lv-LV"/>
              <a:pPr/>
              <a:t>4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555E68D-7568-FA43-20E7-EB42F8B77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BD990258-45AB-EAB3-3292-D897D02C6F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lv-LV" altLang="lv-LV"/>
              <a:t>Normatīvā akta teksta izstrādē būtiska nozīme ir visam: vārdu, gramatikas formu un konstrukciju izvēlei, pieturzīmēm, nosaukumiem, teksta iedalījumam. </a:t>
            </a:r>
          </a:p>
          <a:p>
            <a:endParaRPr lang="lv-LV" altLang="lv-LV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4B5C2EB7-845B-FFD2-E6A6-09368B9808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0EA32ED-78BB-4A20-BB3D-B7F046234ABC}" type="slidenum">
              <a:rPr lang="lv-LV" altLang="lv-LV"/>
              <a:pPr/>
              <a:t>12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93F0B8E5-EB58-7320-4BF3-4C164DA5AA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19D19FAF-CE54-CBC4-40E9-52B435B5B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80D437D8-6682-A3CC-CF3F-C412DB61A9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A2F44A4-B6B2-4C58-BE88-3FDC9EDEB9FC}" type="slidenum">
              <a:rPr lang="lv-LV" altLang="lv-LV"/>
              <a:pPr/>
              <a:t>15</a:t>
            </a:fld>
            <a:endParaRPr lang="lv-LV" alt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5D5C8E16-95DD-8BF6-9DCE-433C5EFDA0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B7D8742-F2A7-8F13-E4C6-2D3F4D68B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104F1DF5-6ADD-4A0B-A54A-11787803BA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30DD34-53BE-4779-BCF4-5B0936E4668C}" type="slidenum">
              <a:rPr lang="lv-LV" altLang="lv-LV"/>
              <a:pPr/>
              <a:t>18</a:t>
            </a:fld>
            <a:endParaRPr lang="lv-LV" alt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6C502959-B871-CE8C-6D9F-A6011A30D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0"/>
            <a:ext cx="50387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560965C4-D481-6863-643F-09498E0184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C5C6BAA-46A0-39AD-5FFB-0D6BCC6CF4B2}"/>
              </a:ext>
            </a:extLst>
          </p:cNvPr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52851" tIns="26426" rIns="52851" bIns="26426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788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1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788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78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01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895B334-CD7B-1A26-289F-1EE4AB712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13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7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125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AB5003AC-36F2-D006-13F2-F2A0C2F63A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500">
                <a:latin typeface="Verdana" panose="020B0604030504040204" pitchFamily="34" charset="0"/>
              </a:defRPr>
            </a:lvl1pPr>
          </a:lstStyle>
          <a:p>
            <a:fld id="{52F05988-632E-4379-A6A9-C3F9803EF894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7612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4F77E3B4-8753-311B-281C-2A14F6C2E0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7"/>
            <a:ext cx="8128000" cy="1384295"/>
          </a:xfrm>
        </p:spPr>
        <p:txBody>
          <a:bodyPr anchor="t">
            <a:normAutofit/>
          </a:bodyPr>
          <a:lstStyle>
            <a:lvl1pPr algn="l">
              <a:defRPr sz="135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4256" indent="0">
              <a:buNone/>
              <a:defRPr sz="956">
                <a:solidFill>
                  <a:schemeClr val="tx1">
                    <a:tint val="75000"/>
                  </a:schemeClr>
                </a:solidFill>
              </a:defRPr>
            </a:lvl2pPr>
            <a:lvl3pPr marL="5285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9276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5702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32127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8553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4979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114047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7D0CF07D-296F-4066-D478-68D6C4CF86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500">
                <a:latin typeface="Verdana" panose="020B0604030504040204" pitchFamily="34" charset="0"/>
              </a:defRPr>
            </a:lvl1pPr>
          </a:lstStyle>
          <a:p>
            <a:fld id="{92B891E4-9A4E-4C46-BB4B-4167F77CE205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0066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908F3285-3FF2-CFE9-A78A-2E66890F3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8"/>
            <a:ext cx="8128000" cy="1066799"/>
          </a:xfrm>
        </p:spPr>
        <p:txBody>
          <a:bodyPr anchor="t">
            <a:normAutofit/>
          </a:bodyPr>
          <a:lstStyle>
            <a:lvl1pPr algn="l">
              <a:defRPr sz="13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7"/>
            <a:ext cx="3962400" cy="4373573"/>
          </a:xfrm>
        </p:spPr>
        <p:txBody>
          <a:bodyPr>
            <a:normAutofit/>
          </a:bodyPr>
          <a:lstStyle>
            <a:lvl1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F9BC04E8-4224-9AB8-FB5E-DB392E76949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500">
                <a:latin typeface="Verdana" panose="020B0604030504040204" pitchFamily="34" charset="0"/>
              </a:defRPr>
            </a:lvl1pPr>
          </a:lstStyle>
          <a:p>
            <a:fld id="{44B15CEC-C015-41D1-A2E5-E19A2C10E606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2720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C52011AE-73D9-A5B5-B517-22C8B8EABA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8"/>
            <a:ext cx="8128000" cy="1066799"/>
          </a:xfrm>
        </p:spPr>
        <p:txBody>
          <a:bodyPr anchor="t">
            <a:normAutofit/>
          </a:bodyPr>
          <a:lstStyle>
            <a:lvl1pPr algn="l">
              <a:defRPr sz="13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7"/>
            <a:ext cx="3860800" cy="3739225"/>
          </a:xfrm>
        </p:spPr>
        <p:txBody>
          <a:bodyPr>
            <a:normAutofit/>
          </a:bodyPr>
          <a:lstStyle>
            <a:lvl1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7"/>
            <a:ext cx="3962400" cy="3739233"/>
          </a:xfrm>
        </p:spPr>
        <p:txBody>
          <a:bodyPr>
            <a:normAutofit/>
          </a:bodyPr>
          <a:lstStyle>
            <a:lvl1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956"/>
            </a:lvl6pPr>
            <a:lvl7pPr>
              <a:defRPr sz="956"/>
            </a:lvl7pPr>
            <a:lvl8pPr>
              <a:defRPr sz="956"/>
            </a:lvl8pPr>
            <a:lvl9pPr>
              <a:defRPr sz="9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20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112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60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1125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9D0C086F-EE13-8C2A-B2D4-9C45F821AD5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500">
                <a:latin typeface="Verdana" panose="020B0604030504040204" pitchFamily="34" charset="0"/>
              </a:defRPr>
            </a:lvl1pPr>
          </a:lstStyle>
          <a:p>
            <a:fld id="{E17366C4-27F8-4241-99F5-B6B01E9965AE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82650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F6265598-1E4F-AD8E-6D89-157C6BCB7C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8"/>
            <a:ext cx="8128000" cy="1066799"/>
          </a:xfrm>
        </p:spPr>
        <p:txBody>
          <a:bodyPr anchor="t">
            <a:normAutofit/>
          </a:bodyPr>
          <a:lstStyle>
            <a:lvl1pPr algn="l">
              <a:defRPr sz="13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C8F270C2-AA52-8335-07CA-5906D75B57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500">
                <a:latin typeface="Verdana" panose="020B0604030504040204" pitchFamily="34" charset="0"/>
              </a:defRPr>
            </a:lvl1pPr>
          </a:lstStyle>
          <a:p>
            <a:fld id="{24372AC8-9EF2-4030-BD53-4D9C270BAD6D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695553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50F1A3A-53E8-5007-07B1-E025DBBBE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2">
            <a:extLst>
              <a:ext uri="{FF2B5EF4-FFF2-40B4-BE49-F238E27FC236}">
                <a16:creationId xmlns:a16="http://schemas.microsoft.com/office/drawing/2014/main" id="{C6019E6B-6319-1AC3-1A6E-B5ECD1E682D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500">
                <a:latin typeface="Verdana" panose="020B0604030504040204" pitchFamily="34" charset="0"/>
              </a:defRPr>
            </a:lvl1pPr>
          </a:lstStyle>
          <a:p>
            <a:fld id="{BAD8FE9B-D460-4E4F-B589-70185527E4A3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38738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3CD6DDC-EF9E-10A5-64CB-4611727B4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2347912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1" y="272982"/>
            <a:ext cx="3668035" cy="1162051"/>
          </a:xfrm>
        </p:spPr>
        <p:txBody>
          <a:bodyPr anchor="t">
            <a:normAutofit/>
          </a:bodyPr>
          <a:lstStyle>
            <a:lvl1pPr algn="l">
              <a:defRPr sz="135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7" y="273054"/>
            <a:ext cx="4359563" cy="5853128"/>
          </a:xfrm>
        </p:spPr>
        <p:txBody>
          <a:bodyPr>
            <a:normAutofit/>
          </a:bodyPr>
          <a:lstStyle>
            <a:lvl1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069"/>
            </a:lvl6pPr>
            <a:lvl7pPr>
              <a:defRPr sz="1069"/>
            </a:lvl7pPr>
            <a:lvl8pPr>
              <a:defRPr sz="1069"/>
            </a:lvl8pPr>
            <a:lvl9pPr>
              <a:defRPr sz="10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1" y="1435123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1125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64256" indent="0">
              <a:buNone/>
              <a:defRPr sz="675"/>
            </a:lvl2pPr>
            <a:lvl3pPr marL="528511" indent="0">
              <a:buNone/>
              <a:defRPr sz="563"/>
            </a:lvl3pPr>
            <a:lvl4pPr marL="792768" indent="0">
              <a:buNone/>
              <a:defRPr sz="563"/>
            </a:lvl4pPr>
            <a:lvl5pPr marL="1057023" indent="0">
              <a:buNone/>
              <a:defRPr sz="563"/>
            </a:lvl5pPr>
            <a:lvl6pPr marL="1321279" indent="0">
              <a:buNone/>
              <a:defRPr sz="563"/>
            </a:lvl6pPr>
            <a:lvl7pPr marL="1585535" indent="0">
              <a:buNone/>
              <a:defRPr sz="563"/>
            </a:lvl7pPr>
            <a:lvl8pPr marL="1849790" indent="0">
              <a:buNone/>
              <a:defRPr sz="563"/>
            </a:lvl8pPr>
            <a:lvl9pPr marL="2114047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563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563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4789500F-61C3-2D63-4229-9FF35B5BC9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500">
                <a:latin typeface="Verdana" panose="020B0604030504040204" pitchFamily="34" charset="0"/>
              </a:defRPr>
            </a:lvl1pPr>
          </a:lstStyle>
          <a:p>
            <a:fld id="{7AE62F25-F7CD-4164-9560-49AD5B22E29E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251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9226821-6D24-F626-8A6C-18D6AF015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FC429A3F-5281-381E-E99F-A0C3FD7C1F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0"/>
            <a:ext cx="5038725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788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788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1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772737-BDB4-F176-72C1-DA6F53BA058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571F26C-46F3-07CE-AF6F-E1A1821619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202874-DA01-4AC5-B66A-BD5A728C3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528511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080C0F-1AF8-4458-8FAD-12A70C0B0D40}" type="datetime1">
              <a:rPr lang="en-US"/>
              <a:pPr>
                <a:defRPr/>
              </a:pPr>
              <a:t>1/20/2025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F0FA-96AF-4705-BE9E-5238BFF35F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528511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410E7-6595-41ED-952F-5FCCE59CB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600">
                <a:solidFill>
                  <a:srgbClr val="898989"/>
                </a:solidFill>
              </a:defRPr>
            </a:lvl1pPr>
          </a:lstStyle>
          <a:p>
            <a:fld id="{F6BEB460-BC4C-46B9-B127-CBB1BFE842E0}" type="slidenum">
              <a:rPr lang="en-US" altLang="lv-LV"/>
              <a:pPr/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ctr" defTabSz="527050" rtl="0" eaLnBrk="0" fontAlgn="base" hangingPunct="0">
        <a:spcBef>
          <a:spcPct val="0"/>
        </a:spcBef>
        <a:spcAft>
          <a:spcPct val="0"/>
        </a:spcAft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705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</a:defRPr>
      </a:lvl2pPr>
      <a:lvl3pPr algn="ctr" defTabSz="52705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</a:defRPr>
      </a:lvl3pPr>
      <a:lvl4pPr algn="ctr" defTabSz="52705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</a:defRPr>
      </a:lvl4pPr>
      <a:lvl5pPr algn="ctr" defTabSz="527050" rtl="0" eaLnBrk="0" fontAlgn="base" hangingPunct="0">
        <a:spcBef>
          <a:spcPct val="0"/>
        </a:spcBef>
        <a:spcAft>
          <a:spcPct val="0"/>
        </a:spcAft>
        <a:defRPr sz="2500">
          <a:solidFill>
            <a:schemeClr val="tx1"/>
          </a:solidFill>
          <a:latin typeface="Times New Roman" pitchFamily="18" charset="0"/>
        </a:defRPr>
      </a:lvl5pPr>
      <a:lvl6pPr marL="257175" algn="ctr" defTabSz="527745" rtl="0" eaLnBrk="1" fontAlgn="base" hangingPunct="1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Times New Roman" pitchFamily="18" charset="0"/>
        </a:defRPr>
      </a:lvl6pPr>
      <a:lvl7pPr marL="514350" algn="ctr" defTabSz="527745" rtl="0" eaLnBrk="1" fontAlgn="base" hangingPunct="1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Times New Roman" pitchFamily="18" charset="0"/>
        </a:defRPr>
      </a:lvl7pPr>
      <a:lvl8pPr marL="771525" algn="ctr" defTabSz="527745" rtl="0" eaLnBrk="1" fontAlgn="base" hangingPunct="1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Times New Roman" pitchFamily="18" charset="0"/>
        </a:defRPr>
      </a:lvl8pPr>
      <a:lvl9pPr marL="1028700" algn="ctr" defTabSz="527745" rtl="0" eaLnBrk="1" fontAlgn="base" hangingPunct="1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Times New Roman" pitchFamily="18" charset="0"/>
        </a:defRPr>
      </a:lvl9pPr>
    </p:titleStyle>
    <p:bodyStyle>
      <a:lvl1pPr marL="196850" indent="-196850" algn="l" defTabSz="527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63513" algn="l" defTabSz="527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8813" indent="-130175" algn="l" defTabSz="527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23925" indent="-130175" algn="l" defTabSz="527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0175" algn="l" defTabSz="5270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53407" indent="-132128" algn="l" defTabSz="528511" rtl="0" eaLnBrk="1" latinLnBrk="0" hangingPunct="1">
        <a:spcBef>
          <a:spcPct val="20000"/>
        </a:spcBef>
        <a:buFont typeface="Arial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6pPr>
      <a:lvl7pPr marL="1717663" indent="-132128" algn="l" defTabSz="528511" rtl="0" eaLnBrk="1" latinLnBrk="0" hangingPunct="1">
        <a:spcBef>
          <a:spcPct val="20000"/>
        </a:spcBef>
        <a:buFont typeface="Arial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7pPr>
      <a:lvl8pPr marL="1981919" indent="-132128" algn="l" defTabSz="528511" rtl="0" eaLnBrk="1" latinLnBrk="0" hangingPunct="1">
        <a:spcBef>
          <a:spcPct val="20000"/>
        </a:spcBef>
        <a:buFont typeface="Arial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8pPr>
      <a:lvl9pPr marL="2246174" indent="-132128" algn="l" defTabSz="528511" rtl="0" eaLnBrk="1" latinLnBrk="0" hangingPunct="1">
        <a:spcBef>
          <a:spcPct val="20000"/>
        </a:spcBef>
        <a:buFont typeface="Arial" pitchFamily="34" charset="0"/>
        <a:buChar char="•"/>
        <a:defRPr sz="10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1pPr>
      <a:lvl2pPr marL="264256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2pPr>
      <a:lvl3pPr marL="528511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3pPr>
      <a:lvl4pPr marL="792768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4pPr>
      <a:lvl5pPr marL="1057023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5pPr>
      <a:lvl6pPr marL="1321279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6pPr>
      <a:lvl7pPr marL="1585535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7pPr>
      <a:lvl8pPr marL="1849790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8pPr>
      <a:lvl9pPr marL="2114047" algn="l" defTabSz="528511" rtl="0" eaLnBrk="1" latinLnBrk="0" hangingPunct="1">
        <a:defRPr sz="95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translatingforeurope/posts/2505002172881615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daina.vaivare@mk.gov.l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047FC373-6FD7-97F4-B864-D3E622803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813" y="3471863"/>
            <a:ext cx="8682037" cy="1252537"/>
          </a:xfrm>
        </p:spPr>
        <p:txBody>
          <a:bodyPr/>
          <a:lstStyle/>
          <a:p>
            <a:r>
              <a:rPr lang="lv-LV" altLang="lv-LV" sz="3200"/>
              <a:t>Skaidras rakstības (clear writing) principu īstenošana tiesību aktos</a:t>
            </a: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47A68B27-6F9F-456D-A1BA-24F91F390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188913"/>
          </a:xfrm>
        </p:spPr>
        <p:txBody>
          <a:bodyPr>
            <a:normAutofit fontScale="92500" lnSpcReduction="20000"/>
          </a:bodyPr>
          <a:lstStyle/>
          <a:p>
            <a:pPr defTabSz="527745">
              <a:defRPr/>
            </a:pPr>
            <a:endParaRPr lang="lv-LV" altLang="lv-LV" dirty="0"/>
          </a:p>
        </p:txBody>
      </p:sp>
      <p:sp>
        <p:nvSpPr>
          <p:cNvPr id="13316" name="Text Placeholder 3">
            <a:extLst>
              <a:ext uri="{FF2B5EF4-FFF2-40B4-BE49-F238E27FC236}">
                <a16:creationId xmlns:a16="http://schemas.microsoft.com/office/drawing/2014/main" id="{8341B43C-0C85-4B7E-65D1-44C62D6BF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5145088"/>
            <a:ext cx="10363200" cy="1255712"/>
          </a:xfrm>
        </p:spPr>
        <p:txBody>
          <a:bodyPr/>
          <a:lstStyle/>
          <a:p>
            <a:r>
              <a:rPr lang="lv-LV" altLang="lv-LV" sz="2000"/>
              <a:t>Daina Vaivare</a:t>
            </a:r>
          </a:p>
          <a:p>
            <a:r>
              <a:rPr lang="lv-LV" altLang="lv-LV" sz="2000"/>
              <a:t>Valsts kancelejas Tiesību aktu redakcijas departamenta vadītāja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AF7B182C-B5B5-4F23-3453-C90B6D77C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253663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7B33ACE6-8BB4-4752-4A1B-3A000231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0" y="858838"/>
            <a:ext cx="4572000" cy="536575"/>
          </a:xfrm>
        </p:spPr>
        <p:txBody>
          <a:bodyPr/>
          <a:lstStyle/>
          <a:p>
            <a:r>
              <a:rPr lang="lv-LV" altLang="lv-LV" sz="1300"/>
              <a:t>Eiropas Komisija, Rakstīsim skaidri</a:t>
            </a:r>
            <a:br>
              <a:rPr lang="lv-LV" altLang="lv-LV" sz="1300"/>
            </a:br>
            <a:endParaRPr lang="lv-LV" altLang="lv-LV" sz="1300"/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9E76387-790F-8D04-9DF2-1D5C8F76F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0" y="1847850"/>
            <a:ext cx="5457825" cy="4081463"/>
          </a:xfrm>
        </p:spPr>
        <p:txBody>
          <a:bodyPr/>
          <a:lstStyle/>
          <a:p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Trīs svarīgi iemesli, kāpēc jāraksta skaidri: </a:t>
            </a:r>
          </a:p>
          <a:p>
            <a:endParaRPr lang="lv-LV" altLang="lv-LV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lai būtu vieglāk sadarboties </a:t>
            </a:r>
          </a:p>
          <a:p>
            <a:endParaRPr lang="lv-LV" altLang="lv-LV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lai nebūtu jāatbild uz liekiem jautājumiem</a:t>
            </a:r>
          </a:p>
          <a:p>
            <a:endParaRPr lang="lv-LV" altLang="lv-LV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• lai iemantotu lielāku labvēlību</a:t>
            </a:r>
          </a:p>
        </p:txBody>
      </p:sp>
      <p:sp>
        <p:nvSpPr>
          <p:cNvPr id="20484" name="Text Placeholder 3">
            <a:extLst>
              <a:ext uri="{FF2B5EF4-FFF2-40B4-BE49-F238E27FC236}">
                <a16:creationId xmlns:a16="http://schemas.microsoft.com/office/drawing/2014/main" id="{8728B605-0624-4DD0-875D-922C1329D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9925" y="6324600"/>
            <a:ext cx="1173163" cy="304800"/>
          </a:xfrm>
        </p:spPr>
        <p:txBody>
          <a:bodyPr/>
          <a:lstStyle/>
          <a:p>
            <a:pPr defTabSz="527745">
              <a:defRPr/>
            </a:pPr>
            <a:endParaRPr lang="lv-LV" altLang="lv-LV" dirty="0"/>
          </a:p>
        </p:txBody>
      </p:sp>
      <p:sp>
        <p:nvSpPr>
          <p:cNvPr id="23557" name="Text Placeholder 4">
            <a:extLst>
              <a:ext uri="{FF2B5EF4-FFF2-40B4-BE49-F238E27FC236}">
                <a16:creationId xmlns:a16="http://schemas.microsoft.com/office/drawing/2014/main" id="{0D09C17E-7D38-6138-7245-056A02F0AE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89313" y="6234113"/>
            <a:ext cx="7989887" cy="395287"/>
          </a:xfrm>
        </p:spPr>
        <p:txBody>
          <a:bodyPr/>
          <a:lstStyle/>
          <a:p>
            <a:r>
              <a:rPr lang="lv-LV" altLang="lv-LV" sz="1000" b="1"/>
              <a:t>ec.europa.eu/translation</a:t>
            </a:r>
          </a:p>
        </p:txBody>
      </p:sp>
      <p:sp>
        <p:nvSpPr>
          <p:cNvPr id="20486" name="Slide Number Placeholder 5">
            <a:extLst>
              <a:ext uri="{FF2B5EF4-FFF2-40B4-BE49-F238E27FC236}">
                <a16:creationId xmlns:a16="http://schemas.microsoft.com/office/drawing/2014/main" id="{79BB658E-1DB5-40D5-8DD1-B354F2DE9320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BA0F6F9-601C-41A5-BFB4-9EC92EBDDD6B}" type="slidenum">
              <a:rPr lang="en-US" altLang="lv-LV"/>
              <a:pPr/>
              <a:t>10</a:t>
            </a:fld>
            <a:endParaRPr lang="en-US" altLang="lv-LV"/>
          </a:p>
        </p:txBody>
      </p:sp>
      <p:pic>
        <p:nvPicPr>
          <p:cNvPr id="23559" name="Picture 6">
            <a:extLst>
              <a:ext uri="{FF2B5EF4-FFF2-40B4-BE49-F238E27FC236}">
                <a16:creationId xmlns:a16="http://schemas.microsoft.com/office/drawing/2014/main" id="{648B061A-0124-942E-BCC0-219ECDF77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87388"/>
            <a:ext cx="3459163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FAE97DD6-BA21-4933-9207-03E0A054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0" y="1714500"/>
            <a:ext cx="4572000" cy="582613"/>
          </a:xfrm>
        </p:spPr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8F2C3ECF-F10F-4EF6-B742-285951A97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0" y="2486025"/>
            <a:ext cx="4572000" cy="2460625"/>
          </a:xfrm>
        </p:spPr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14340" name="Text Placeholder 3">
            <a:extLst>
              <a:ext uri="{FF2B5EF4-FFF2-40B4-BE49-F238E27FC236}">
                <a16:creationId xmlns:a16="http://schemas.microsoft.com/office/drawing/2014/main" id="{2CD7C077-48E6-4B02-9E3B-EC165D2079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24581" name="Text Placeholder 4">
            <a:extLst>
              <a:ext uri="{FF2B5EF4-FFF2-40B4-BE49-F238E27FC236}">
                <a16:creationId xmlns:a16="http://schemas.microsoft.com/office/drawing/2014/main" id="{1E909BE4-6A8E-129D-A7E5-C5E3C562E2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lv-LV" sz="900" b="1"/>
              <a:t>https://tai.mk.gov.lv/</a:t>
            </a:r>
          </a:p>
          <a:p>
            <a:endParaRPr lang="lv-LV" altLang="lv-LV" sz="500"/>
          </a:p>
        </p:txBody>
      </p:sp>
      <p:sp>
        <p:nvSpPr>
          <p:cNvPr id="14342" name="Slide Number Placeholder 5">
            <a:extLst>
              <a:ext uri="{FF2B5EF4-FFF2-40B4-BE49-F238E27FC236}">
                <a16:creationId xmlns:a16="http://schemas.microsoft.com/office/drawing/2014/main" id="{2B8C838C-BF18-477F-90A4-C105686EA57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1CD458A-E5DE-48A6-9873-747D1F7690E2}" type="slidenum">
              <a:rPr lang="en-US" altLang="lv-LV"/>
              <a:pPr/>
              <a:t>11</a:t>
            </a:fld>
            <a:endParaRPr lang="en-US" altLang="lv-LV"/>
          </a:p>
        </p:txBody>
      </p:sp>
      <p:pic>
        <p:nvPicPr>
          <p:cNvPr id="24583" name="Picture 1">
            <a:extLst>
              <a:ext uri="{FF2B5EF4-FFF2-40B4-BE49-F238E27FC236}">
                <a16:creationId xmlns:a16="http://schemas.microsoft.com/office/drawing/2014/main" id="{C66E1007-BC7F-F4FA-CBA8-5A1D4AFFF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468438"/>
            <a:ext cx="110601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758E153-9E1F-4C21-9BB1-637A3118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0" y="573088"/>
            <a:ext cx="4572000" cy="331787"/>
          </a:xfrm>
        </p:spPr>
        <p:txBody>
          <a:bodyPr/>
          <a:lstStyle/>
          <a:p>
            <a:pPr defTabSz="527745">
              <a:defRPr/>
            </a:pPr>
            <a:endParaRPr lang="lv-LV" altLang="lv-LV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A619683-69FF-4A12-B57A-16B75E546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0100" y="2486025"/>
            <a:ext cx="4572000" cy="2460625"/>
          </a:xfrm>
        </p:spPr>
        <p:txBody>
          <a:bodyPr/>
          <a:lstStyle/>
          <a:p>
            <a:pPr defTabSz="527745">
              <a:defRPr/>
            </a:pPr>
            <a:endParaRPr lang="lv-LV" altLang="lv-LV" dirty="0"/>
          </a:p>
        </p:txBody>
      </p:sp>
      <p:sp>
        <p:nvSpPr>
          <p:cNvPr id="15364" name="Text Placeholder 3">
            <a:extLst>
              <a:ext uri="{FF2B5EF4-FFF2-40B4-BE49-F238E27FC236}">
                <a16:creationId xmlns:a16="http://schemas.microsoft.com/office/drawing/2014/main" id="{AEF3B33C-8CE2-4E64-8F3E-FF98F84A3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33538" y="6324600"/>
            <a:ext cx="2627312" cy="304800"/>
          </a:xfrm>
        </p:spPr>
        <p:txBody>
          <a:bodyPr/>
          <a:lstStyle/>
          <a:p>
            <a:pPr defTabSz="527745">
              <a:defRPr/>
            </a:pPr>
            <a:endParaRPr lang="lv-LV" altLang="lv-LV" dirty="0"/>
          </a:p>
        </p:txBody>
      </p:sp>
      <p:sp>
        <p:nvSpPr>
          <p:cNvPr id="25605" name="Text Placeholder 4">
            <a:extLst>
              <a:ext uri="{FF2B5EF4-FFF2-40B4-BE49-F238E27FC236}">
                <a16:creationId xmlns:a16="http://schemas.microsoft.com/office/drawing/2014/main" id="{C62D2000-D3F0-EA80-2887-FE7604268E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80038" y="6324600"/>
            <a:ext cx="6107112" cy="304800"/>
          </a:xfrm>
        </p:spPr>
        <p:txBody>
          <a:bodyPr/>
          <a:lstStyle/>
          <a:p>
            <a:r>
              <a:rPr lang="lv-LV" altLang="lv-LV" sz="900" b="1"/>
              <a:t>Normatīvo aktu projektu izstrādes rokasgrāmata https://tai.mk.gov.lv/</a:t>
            </a:r>
          </a:p>
        </p:txBody>
      </p:sp>
      <p:sp>
        <p:nvSpPr>
          <p:cNvPr id="15366" name="Slide Number Placeholder 5">
            <a:extLst>
              <a:ext uri="{FF2B5EF4-FFF2-40B4-BE49-F238E27FC236}">
                <a16:creationId xmlns:a16="http://schemas.microsoft.com/office/drawing/2014/main" id="{43D4FEBF-9B91-423C-B9DA-8B2E82FEA706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93A4DF0-6B8C-4EA4-856E-38F33DD5B21D}" type="slidenum">
              <a:rPr lang="en-US" altLang="lv-LV"/>
              <a:pPr/>
              <a:t>12</a:t>
            </a:fld>
            <a:endParaRPr lang="en-US" altLang="lv-LV"/>
          </a:p>
        </p:txBody>
      </p:sp>
      <p:pic>
        <p:nvPicPr>
          <p:cNvPr id="25607" name="Picture 2">
            <a:extLst>
              <a:ext uri="{FF2B5EF4-FFF2-40B4-BE49-F238E27FC236}">
                <a16:creationId xmlns:a16="http://schemas.microsoft.com/office/drawing/2014/main" id="{6DB1CD72-E794-2F40-C995-201FC9DB5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6500"/>
            <a:ext cx="11120437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EF31-2E92-4B1B-AD9F-C0288833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38"/>
          </a:xfrm>
        </p:spPr>
        <p:txBody>
          <a:bodyPr/>
          <a:lstStyle/>
          <a:p>
            <a:pPr defTabSz="527745">
              <a:defRPr/>
            </a:pPr>
            <a:endParaRPr lang="lv-LV"/>
          </a:p>
        </p:txBody>
      </p:sp>
      <p:pic>
        <p:nvPicPr>
          <p:cNvPr id="27651" name="Content Placeholder 6">
            <a:extLst>
              <a:ext uri="{FF2B5EF4-FFF2-40B4-BE49-F238E27FC236}">
                <a16:creationId xmlns:a16="http://schemas.microsoft.com/office/drawing/2014/main" id="{5C2349C1-43A9-5471-48F5-E8CC4451D8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7675" y="773113"/>
            <a:ext cx="9661525" cy="499903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381FE6-3F33-4355-9ACC-B4433D558F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27653" name="Text Placeholder 4">
            <a:extLst>
              <a:ext uri="{FF2B5EF4-FFF2-40B4-BE49-F238E27FC236}">
                <a16:creationId xmlns:a16="http://schemas.microsoft.com/office/drawing/2014/main" id="{ECADECEA-1371-42FF-423A-B84AAB77B6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200" y="6324600"/>
            <a:ext cx="4876800" cy="304800"/>
          </a:xfrm>
        </p:spPr>
        <p:txBody>
          <a:bodyPr/>
          <a:lstStyle/>
          <a:p>
            <a:r>
              <a:rPr lang="lv-LV" altLang="lv-LV" sz="900" b="1"/>
              <a:t>Normatīvo aktu projektu izstrādes rokasgrāmata https://tai.mk.gov.lv/</a:t>
            </a:r>
          </a:p>
          <a:p>
            <a:endParaRPr lang="lv-LV" altLang="lv-LV" sz="5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40E2-1D0B-4B71-8FAE-7D2D169E16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C342A0B-5AB8-4A63-8C1A-231946D58216}" type="slidenum">
              <a:rPr lang="en-US" altLang="lv-LV"/>
              <a:pPr/>
              <a:t>13</a:t>
            </a:fld>
            <a:endParaRPr lang="en-US" altLang="lv-LV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8D6F-62FA-453F-BB29-F3C30860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38"/>
          </a:xfrm>
        </p:spPr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950F5-27B4-48A9-8C81-D8B9424E4E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28676" name="Text Placeholder 4">
            <a:extLst>
              <a:ext uri="{FF2B5EF4-FFF2-40B4-BE49-F238E27FC236}">
                <a16:creationId xmlns:a16="http://schemas.microsoft.com/office/drawing/2014/main" id="{6D142E98-163B-ECB0-9C0F-501D701F28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lv-LV" sz="900" b="1"/>
              <a:t>Normatīvo aktu projektu izstrādes rokasgrāmata https://tai.mk.gov.lv/</a:t>
            </a:r>
          </a:p>
          <a:p>
            <a:endParaRPr lang="lv-LV" altLang="lv-LV" sz="5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97136-7225-4841-9692-451D7E3B64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7AAAE62-E1A9-4743-9A67-2B448C878492}" type="slidenum">
              <a:rPr lang="en-US" altLang="lv-LV"/>
              <a:pPr/>
              <a:t>14</a:t>
            </a:fld>
            <a:endParaRPr lang="en-US" altLang="lv-LV"/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49FC457E-E0C7-DDA2-AA56-E5E4923F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585788"/>
            <a:ext cx="8054975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CE3139A-3D7A-6235-66DA-87EFB9843F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413" y="754063"/>
            <a:ext cx="9755187" cy="3516312"/>
          </a:xfrm>
          <a:noFill/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CEC5C82-5F91-0DFB-DCC9-EB8D39E62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2286000"/>
            <a:ext cx="6853237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8CC6AC-E4D4-8CBC-B123-E4CF7CF5F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779713"/>
            <a:ext cx="7412038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5FBEF8-F613-1913-49E2-20A3881FC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555875"/>
            <a:ext cx="634841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74B68C-523C-3E42-4341-7CB9EC41F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338" y="2076450"/>
            <a:ext cx="7672387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D8A79F3-A988-4839-9B58-58F91B860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0" y="803275"/>
            <a:ext cx="4572000" cy="369888"/>
          </a:xfrm>
        </p:spPr>
        <p:txBody>
          <a:bodyPr/>
          <a:lstStyle/>
          <a:p>
            <a:pPr defTabSz="527745">
              <a:defRPr/>
            </a:pPr>
            <a:endParaRPr lang="lv-LV" altLang="lv-LV" dirty="0"/>
          </a:p>
        </p:txBody>
      </p:sp>
      <p:pic>
        <p:nvPicPr>
          <p:cNvPr id="29699" name="Content Placeholder 6">
            <a:extLst>
              <a:ext uri="{FF2B5EF4-FFF2-40B4-BE49-F238E27FC236}">
                <a16:creationId xmlns:a16="http://schemas.microsoft.com/office/drawing/2014/main" id="{66CB64B6-463F-57EA-B257-149CDEDBC7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92438" y="1552575"/>
            <a:ext cx="6122987" cy="3394075"/>
          </a:xfrm>
        </p:spPr>
      </p:pic>
      <p:sp>
        <p:nvSpPr>
          <p:cNvPr id="33796" name="Text Placeholder 3">
            <a:extLst>
              <a:ext uri="{FF2B5EF4-FFF2-40B4-BE49-F238E27FC236}">
                <a16:creationId xmlns:a16="http://schemas.microsoft.com/office/drawing/2014/main" id="{E704E3F0-AD78-4848-A6EE-94CB487F6C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33797" name="Text Placeholder 4">
            <a:extLst>
              <a:ext uri="{FF2B5EF4-FFF2-40B4-BE49-F238E27FC236}">
                <a16:creationId xmlns:a16="http://schemas.microsoft.com/office/drawing/2014/main" id="{A05364B7-B5F0-4EE2-89C5-F42F06C721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33798" name="Slide Number Placeholder 5">
            <a:extLst>
              <a:ext uri="{FF2B5EF4-FFF2-40B4-BE49-F238E27FC236}">
                <a16:creationId xmlns:a16="http://schemas.microsoft.com/office/drawing/2014/main" id="{0AAA889F-B036-4AB3-960C-EB56B6D7521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51327A3-D55F-40B5-80D0-DA8C06F32039}" type="slidenum">
              <a:rPr lang="en-US" altLang="lv-LV"/>
              <a:pPr/>
              <a:t>15</a:t>
            </a:fld>
            <a:endParaRPr lang="en-US" altLang="lv-LV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44C4E3F-FF1A-4666-93A0-92847A19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0100" y="1714500"/>
            <a:ext cx="4572000" cy="582613"/>
          </a:xfrm>
        </p:spPr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pic>
        <p:nvPicPr>
          <p:cNvPr id="31747" name="Content Placeholder 1">
            <a:extLst>
              <a:ext uri="{FF2B5EF4-FFF2-40B4-BE49-F238E27FC236}">
                <a16:creationId xmlns:a16="http://schemas.microsoft.com/office/drawing/2014/main" id="{3F9B8053-2178-C3F4-AFAE-C2DA35DC62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238" y="1316038"/>
            <a:ext cx="3235325" cy="2460625"/>
          </a:xfrm>
        </p:spPr>
      </p:pic>
      <p:sp>
        <p:nvSpPr>
          <p:cNvPr id="35844" name="Text Placeholder 3">
            <a:extLst>
              <a:ext uri="{FF2B5EF4-FFF2-40B4-BE49-F238E27FC236}">
                <a16:creationId xmlns:a16="http://schemas.microsoft.com/office/drawing/2014/main" id="{142DDE51-8AA0-4A08-8A01-C8293F357D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31749" name="Text Placeholder 4">
            <a:extLst>
              <a:ext uri="{FF2B5EF4-FFF2-40B4-BE49-F238E27FC236}">
                <a16:creationId xmlns:a16="http://schemas.microsoft.com/office/drawing/2014/main" id="{31CB79FF-8421-05BF-218F-B37C8DF442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lv-LV" altLang="lv-LV" sz="700"/>
              <a:t>Foto no </a:t>
            </a:r>
            <a:r>
              <a:rPr lang="lv-LV" altLang="lv-LV" sz="700">
                <a:hlinkClick r:id="rId3"/>
              </a:rPr>
              <a:t>https://www.facebook.com/translatingforeurope/posts/2505002172881615</a:t>
            </a:r>
            <a:endParaRPr lang="lv-LV" altLang="lv-LV" sz="700"/>
          </a:p>
          <a:p>
            <a:pPr>
              <a:lnSpc>
                <a:spcPct val="80000"/>
              </a:lnSpc>
            </a:pPr>
            <a:r>
              <a:rPr lang="lv-LV" altLang="lv-LV" sz="700"/>
              <a:t>un D. Vaivares arhīva</a:t>
            </a:r>
          </a:p>
        </p:txBody>
      </p:sp>
      <p:sp>
        <p:nvSpPr>
          <p:cNvPr id="35846" name="Slide Number Placeholder 5">
            <a:extLst>
              <a:ext uri="{FF2B5EF4-FFF2-40B4-BE49-F238E27FC236}">
                <a16:creationId xmlns:a16="http://schemas.microsoft.com/office/drawing/2014/main" id="{D282BB41-30BA-4D85-8FE7-1EC92BA4F830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EE1B27E-1990-4EB3-A8C6-56A8E1A69D78}" type="slidenum">
              <a:rPr lang="en-US" altLang="lv-LV"/>
              <a:pPr/>
              <a:t>16</a:t>
            </a:fld>
            <a:endParaRPr lang="en-US" altLang="lv-LV"/>
          </a:p>
        </p:txBody>
      </p:sp>
      <p:pic>
        <p:nvPicPr>
          <p:cNvPr id="8" name="Content Placeholder 1">
            <a:extLst>
              <a:ext uri="{FF2B5EF4-FFF2-40B4-BE49-F238E27FC236}">
                <a16:creationId xmlns:a16="http://schemas.microsoft.com/office/drawing/2014/main" id="{E45F27EF-9102-C2F8-3307-6811F44436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2892425"/>
            <a:ext cx="3484562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4D0D609F-BE7A-0CE8-BA3A-F8EE80758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1266825"/>
            <a:ext cx="347662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25697132-DA3A-39C9-FEC2-E625F1685E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38" y="2824163"/>
            <a:ext cx="3363912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1A1D5-9DD7-443C-BC47-E8DB0CB55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50" y="382588"/>
            <a:ext cx="9728200" cy="1036637"/>
          </a:xfrm>
        </p:spPr>
        <p:txBody>
          <a:bodyPr/>
          <a:lstStyle/>
          <a:p>
            <a:br>
              <a:rPr lang="lv-LV" altLang="lv-LV" sz="1100">
                <a:latin typeface="Times New Roman" panose="02020603050405020304" pitchFamily="18" charset="0"/>
              </a:rPr>
            </a:br>
            <a:br>
              <a:rPr lang="lv-LV" altLang="lv-LV" sz="1100">
                <a:latin typeface="Times New Roman" panose="02020603050405020304" pitchFamily="18" charset="0"/>
              </a:rPr>
            </a:br>
            <a:r>
              <a:rPr lang="lv-LV" altLang="lv-LV" sz="1800">
                <a:latin typeface="Times New Roman" panose="02020603050405020304" pitchFamily="18" charset="0"/>
              </a:rPr>
              <a:t>Konferences  pamatatziņas</a:t>
            </a:r>
            <a:br>
              <a:rPr lang="lv-LV" altLang="lv-LV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altLang="lv-LV" sz="1800">
              <a:latin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C2E30-8C86-4418-AA5E-0BD023D8AA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07EB7E-9FF2-4F0D-A6C2-F9CD1B8ADF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44199-3D3B-4EB6-B433-45A7D291C2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E16BD44-47A5-4CE3-9033-2BC0D536D58F}" type="slidenum">
              <a:rPr lang="en-US" altLang="lv-LV"/>
              <a:pPr/>
              <a:t>17</a:t>
            </a:fld>
            <a:endParaRPr lang="en-US" altLang="lv-LV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C57CA0-E3DC-402A-A870-18500372F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0" y="1752600"/>
            <a:ext cx="98679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Tiesību aktiem jābūt gan juridiski, gan komunikatīvi efektīviem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Saziņai valsts pārvaldē jābūt skaidrai, vienkāršai, kodolīgai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Iedzīvotājiem jāsaprot, kas ir rakstīts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Nepieciešams organizēt mācības ierēdņiem par tiesību aktu rakstīšanu, par skaidras valodas nozīmi tiesību akta mērķa sasniegšanā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vajadzīgi profesionāli redaktori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Teksta izpratni apgrūtina gari teikumi, sarežģīta teksta uzbūve, neprecīza terminoloģija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 konkrētāks un skaidrāks ir tiesību akts, jo precīzāka un vienkāršāka tā piemērošana</a:t>
            </a:r>
          </a:p>
          <a:p>
            <a:pPr>
              <a:defRPr/>
            </a:pPr>
            <a:endParaRPr lang="lv-LV" dirty="0"/>
          </a:p>
          <a:p>
            <a:pPr>
              <a:defRPr/>
            </a:pPr>
            <a:endParaRPr lang="lv-LV" dirty="0"/>
          </a:p>
        </p:txBody>
      </p:sp>
      <p:sp>
        <p:nvSpPr>
          <p:cNvPr id="32775" name="Rectangle 4">
            <a:extLst>
              <a:ext uri="{FF2B5EF4-FFF2-40B4-BE49-F238E27FC236}">
                <a16:creationId xmlns:a16="http://schemas.microsoft.com/office/drawing/2014/main" id="{BF685614-FE6C-2693-BF13-5A743302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4613"/>
            <a:ext cx="184150" cy="3079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endParaRPr lang="lv-LV" altLang="lv-L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66D3B-BFA4-4CB9-8F2D-F06E8D8F5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350838"/>
          </a:xfrm>
        </p:spPr>
        <p:txBody>
          <a:bodyPr/>
          <a:lstStyle/>
          <a:p>
            <a:pPr>
              <a:defRPr/>
            </a:pP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D73B9-D2C7-45A7-A050-A20BDCF4C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163" y="1052513"/>
            <a:ext cx="10409237" cy="5073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Teksta autoriem, redaktoriem un tulkotājiem jābūt pietiekami elastīgiem, lai atrastu vislabāko teksta redakciju, un jāsadarbojas visprecīzākā termina meklējumos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Tiek akcentēta redaktora darba un rediģēta teksta nozīme: jo skaidrāks, saprotamāks, strukturētāks teksts, jo ātrāk var sasniegt labu rezultātu, piemērojot tiesību akta normas</a:t>
            </a:r>
          </a:p>
          <a:p>
            <a:pPr>
              <a:defRPr/>
            </a:pPr>
            <a:endParaRPr lang="lv-LV" alt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Eiropas Komisijas ģenerālsekretāre Ilze </a:t>
            </a:r>
            <a:r>
              <a:rPr lang="lv-LV" altLang="lv-LV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Juhansone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«Tagad ir pienācis laiks iet tālāk un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nākamo desmit gadu laikā skaidru rakstību pacelt citā </a:t>
            </a:r>
            <a:r>
              <a:rPr 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līmenī.» </a:t>
            </a:r>
            <a:endParaRPr lang="lv-LV" sz="2400" dirty="0"/>
          </a:p>
          <a:p>
            <a:pPr>
              <a:defRPr/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A1C274-AC3B-4269-95F4-AC2E76AFE3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E9FE53-357B-4F41-8D6E-D83A03A2B0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90E1E-2B86-48F3-88DC-7C55D41E473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D1EA0B-A8DD-4F6F-BBB7-9088BEA472CE}" type="slidenum">
              <a:rPr lang="en-US" altLang="lv-LV"/>
              <a:pPr/>
              <a:t>18</a:t>
            </a:fld>
            <a:endParaRPr lang="en-US" altLang="lv-LV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4C9A9-583D-446B-AB6B-4A8F24442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38"/>
          </a:xfrm>
        </p:spPr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90259A37-96BA-6D87-E761-79B9FF594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3" y="1752600"/>
            <a:ext cx="9983787" cy="437356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100"/>
          </a:p>
          <a:p>
            <a:pPr algn="ctr">
              <a:lnSpc>
                <a:spcPct val="90000"/>
              </a:lnSpc>
            </a:pPr>
            <a:endParaRPr lang="lv-LV" altLang="lv-LV" sz="1700"/>
          </a:p>
          <a:p>
            <a:pPr algn="ctr">
              <a:lnSpc>
                <a:spcPct val="90000"/>
              </a:lnSpc>
            </a:pPr>
            <a:r>
              <a:rPr lang="lv-LV" altLang="lv-LV" sz="1700">
                <a:latin typeface="Times New Roman" panose="02020603050405020304" pitchFamily="18" charset="0"/>
                <a:cs typeface="Times New Roman" panose="02020603050405020304" pitchFamily="18" charset="0"/>
              </a:rPr>
              <a:t>Daina Vaivare</a:t>
            </a:r>
          </a:p>
          <a:p>
            <a:pPr algn="ctr">
              <a:lnSpc>
                <a:spcPct val="90000"/>
              </a:lnSpc>
            </a:pPr>
            <a:endParaRPr lang="lv-LV" altLang="lv-LV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lv-LV" altLang="lv-LV" sz="1700">
                <a:latin typeface="Times New Roman" panose="02020603050405020304" pitchFamily="18" charset="0"/>
                <a:cs typeface="Times New Roman" panose="02020603050405020304" pitchFamily="18" charset="0"/>
              </a:rPr>
              <a:t>Tiesību aktu redakcijas departaments</a:t>
            </a:r>
          </a:p>
          <a:p>
            <a:pPr algn="ctr">
              <a:lnSpc>
                <a:spcPct val="90000"/>
              </a:lnSpc>
            </a:pPr>
            <a:r>
              <a:rPr lang="lv-LV" altLang="lv-LV" sz="1700">
                <a:latin typeface="Times New Roman" panose="02020603050405020304" pitchFamily="18" charset="0"/>
                <a:cs typeface="Times New Roman" panose="02020603050405020304" pitchFamily="18" charset="0"/>
              </a:rPr>
              <a:t>Valsts kanceleja </a:t>
            </a:r>
          </a:p>
          <a:p>
            <a:pPr algn="ctr">
              <a:lnSpc>
                <a:spcPct val="90000"/>
              </a:lnSpc>
            </a:pPr>
            <a:r>
              <a:rPr lang="lv-LV" altLang="lv-LV" sz="17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daina.vaivare@mk.gov.lv</a:t>
            </a:r>
            <a:endParaRPr lang="lv-LV" altLang="lv-LV" sz="17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lv-LV" altLang="lv-LV" sz="1700">
                <a:latin typeface="Times New Roman" panose="02020603050405020304" pitchFamily="18" charset="0"/>
                <a:cs typeface="Times New Roman" panose="02020603050405020304" pitchFamily="18" charset="0"/>
              </a:rPr>
              <a:t>+371 67082878</a:t>
            </a:r>
          </a:p>
          <a:p>
            <a:pPr>
              <a:lnSpc>
                <a:spcPct val="90000"/>
              </a:lnSpc>
            </a:pPr>
            <a:endParaRPr lang="lv-LV" altLang="lv-LV" sz="10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81A70-0883-4672-8B44-DCD7A0CDDE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98137-5477-4C0E-AD99-D78B7CC77CF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5424D-59E7-43B6-BAED-B7F6EC131C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BEB3B8-700A-4E46-B946-EF0C98E052E1}" type="slidenum">
              <a:rPr lang="en-US" altLang="lv-LV"/>
              <a:pPr/>
              <a:t>19</a:t>
            </a:fld>
            <a:endParaRPr lang="en-US" alt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26B6A515-6968-4AA6-9DB1-6B72C002A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575" y="831850"/>
            <a:ext cx="3429000" cy="473075"/>
          </a:xfrm>
        </p:spPr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519102C-1388-0317-8722-1C53535F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213" y="1671638"/>
            <a:ext cx="9328150" cy="3916362"/>
          </a:xfrm>
        </p:spPr>
        <p:txBody>
          <a:bodyPr/>
          <a:lstStyle/>
          <a:p>
            <a:r>
              <a:rPr lang="lv-LV" altLang="lv-LV" sz="2400">
                <a:latin typeface="Times New Roman" panose="02020603050405020304" pitchFamily="18" charset="0"/>
              </a:rPr>
              <a:t>Konfūcijs:  </a:t>
            </a:r>
            <a:br>
              <a:rPr lang="lv-LV" altLang="lv-LV" sz="2400">
                <a:latin typeface="Times New Roman" panose="02020603050405020304" pitchFamily="18" charset="0"/>
              </a:rPr>
            </a:br>
            <a:r>
              <a:rPr lang="lv-LV" altLang="lv-LV" sz="2400">
                <a:latin typeface="Times New Roman" panose="02020603050405020304" pitchFamily="18" charset="0"/>
              </a:rPr>
              <a:t>„Ja valoda nav pareiza, tad tas, kas tiek teikts, nav tas, kas tiek domāts;</a:t>
            </a:r>
            <a:br>
              <a:rPr lang="lv-LV" altLang="lv-LV" sz="2400">
                <a:latin typeface="Times New Roman" panose="02020603050405020304" pitchFamily="18" charset="0"/>
              </a:rPr>
            </a:br>
            <a:r>
              <a:rPr lang="lv-LV" altLang="lv-LV" sz="2400">
                <a:latin typeface="Times New Roman" panose="02020603050405020304" pitchFamily="18" charset="0"/>
              </a:rPr>
              <a:t>ja tas, kas tiek teikts, nav tas, kas tiek domāts, tad darbi nevedas; </a:t>
            </a:r>
            <a:br>
              <a:rPr lang="lv-LV" altLang="lv-LV" sz="2400">
                <a:latin typeface="Times New Roman" panose="02020603050405020304" pitchFamily="18" charset="0"/>
              </a:rPr>
            </a:br>
            <a:r>
              <a:rPr lang="lv-LV" altLang="lv-LV" sz="2400">
                <a:latin typeface="Times New Roman" panose="02020603050405020304" pitchFamily="18" charset="0"/>
              </a:rPr>
              <a:t>ja darbi nevedas, tad pagrimst morāle un māksla; </a:t>
            </a:r>
          </a:p>
          <a:p>
            <a:r>
              <a:rPr lang="lv-LV" altLang="lv-LV" sz="2400">
                <a:latin typeface="Times New Roman" panose="02020603050405020304" pitchFamily="18" charset="0"/>
              </a:rPr>
              <a:t>ja morāle un māksla pagrimst, tad tiesa ir netaisna; </a:t>
            </a:r>
            <a:br>
              <a:rPr lang="lv-LV" altLang="lv-LV" sz="2400">
                <a:latin typeface="Times New Roman" panose="02020603050405020304" pitchFamily="18" charset="0"/>
              </a:rPr>
            </a:br>
            <a:r>
              <a:rPr lang="lv-LV" altLang="lv-LV" sz="2400">
                <a:latin typeface="Times New Roman" panose="02020603050405020304" pitchFamily="18" charset="0"/>
              </a:rPr>
              <a:t>ja tiesa ir netaisna, tad tauta nezina, kur likt roku un kāju. </a:t>
            </a:r>
            <a:br>
              <a:rPr lang="lv-LV" altLang="lv-LV" sz="2400">
                <a:latin typeface="Times New Roman" panose="02020603050405020304" pitchFamily="18" charset="0"/>
              </a:rPr>
            </a:br>
            <a:r>
              <a:rPr lang="lv-LV" altLang="lv-LV" sz="2400">
                <a:latin typeface="Times New Roman" panose="02020603050405020304" pitchFamily="18" charset="0"/>
              </a:rPr>
              <a:t>Tādēļ necietīsim nekādu patvaļu vārdos. Tas ir viss, kas ir svarīgi.”</a:t>
            </a:r>
            <a:endParaRPr lang="en-US" altLang="lv-LV" sz="2400">
              <a:latin typeface="Times New Roman" panose="02020603050405020304" pitchFamily="18" charset="0"/>
            </a:endParaRPr>
          </a:p>
          <a:p>
            <a:endParaRPr lang="lv-LV" altLang="lv-LV" sz="1100"/>
          </a:p>
        </p:txBody>
      </p:sp>
      <p:sp>
        <p:nvSpPr>
          <p:cNvPr id="13316" name="Text Placeholder 3">
            <a:extLst>
              <a:ext uri="{FF2B5EF4-FFF2-40B4-BE49-F238E27FC236}">
                <a16:creationId xmlns:a16="http://schemas.microsoft.com/office/drawing/2014/main" id="{02C6A7D0-52C5-4247-81F7-6BB385B76B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13317" name="Text Placeholder 4">
            <a:extLst>
              <a:ext uri="{FF2B5EF4-FFF2-40B4-BE49-F238E27FC236}">
                <a16:creationId xmlns:a16="http://schemas.microsoft.com/office/drawing/2014/main" id="{77CB5553-8AC2-46D1-A755-296B7711C7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13318" name="Slide Number Placeholder 5">
            <a:extLst>
              <a:ext uri="{FF2B5EF4-FFF2-40B4-BE49-F238E27FC236}">
                <a16:creationId xmlns:a16="http://schemas.microsoft.com/office/drawing/2014/main" id="{FA25A474-3FB9-4F4F-A651-45E054494CC7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4203820-2602-4991-B463-9DEBE175CC93}" type="slidenum">
              <a:rPr lang="en-US" altLang="lv-LV"/>
              <a:pPr/>
              <a:t>2</a:t>
            </a:fld>
            <a:endParaRPr lang="en-US" altLang="lv-L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B8DB885-4AA7-4C1B-8DB6-CC76D0EAD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13" y="568325"/>
            <a:ext cx="8632825" cy="8524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Tiesību akta projekta izstrādē izmantotajai juridiskajai tehnikai, valodas līdzekļiem ir vairāki mērķi:</a:t>
            </a:r>
            <a:b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alt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B408B-1F83-4F44-94F5-779EB7CC0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263" y="1420813"/>
            <a:ext cx="8942387" cy="4629150"/>
          </a:xfrm>
        </p:spPr>
        <p:txBody>
          <a:bodyPr>
            <a:normAutofit fontScale="70000" lnSpcReduction="20000"/>
          </a:bodyPr>
          <a:lstStyle/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endParaRPr lang="lv-LV" altLang="lv-LV" sz="2600" dirty="0"/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r>
              <a:rPr lang="lv-LV" altLang="lv-LV" sz="2800" dirty="0"/>
              <a:t>Atvieglot jaunā tiesību akta uztveršanu un izprast tā tekstu</a:t>
            </a:r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endParaRPr lang="lv-LV" altLang="lv-LV" sz="2800" dirty="0"/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r>
              <a:rPr lang="lv-LV" altLang="lv-LV" sz="2800" dirty="0"/>
              <a:t>Veidot visu normatīvo regulējumu vienotā stilā</a:t>
            </a:r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endParaRPr lang="lv-LV" altLang="lv-LV" sz="2800" dirty="0"/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r>
              <a:rPr lang="lv-LV" altLang="lv-LV" sz="2800" dirty="0"/>
              <a:t>Iekļauties pastāvošajā tiesību sistēmā, saglabājot tās loģisko struktūru</a:t>
            </a:r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endParaRPr lang="lv-LV" altLang="lv-LV" sz="2800" dirty="0"/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r>
              <a:rPr lang="lv-LV" altLang="lv-LV" sz="2800" dirty="0"/>
              <a:t>Atspoguļot tiesību akta mērķi</a:t>
            </a:r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endParaRPr lang="lv-LV" altLang="lv-LV" sz="2800" dirty="0"/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r>
              <a:rPr lang="lv-LV" altLang="lv-LV" sz="2800" dirty="0"/>
              <a:t>Nodrošināt tiesību akta kvalitāti</a:t>
            </a:r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endParaRPr lang="lv-LV" altLang="lv-LV" sz="2800" dirty="0"/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r>
              <a:rPr lang="lv-LV" altLang="lv-LV" sz="2800" dirty="0"/>
              <a:t>Sekmēt izvairīšanos no tiesību aktu grozīšanas</a:t>
            </a:r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endParaRPr lang="lv-LV" altLang="lv-LV" sz="2800" dirty="0"/>
          </a:p>
          <a:p>
            <a:pPr lvl="1" indent="-164306" defTabSz="527745">
              <a:buFont typeface="Arial" panose="020B0604020202020204" pitchFamily="34" charset="0"/>
              <a:buChar char="•"/>
              <a:defRPr/>
            </a:pPr>
            <a:r>
              <a:rPr lang="lv-LV" altLang="lv-LV" sz="2800" dirty="0"/>
              <a:t>Sakārtot tiesību sistēmu un vairot cieņu pret kvalitatīvu tiesisko regulējumu</a:t>
            </a:r>
          </a:p>
          <a:p>
            <a:pPr defTabSz="527745">
              <a:defRPr/>
            </a:pPr>
            <a:endParaRPr lang="lv-LV" altLang="lv-LV" dirty="0"/>
          </a:p>
        </p:txBody>
      </p:sp>
      <p:sp>
        <p:nvSpPr>
          <p:cNvPr id="16388" name="Text Placeholder 3">
            <a:extLst>
              <a:ext uri="{FF2B5EF4-FFF2-40B4-BE49-F238E27FC236}">
                <a16:creationId xmlns:a16="http://schemas.microsoft.com/office/drawing/2014/main" id="{77198C29-183A-484A-A82E-32BD18B7A9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 altLang="lv-LV"/>
          </a:p>
        </p:txBody>
      </p:sp>
      <p:sp>
        <p:nvSpPr>
          <p:cNvPr id="15365" name="Text Placeholder 4">
            <a:extLst>
              <a:ext uri="{FF2B5EF4-FFF2-40B4-BE49-F238E27FC236}">
                <a16:creationId xmlns:a16="http://schemas.microsoft.com/office/drawing/2014/main" id="{273BECD2-9418-A997-D7B4-FC951A84AF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lv-LV" altLang="lv-LV" sz="900" b="1"/>
              <a:t>Normatīvo aktu projektu izstrādes rokasgrāmata https://tai.mk.gov.lv/</a:t>
            </a:r>
          </a:p>
          <a:p>
            <a:endParaRPr lang="lv-LV" altLang="lv-LV" sz="500"/>
          </a:p>
        </p:txBody>
      </p:sp>
      <p:sp>
        <p:nvSpPr>
          <p:cNvPr id="16390" name="Slide Number Placeholder 5">
            <a:extLst>
              <a:ext uri="{FF2B5EF4-FFF2-40B4-BE49-F238E27FC236}">
                <a16:creationId xmlns:a16="http://schemas.microsoft.com/office/drawing/2014/main" id="{8A2075EA-BF8E-4FB0-82E9-8461BD0AA1EC}"/>
              </a:ext>
            </a:extLst>
          </p:cNvPr>
          <p:cNvSpPr>
            <a:spLocks noGrp="1" noChangeArrowheads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C08258E-9DF8-42E9-B950-AB1E9A7F8231}" type="slidenum">
              <a:rPr lang="en-US" altLang="lv-LV"/>
              <a:pPr/>
              <a:t>3</a:t>
            </a:fld>
            <a:endParaRPr lang="en-US" altLang="lv-LV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C536F-0140-402B-A273-611029D5B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38"/>
          </a:xfrm>
        </p:spPr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E985E63C-E658-C460-5E07-9DE801653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6613" y="1752600"/>
            <a:ext cx="9475787" cy="4373563"/>
          </a:xfrm>
        </p:spPr>
        <p:txBody>
          <a:bodyPr/>
          <a:lstStyle/>
          <a:p>
            <a:r>
              <a:rPr lang="lv-LV" altLang="lv-LV" sz="2800">
                <a:latin typeface="Times New Roman" panose="02020603050405020304" pitchFamily="18" charset="0"/>
              </a:rPr>
              <a:t>Tiesību akti ir skaidri un saprotami, ja valoda ir:</a:t>
            </a:r>
          </a:p>
          <a:p>
            <a:pPr marL="830263" lvl="2" indent="-171450" eaLnBrk="1" hangingPunct="1"/>
            <a:endParaRPr lang="lv-LV" altLang="lv-LV" sz="2800"/>
          </a:p>
          <a:p>
            <a:pPr marL="830263" lvl="2" indent="-171450" eaLnBrk="1" hangingPunct="1"/>
            <a:r>
              <a:rPr lang="lv-LV" altLang="lv-LV" sz="2800"/>
              <a:t>pareiza</a:t>
            </a:r>
          </a:p>
          <a:p>
            <a:pPr marL="830263" lvl="2" indent="-171450" eaLnBrk="1" hangingPunct="1"/>
            <a:r>
              <a:rPr lang="lv-LV" altLang="lv-LV" sz="2800"/>
              <a:t>precīza</a:t>
            </a:r>
          </a:p>
          <a:p>
            <a:pPr marL="830263" lvl="2" indent="-171450" eaLnBrk="1" hangingPunct="1"/>
            <a:r>
              <a:rPr lang="lv-LV" altLang="lv-LV" sz="2800"/>
              <a:t>koncentrēta</a:t>
            </a:r>
          </a:p>
          <a:p>
            <a:pPr marL="830263" lvl="2" indent="-171450" eaLnBrk="1" hangingPunct="1"/>
            <a:r>
              <a:rPr lang="lv-LV" altLang="lv-LV" sz="2800"/>
              <a:t>vienkārša</a:t>
            </a:r>
          </a:p>
          <a:p>
            <a:pPr marL="830263" lvl="2" indent="-171450" eaLnBrk="1" hangingPunct="1"/>
            <a:r>
              <a:rPr lang="lv-LV" altLang="lv-LV" sz="2800"/>
              <a:t>labskanīga</a:t>
            </a:r>
          </a:p>
          <a:p>
            <a:pPr eaLnBrk="1" hangingPunct="1"/>
            <a:endParaRPr lang="lv-LV" altLang="lv-LV" sz="11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4A259-B205-4EA4-828C-0F0FA1CD08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20FCDB-47B3-4D93-8029-9ACE8AD434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AC4EC-C59C-4B74-B57D-A0D8B4A0C3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2297079-D50E-4A40-B8BA-1C8F227F2233}" type="slidenum">
              <a:rPr lang="en-US" altLang="lv-LV"/>
              <a:pPr/>
              <a:t>4</a:t>
            </a:fld>
            <a:endParaRPr lang="en-US" altLang="lv-L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71CFF-DD3A-4679-9FC8-5FA45DA4C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38"/>
          </a:xfrm>
        </p:spPr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C291013F-326B-4484-9BA8-834C2BCD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463" y="1752600"/>
            <a:ext cx="9913937" cy="43735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Precīza valoda </a:t>
            </a:r>
            <a:endParaRPr lang="lv-LV" alt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tekstā paustā doma atbilst tam, ko rakstītājs ir gribējis pavēstīt</a:t>
            </a:r>
            <a:endParaRPr lang="lv-LV" altLang="lv-LV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lv-LV" alt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Koncentrēta valoda</a:t>
            </a:r>
          </a:p>
          <a:p>
            <a:pPr eaLnBrk="1" hangingPunct="1">
              <a:defRPr/>
            </a:pP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tekstā nav lieku vārdu un frāžu. Ja bez kāda vārda vai frāzes var iztikt, to nelieto</a:t>
            </a:r>
            <a:endParaRPr lang="lv-LV" altLang="lv-LV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lv-LV" alt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Labskanīga valoda  	</a:t>
            </a:r>
          </a:p>
          <a:p>
            <a:pPr eaLnBrk="1" hangingPunct="1">
              <a:defRPr/>
            </a:pP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teksta fonētiskā organizācija ir saskanīga, raita, plūstoša, dabiska, nesamocīta, nesamākslota</a:t>
            </a:r>
          </a:p>
          <a:p>
            <a:pPr eaLnBrk="1" hangingPunct="1">
              <a:defRPr/>
            </a:pPr>
            <a:endParaRPr lang="lv-LV" altLang="lv-L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lv-LV" altLang="lv-L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Vienkārša valoda </a:t>
            </a:r>
            <a:endParaRPr lang="lv-LV" alt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tekstā pausto domu var viegli uztvert</a:t>
            </a:r>
            <a:endParaRPr lang="lv-LV" altLang="lv-LV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lv-LV" altLang="lv-LV" sz="1100" dirty="0">
              <a:latin typeface="Arial" panose="020B0604020202020204" pitchFamily="34" charset="0"/>
            </a:endParaRPr>
          </a:p>
          <a:p>
            <a:pPr eaLnBrk="1" hangingPunct="1">
              <a:defRPr/>
            </a:pPr>
            <a:endParaRPr lang="en-US" altLang="lv-LV" sz="1100" dirty="0"/>
          </a:p>
          <a:p>
            <a:pPr>
              <a:defRPr/>
            </a:pPr>
            <a:endParaRPr lang="lv-LV" altLang="lv-LV" sz="1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C3A20-1148-4759-AC99-E58FC5B94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91DEAA-B987-44C3-8782-F05E65A7F8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5ED14-0D3D-452A-9AE8-DA0E1A8825B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199E87-832C-47C8-8308-E90CD1C971E0}" type="slidenum">
              <a:rPr lang="en-US" altLang="lv-LV"/>
              <a:pPr/>
              <a:t>5</a:t>
            </a:fld>
            <a:endParaRPr lang="en-US" altLang="lv-LV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7E52-E1D4-4692-BC03-C7C3FA293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523875"/>
          </a:xfrm>
        </p:spPr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045E2-E202-4D04-BBE7-D30AD317E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75" y="1109663"/>
            <a:ext cx="9852025" cy="5016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lv-LV" altLang="lv-LV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lv-LV" altLang="lv-LV" sz="240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Aiļu aizpildīšanai ir spēkā skaidrojumi, kas izklāstīti attiecīgo aiļu aizpildīšanai</a:t>
            </a:r>
          </a:p>
          <a:p>
            <a:pPr>
              <a:defRPr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Vagonu saraksta 53. ailē iepretī atkabinātajam vagonam izdara atzīmi "Atkabināts"</a:t>
            </a:r>
          </a:p>
          <a:p>
            <a:pPr>
              <a:defRPr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Iesniegumā norāda kravas, kurām nepieciešama sanitāro, veterināro, muitas un citu noteikumu ievērošana</a:t>
            </a:r>
          </a:p>
          <a:p>
            <a:pPr>
              <a:defRPr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Kravu vietu skaita un masas kopsummu norāda pavadzīmē</a:t>
            </a:r>
          </a:p>
          <a:p>
            <a:pPr>
              <a:defRPr/>
            </a:pPr>
            <a:r>
              <a:rPr lang="lv-LV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8D236-753A-4AA3-97AB-B6E49A833E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599330-8611-4F8F-AF7E-A8A55C80F3F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931B-1FE8-4B9C-B4D9-7D2DC8F9BB6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9E7F8AF-EF15-4E55-A5B6-EDA9601778CE}" type="slidenum">
              <a:rPr lang="en-US" altLang="lv-LV"/>
              <a:pPr/>
              <a:t>6</a:t>
            </a:fld>
            <a:endParaRPr lang="en-US" altLang="lv-L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53D0E-FDD6-4844-AF41-CF39F11FA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284163"/>
          </a:xfrm>
        </p:spPr>
        <p:txBody>
          <a:bodyPr>
            <a:normAutofit fontScale="90000"/>
          </a:bodyPr>
          <a:lstStyle/>
          <a:p>
            <a:pPr>
              <a:defRPr/>
            </a:pPr>
            <a:endParaRPr lang="lv-LV" dirty="0"/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F3F7628C-30DA-C3E6-9A79-3E91BE219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0400" y="923925"/>
            <a:ext cx="9652000" cy="5202238"/>
          </a:xfrm>
        </p:spPr>
        <p:txBody>
          <a:bodyPr/>
          <a:lstStyle/>
          <a:p>
            <a:r>
              <a:rPr lang="lv-LV" altLang="lv-LV" sz="2400">
                <a:latin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lv-LV" altLang="lv-LV" sz="2400">
              <a:latin typeface="Times New Roman" panose="02020603050405020304" pitchFamily="18" charset="0"/>
            </a:endParaRPr>
          </a:p>
          <a:p>
            <a:endParaRPr lang="lv-LV" altLang="lv-LV" sz="2400">
              <a:latin typeface="Times New Roman" panose="02020603050405020304" pitchFamily="18" charset="0"/>
            </a:endParaRPr>
          </a:p>
          <a:p>
            <a:r>
              <a:rPr lang="lv-LV" altLang="lv-LV" sz="2400">
                <a:latin typeface="Times New Roman" panose="02020603050405020304" pitchFamily="18" charset="0"/>
              </a:rPr>
              <a:t>Nacionālo programmu pret neiecietību valdībā</a:t>
            </a:r>
            <a:r>
              <a:rPr lang="lv-LV" altLang="lv-LV" sz="2400" b="1">
                <a:latin typeface="Times New Roman" panose="02020603050405020304" pitchFamily="18" charset="0"/>
              </a:rPr>
              <a:t> </a:t>
            </a:r>
            <a:r>
              <a:rPr lang="lv-LV" altLang="lv-LV" sz="2400">
                <a:latin typeface="Times New Roman" panose="02020603050405020304" pitchFamily="18" charset="0"/>
              </a:rPr>
              <a:t>plānots iesniegt 2020. gada 1. decembrī</a:t>
            </a:r>
          </a:p>
          <a:p>
            <a:endParaRPr lang="lv-LV" altLang="lv-LV" sz="2400">
              <a:latin typeface="Times New Roman" panose="02020603050405020304" pitchFamily="18" charset="0"/>
            </a:endParaRPr>
          </a:p>
          <a:p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Akciju sabiedrībai aizliegts izsniegt kredītus</a:t>
            </a:r>
          </a:p>
          <a:p>
            <a:endParaRPr lang="lv-LV" altLang="lv-LV" sz="2400">
              <a:latin typeface="Times New Roman" panose="02020603050405020304" pitchFamily="18" charset="0"/>
            </a:endParaRPr>
          </a:p>
          <a:p>
            <a:r>
              <a:rPr lang="lv-LV" altLang="lv-LV" sz="2400">
                <a:latin typeface="Times New Roman" panose="02020603050405020304" pitchFamily="18" charset="0"/>
              </a:rPr>
              <a:t>Valsts amatpersona iesniedz VID sagatavoto pārskatu</a:t>
            </a:r>
          </a:p>
          <a:p>
            <a:endParaRPr lang="lv-LV" altLang="lv-LV" sz="2400">
              <a:latin typeface="Times New Roman" panose="02020603050405020304" pitchFamily="18" charset="0"/>
            </a:endParaRPr>
          </a:p>
          <a:p>
            <a:r>
              <a:rPr lang="lv-LV" altLang="lv-LV" sz="2400">
                <a:latin typeface="Times New Roman" panose="02020603050405020304" pitchFamily="18" charset="0"/>
              </a:rPr>
              <a:t>Pastniekiem jānodrošina piekļuve pastkastītei</a:t>
            </a:r>
          </a:p>
          <a:p>
            <a:endParaRPr lang="lv-LV" altLang="lv-LV" sz="2400">
              <a:latin typeface="Times New Roman" panose="02020603050405020304" pitchFamily="18" charset="0"/>
            </a:endParaRPr>
          </a:p>
          <a:p>
            <a:endParaRPr lang="lv-LV" altLang="lv-LV" sz="11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D5A1C-D467-4243-BE81-E84BD7D36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9D7AE7-2513-4D64-A991-933E3A2ED0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3B434-0127-4659-B65D-E7AEFB8864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FF1686C-F871-41DA-947A-ABC6C7B6A87B}" type="slidenum">
              <a:rPr lang="en-US" altLang="lv-LV"/>
              <a:pPr/>
              <a:t>7</a:t>
            </a:fld>
            <a:endParaRPr lang="en-US" altLang="lv-L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EB956-1597-4150-A1CD-3C8F03BB2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479425"/>
          </a:xfrm>
        </p:spPr>
        <p:txBody>
          <a:bodyPr/>
          <a:lstStyle/>
          <a:p>
            <a:pPr>
              <a:defRPr/>
            </a:pP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B869C-8335-4E9B-8BC6-94A7F5B05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713" y="1208088"/>
            <a:ext cx="9691687" cy="4918075"/>
          </a:xfrm>
        </p:spPr>
        <p:txBody>
          <a:bodyPr/>
          <a:lstStyle/>
          <a:p>
            <a:pPr>
              <a:defRPr/>
            </a:pPr>
            <a:r>
              <a:rPr lang="lv-LV" altLang="lv-LV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lv-LV" altLang="lv-LV" sz="2400" dirty="0">
              <a:latin typeface="Times New Roman" panose="02020603050405020304" pitchFamily="18" charset="0"/>
            </a:endParaRPr>
          </a:p>
          <a:p>
            <a:pPr>
              <a:defRPr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Mīnētā uzdevuma izpildes termiņš ir 2020. gada 11. decembris</a:t>
            </a:r>
          </a:p>
          <a:p>
            <a:pPr>
              <a:defRPr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Vālētāju reģistra darbību metodiski vada un uzrauga Centrālā vēlēšanu komisija</a:t>
            </a:r>
          </a:p>
          <a:p>
            <a:pPr>
              <a:defRPr/>
            </a:pPr>
            <a:endParaRPr lang="lv-L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Noteikumus paraksta Ministru prezidents un </a:t>
            </a:r>
            <a:r>
              <a:rPr lang="lv-LV" altLang="lv-LV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Ministru prezidenta bieds</a:t>
            </a:r>
          </a:p>
          <a:p>
            <a:pPr>
              <a:defRPr/>
            </a:pPr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95DD95-BC1F-4551-B869-C0ACBCBC02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08674-1C4C-473D-B2AE-2F7F9575F0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20247-1F43-467A-BA77-D19B6C93F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1609451-07FF-4EA7-AB1C-EE59D4F9DB35}" type="slidenum">
              <a:rPr lang="en-US" altLang="lv-LV"/>
              <a:pPr/>
              <a:t>8</a:t>
            </a:fld>
            <a:endParaRPr lang="en-US" altLang="lv-L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0509-D08A-43A8-B29C-DD06360D6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38"/>
          </a:xfrm>
        </p:spPr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53B38-5F1C-717E-6E6C-04C692250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8950" y="1417638"/>
            <a:ext cx="9264650" cy="4708525"/>
          </a:xfrm>
        </p:spPr>
        <p:txBody>
          <a:bodyPr/>
          <a:lstStyle/>
          <a:p>
            <a:pPr marL="88900"/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Soļi: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mērķis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sapratne par saturu (kam, kāpēc, kā ...)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teksta struktūra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teksta uzmetums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faktu pārbaude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teksta precizēšana (rediģēšana)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un precizēšana (rediģēšana)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un precizēšana (rediģēšana)</a:t>
            </a:r>
          </a:p>
          <a:p>
            <a:pPr marL="88900">
              <a:buFont typeface="Wingdings 3" panose="05040102010807070707" pitchFamily="18" charset="2"/>
              <a:buAutoNum type="arabicParenR"/>
            </a:pPr>
            <a:r>
              <a:rPr lang="lv-LV" altLang="lv-LV" sz="2400">
                <a:latin typeface="Times New Roman" panose="02020603050405020304" pitchFamily="18" charset="0"/>
                <a:cs typeface="Times New Roman" panose="02020603050405020304" pitchFamily="18" charset="0"/>
              </a:rPr>
              <a:t> galīgās teksta redakcijas pārlasīšana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F8103C-1B09-4287-BF30-0BD81CDC6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5802A-5C15-41E0-B886-AE62FD1F5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527745">
              <a:defRPr/>
            </a:pPr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560E9-AA49-4545-86D4-9A1006E2FA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05F22BC-B29D-4AA1-A6DB-A83A5E9A1266}" type="slidenum">
              <a:rPr lang="en-US" altLang="lv-LV"/>
              <a:pPr/>
              <a:t>9</a:t>
            </a:fld>
            <a:endParaRPr lang="en-US" alt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/>
  </documentManagement>
</p:properties>
</file>

<file path=customXml/itemProps1.xml><?xml version="1.0" encoding="utf-8"?>
<ds:datastoreItem xmlns:ds="http://schemas.openxmlformats.org/officeDocument/2006/customXml" ds:itemID="{B5D28811-68D6-4768-80D7-0A3351022D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C60A3-634D-475E-9109-30A32E789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782f5c-ea45-4e61-a028-a28b9f9c1a05"/>
    <ds:schemaRef ds:uri="05fc81c9-325d-42ab-a312-d2989bc4c6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5E9C87-5FB9-431D-9BD5-52CC9EA26D8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1211</TotalTime>
  <Words>758</Words>
  <Application>Microsoft Office PowerPoint</Application>
  <PresentationFormat>Platekrāna</PresentationFormat>
  <Paragraphs>145</Paragraphs>
  <Slides>19</Slides>
  <Notes>4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6" baseType="lpstr">
      <vt:lpstr>Times New Roman</vt:lpstr>
      <vt:lpstr>Arial</vt:lpstr>
      <vt:lpstr>Calibri</vt:lpstr>
      <vt:lpstr>Verdana</vt:lpstr>
      <vt:lpstr>Wingdings</vt:lpstr>
      <vt:lpstr>Wingdings 3</vt:lpstr>
      <vt:lpstr>89_Prezentacija_templateLV</vt:lpstr>
      <vt:lpstr>Skaidras rakstības (clear writing) principu īstenošana tiesību aktos</vt:lpstr>
      <vt:lpstr>PowerPoint prezentācija</vt:lpstr>
      <vt:lpstr>Tiesību akta projekta izstrādē izmantotajai juridiskajai tehnikai, valodas līdzekļiem ir vairāki mērķi: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Eiropas Komisija, Rakstīsim skaidri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  Konferences  pamatatziņas 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Kārlis Dubavs</cp:lastModifiedBy>
  <cp:revision>122</cp:revision>
  <cp:lastPrinted>2020-11-06T11:45:58Z</cp:lastPrinted>
  <dcterms:created xsi:type="dcterms:W3CDTF">2014-11-20T14:46:47Z</dcterms:created>
  <dcterms:modified xsi:type="dcterms:W3CDTF">2025-01-20T08:18:05Z</dcterms:modified>
</cp:coreProperties>
</file>