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diagrams/data2.xml" ContentType="application/vnd.openxmlformats-officedocument.drawingml.diagramData+xml"/>
  <Override PartName="/ppt/diagrams/data1.xml" ContentType="application/vnd.openxmlformats-officedocument.drawingml.diagramData+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6.xml" ContentType="application/vnd.openxmlformats-officedocument.presentationml.slideLayout+xml"/>
  <Override PartName="/ppt/theme/theme1.xml" ContentType="application/vnd.openxmlformats-officedocument.theme+xml"/>
  <Override PartName="/ppt/diagrams/layout1.xml" ContentType="application/vnd.openxmlformats-officedocument.drawingml.diagramLayout+xml"/>
  <Override PartName="/ppt/diagrams/quickStyle1.xml" ContentType="application/vnd.openxmlformats-officedocument.drawingml.diagramStyle+xml"/>
  <Override PartName="/ppt/diagrams/drawing2.xml" ContentType="application/vnd.ms-office.drawingml.diagramDrawing+xml"/>
  <Override PartName="/ppt/diagrams/quickStyle2.xml" ContentType="application/vnd.openxmlformats-officedocument.drawingml.diagramStyle+xml"/>
  <Override PartName="/ppt/diagrams/colors2.xml" ContentType="application/vnd.openxmlformats-officedocument.drawingml.diagramColors+xml"/>
  <Override PartName="/ppt/diagrams/colors1.xml" ContentType="application/vnd.openxmlformats-officedocument.drawingml.diagramColors+xml"/>
  <Override PartName="/ppt/diagrams/drawing1.xml" ContentType="application/vnd.ms-office.drawingml.diagramDrawing+xml"/>
  <Override PartName="/ppt/diagrams/layout2.xml" ContentType="application/vnd.openxmlformats-officedocument.drawingml.diagramLayout+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496" r:id="rId2"/>
    <p:sldId id="456" r:id="rId3"/>
    <p:sldId id="462" r:id="rId4"/>
    <p:sldId id="497" r:id="rId5"/>
    <p:sldId id="476" r:id="rId6"/>
    <p:sldId id="498" r:id="rId7"/>
    <p:sldId id="479" r:id="rId8"/>
    <p:sldId id="499" r:id="rId9"/>
    <p:sldId id="500" r:id="rId10"/>
    <p:sldId id="478" r:id="rId11"/>
    <p:sldId id="460" r:id="rId12"/>
    <p:sldId id="469" r:id="rId13"/>
    <p:sldId id="488" r:id="rId14"/>
    <p:sldId id="483" r:id="rId15"/>
    <p:sldId id="484" r:id="rId16"/>
    <p:sldId id="485" r:id="rId17"/>
    <p:sldId id="489" r:id="rId18"/>
    <p:sldId id="398" r:id="rId19"/>
    <p:sldId id="487" r:id="rId20"/>
    <p:sldId id="490" r:id="rId21"/>
    <p:sldId id="448" r:id="rId22"/>
    <p:sldId id="491" r:id="rId23"/>
    <p:sldId id="493" r:id="rId24"/>
    <p:sldId id="494" r:id="rId25"/>
    <p:sldId id="495" r:id="rId26"/>
    <p:sldId id="503" r:id="rId27"/>
  </p:sldIdLst>
  <p:sldSz cx="12192000" cy="6858000"/>
  <p:notesSz cx="6858000" cy="9144000"/>
  <p:defaultTex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8" d="100"/>
          <a:sy n="108" d="100"/>
        </p:scale>
        <p:origin x="678"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customXml" Target="../customXml/item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ustomXml" Target="../customXml/item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0C06E0C-68C9-4DD7-A8CD-39F34BCAC791}" type="doc">
      <dgm:prSet loTypeId="urn:microsoft.com/office/officeart/2005/8/layout/hierarchy1" loCatId="hierarchy" qsTypeId="urn:microsoft.com/office/officeart/2005/8/quickstyle/simple1" qsCatId="simple" csTypeId="urn:microsoft.com/office/officeart/2005/8/colors/accent3_2" csCatId="accent3" phldr="1"/>
      <dgm:spPr/>
      <dgm:t>
        <a:bodyPr/>
        <a:lstStyle/>
        <a:p>
          <a:endParaRPr lang="en-US"/>
        </a:p>
      </dgm:t>
    </dgm:pt>
    <dgm:pt modelId="{C911E0ED-39C2-4B87-A47E-DCCF93C838F4}">
      <dgm:prSet/>
      <dgm:spPr/>
      <dgm:t>
        <a:bodyPr/>
        <a:lstStyle/>
        <a:p>
          <a:r>
            <a:rPr lang="lv-LV" dirty="0"/>
            <a:t>pārvarēt telpas un laika barjeru </a:t>
          </a:r>
          <a:endParaRPr lang="en-US" dirty="0"/>
        </a:p>
      </dgm:t>
    </dgm:pt>
    <dgm:pt modelId="{AC73E55E-3F50-4F1F-9280-B01D01093E3E}" type="parTrans" cxnId="{DF4FC0AC-5286-419B-87AD-C2529F8A90AD}">
      <dgm:prSet/>
      <dgm:spPr/>
      <dgm:t>
        <a:bodyPr/>
        <a:lstStyle/>
        <a:p>
          <a:endParaRPr lang="en-US"/>
        </a:p>
      </dgm:t>
    </dgm:pt>
    <dgm:pt modelId="{750EDDE5-9FA5-46C4-BC64-E0D5371571AF}" type="sibTrans" cxnId="{DF4FC0AC-5286-419B-87AD-C2529F8A90AD}">
      <dgm:prSet/>
      <dgm:spPr/>
      <dgm:t>
        <a:bodyPr/>
        <a:lstStyle/>
        <a:p>
          <a:endParaRPr lang="en-US"/>
        </a:p>
      </dgm:t>
    </dgm:pt>
    <dgm:pt modelId="{566F3A07-7D78-45BD-9AB3-130B88EF8C38}">
      <dgm:prSet/>
      <dgm:spPr/>
      <dgm:t>
        <a:bodyPr/>
        <a:lstStyle/>
        <a:p>
          <a:r>
            <a:rPr lang="lv-LV"/>
            <a:t>pozicionēt  izteikumus kā apgalvojumus, jautājumus, noliegumus</a:t>
          </a:r>
          <a:endParaRPr lang="en-US"/>
        </a:p>
      </dgm:t>
    </dgm:pt>
    <dgm:pt modelId="{00F310A2-F2D6-4D9C-A985-EA4AF3BC8C78}" type="parTrans" cxnId="{B530E2AC-ECF2-4CC5-981F-ACDCEFDED7C9}">
      <dgm:prSet/>
      <dgm:spPr/>
      <dgm:t>
        <a:bodyPr/>
        <a:lstStyle/>
        <a:p>
          <a:endParaRPr lang="en-US"/>
        </a:p>
      </dgm:t>
    </dgm:pt>
    <dgm:pt modelId="{EFDCB669-B458-4539-A080-A73FE2DC106F}" type="sibTrans" cxnId="{B530E2AC-ECF2-4CC5-981F-ACDCEFDED7C9}">
      <dgm:prSet/>
      <dgm:spPr/>
      <dgm:t>
        <a:bodyPr/>
        <a:lstStyle/>
        <a:p>
          <a:endParaRPr lang="en-US"/>
        </a:p>
      </dgm:t>
    </dgm:pt>
    <dgm:pt modelId="{E8F530A4-A752-4A48-8D2E-8EF6528CA53E}">
      <dgm:prSet/>
      <dgm:spPr/>
      <dgm:t>
        <a:bodyPr/>
        <a:lstStyle/>
        <a:p>
          <a:r>
            <a:rPr lang="lv-LV"/>
            <a:t>precizēt domu un jūtu nianses</a:t>
          </a:r>
          <a:endParaRPr lang="en-US"/>
        </a:p>
      </dgm:t>
    </dgm:pt>
    <dgm:pt modelId="{E74B16CD-EB5B-4330-B336-9E270C6EE0B0}" type="parTrans" cxnId="{90ACE987-8104-466F-977A-CA4A9A78D7A0}">
      <dgm:prSet/>
      <dgm:spPr/>
      <dgm:t>
        <a:bodyPr/>
        <a:lstStyle/>
        <a:p>
          <a:endParaRPr lang="en-US"/>
        </a:p>
      </dgm:t>
    </dgm:pt>
    <dgm:pt modelId="{97798855-1C61-4063-9D8B-31937542EFA3}" type="sibTrans" cxnId="{90ACE987-8104-466F-977A-CA4A9A78D7A0}">
      <dgm:prSet/>
      <dgm:spPr/>
      <dgm:t>
        <a:bodyPr/>
        <a:lstStyle/>
        <a:p>
          <a:endParaRPr lang="en-US"/>
        </a:p>
      </dgm:t>
    </dgm:pt>
    <dgm:pt modelId="{63048D86-B984-4AB4-9F27-3ED0AFA5CEDF}" type="pres">
      <dgm:prSet presAssocID="{70C06E0C-68C9-4DD7-A8CD-39F34BCAC791}" presName="hierChild1" presStyleCnt="0">
        <dgm:presLayoutVars>
          <dgm:chPref val="1"/>
          <dgm:dir/>
          <dgm:animOne val="branch"/>
          <dgm:animLvl val="lvl"/>
          <dgm:resizeHandles/>
        </dgm:presLayoutVars>
      </dgm:prSet>
      <dgm:spPr/>
    </dgm:pt>
    <dgm:pt modelId="{505C052B-6652-4FC6-85D8-D0EC72B223F9}" type="pres">
      <dgm:prSet presAssocID="{C911E0ED-39C2-4B87-A47E-DCCF93C838F4}" presName="hierRoot1" presStyleCnt="0"/>
      <dgm:spPr/>
    </dgm:pt>
    <dgm:pt modelId="{038C558B-F0FD-438B-8E31-59F35E9F1D5B}" type="pres">
      <dgm:prSet presAssocID="{C911E0ED-39C2-4B87-A47E-DCCF93C838F4}" presName="composite" presStyleCnt="0"/>
      <dgm:spPr/>
    </dgm:pt>
    <dgm:pt modelId="{A8652FBB-3D38-44EE-B400-CCACC63848E4}" type="pres">
      <dgm:prSet presAssocID="{C911E0ED-39C2-4B87-A47E-DCCF93C838F4}" presName="background" presStyleLbl="node0" presStyleIdx="0" presStyleCnt="3"/>
      <dgm:spPr/>
    </dgm:pt>
    <dgm:pt modelId="{78A7663E-4AD5-4F6B-8F09-0B3F8FCD2C7E}" type="pres">
      <dgm:prSet presAssocID="{C911E0ED-39C2-4B87-A47E-DCCF93C838F4}" presName="text" presStyleLbl="fgAcc0" presStyleIdx="0" presStyleCnt="3">
        <dgm:presLayoutVars>
          <dgm:chPref val="3"/>
        </dgm:presLayoutVars>
      </dgm:prSet>
      <dgm:spPr/>
    </dgm:pt>
    <dgm:pt modelId="{AA38C15D-68CD-4FD5-8A74-DD8DB1405ECA}" type="pres">
      <dgm:prSet presAssocID="{C911E0ED-39C2-4B87-A47E-DCCF93C838F4}" presName="hierChild2" presStyleCnt="0"/>
      <dgm:spPr/>
    </dgm:pt>
    <dgm:pt modelId="{8696FEFC-C161-446C-99B7-8E04C0122E9F}" type="pres">
      <dgm:prSet presAssocID="{566F3A07-7D78-45BD-9AB3-130B88EF8C38}" presName="hierRoot1" presStyleCnt="0"/>
      <dgm:spPr/>
    </dgm:pt>
    <dgm:pt modelId="{F46730A1-E9AA-4DBC-806F-6400026B1219}" type="pres">
      <dgm:prSet presAssocID="{566F3A07-7D78-45BD-9AB3-130B88EF8C38}" presName="composite" presStyleCnt="0"/>
      <dgm:spPr/>
    </dgm:pt>
    <dgm:pt modelId="{E1008EE1-9A0E-4F11-A473-35137AF1A62C}" type="pres">
      <dgm:prSet presAssocID="{566F3A07-7D78-45BD-9AB3-130B88EF8C38}" presName="background" presStyleLbl="node0" presStyleIdx="1" presStyleCnt="3"/>
      <dgm:spPr/>
    </dgm:pt>
    <dgm:pt modelId="{58348C61-D1F9-41F5-8E7F-7CA3C91A0986}" type="pres">
      <dgm:prSet presAssocID="{566F3A07-7D78-45BD-9AB3-130B88EF8C38}" presName="text" presStyleLbl="fgAcc0" presStyleIdx="1" presStyleCnt="3">
        <dgm:presLayoutVars>
          <dgm:chPref val="3"/>
        </dgm:presLayoutVars>
      </dgm:prSet>
      <dgm:spPr/>
    </dgm:pt>
    <dgm:pt modelId="{A6BA3931-7CF3-45D5-906C-3E474F69D639}" type="pres">
      <dgm:prSet presAssocID="{566F3A07-7D78-45BD-9AB3-130B88EF8C38}" presName="hierChild2" presStyleCnt="0"/>
      <dgm:spPr/>
    </dgm:pt>
    <dgm:pt modelId="{35F70102-A4A6-4469-B2B2-76CD401F367C}" type="pres">
      <dgm:prSet presAssocID="{E8F530A4-A752-4A48-8D2E-8EF6528CA53E}" presName="hierRoot1" presStyleCnt="0"/>
      <dgm:spPr/>
    </dgm:pt>
    <dgm:pt modelId="{4D8D812A-DEA0-46F9-82FA-EFCEFE1A454C}" type="pres">
      <dgm:prSet presAssocID="{E8F530A4-A752-4A48-8D2E-8EF6528CA53E}" presName="composite" presStyleCnt="0"/>
      <dgm:spPr/>
    </dgm:pt>
    <dgm:pt modelId="{C7CE42DB-5E02-4D76-8689-83907E1E0457}" type="pres">
      <dgm:prSet presAssocID="{E8F530A4-A752-4A48-8D2E-8EF6528CA53E}" presName="background" presStyleLbl="node0" presStyleIdx="2" presStyleCnt="3"/>
      <dgm:spPr/>
    </dgm:pt>
    <dgm:pt modelId="{B0770082-EE45-44C9-A281-1A73A694F110}" type="pres">
      <dgm:prSet presAssocID="{E8F530A4-A752-4A48-8D2E-8EF6528CA53E}" presName="text" presStyleLbl="fgAcc0" presStyleIdx="2" presStyleCnt="3">
        <dgm:presLayoutVars>
          <dgm:chPref val="3"/>
        </dgm:presLayoutVars>
      </dgm:prSet>
      <dgm:spPr/>
    </dgm:pt>
    <dgm:pt modelId="{DBEB646C-C3BC-4EE1-AED3-B27B28891F99}" type="pres">
      <dgm:prSet presAssocID="{E8F530A4-A752-4A48-8D2E-8EF6528CA53E}" presName="hierChild2" presStyleCnt="0"/>
      <dgm:spPr/>
    </dgm:pt>
  </dgm:ptLst>
  <dgm:cxnLst>
    <dgm:cxn modelId="{A4A39304-3562-4FD9-8256-B670BFBE4733}" type="presOf" srcId="{E8F530A4-A752-4A48-8D2E-8EF6528CA53E}" destId="{B0770082-EE45-44C9-A281-1A73A694F110}" srcOrd="0" destOrd="0" presId="urn:microsoft.com/office/officeart/2005/8/layout/hierarchy1"/>
    <dgm:cxn modelId="{171FA316-A8AD-46F7-A136-D8C714EB5758}" type="presOf" srcId="{566F3A07-7D78-45BD-9AB3-130B88EF8C38}" destId="{58348C61-D1F9-41F5-8E7F-7CA3C91A0986}" srcOrd="0" destOrd="0" presId="urn:microsoft.com/office/officeart/2005/8/layout/hierarchy1"/>
    <dgm:cxn modelId="{A2EBB956-DCA4-4428-8907-A6C9E911A21B}" type="presOf" srcId="{70C06E0C-68C9-4DD7-A8CD-39F34BCAC791}" destId="{63048D86-B984-4AB4-9F27-3ED0AFA5CEDF}" srcOrd="0" destOrd="0" presId="urn:microsoft.com/office/officeart/2005/8/layout/hierarchy1"/>
    <dgm:cxn modelId="{90ACE987-8104-466F-977A-CA4A9A78D7A0}" srcId="{70C06E0C-68C9-4DD7-A8CD-39F34BCAC791}" destId="{E8F530A4-A752-4A48-8D2E-8EF6528CA53E}" srcOrd="2" destOrd="0" parTransId="{E74B16CD-EB5B-4330-B336-9E270C6EE0B0}" sibTransId="{97798855-1C61-4063-9D8B-31937542EFA3}"/>
    <dgm:cxn modelId="{DF4FC0AC-5286-419B-87AD-C2529F8A90AD}" srcId="{70C06E0C-68C9-4DD7-A8CD-39F34BCAC791}" destId="{C911E0ED-39C2-4B87-A47E-DCCF93C838F4}" srcOrd="0" destOrd="0" parTransId="{AC73E55E-3F50-4F1F-9280-B01D01093E3E}" sibTransId="{750EDDE5-9FA5-46C4-BC64-E0D5371571AF}"/>
    <dgm:cxn modelId="{B530E2AC-ECF2-4CC5-981F-ACDCEFDED7C9}" srcId="{70C06E0C-68C9-4DD7-A8CD-39F34BCAC791}" destId="{566F3A07-7D78-45BD-9AB3-130B88EF8C38}" srcOrd="1" destOrd="0" parTransId="{00F310A2-F2D6-4D9C-A985-EA4AF3BC8C78}" sibTransId="{EFDCB669-B458-4539-A080-A73FE2DC106F}"/>
    <dgm:cxn modelId="{325E0FF7-014C-46B4-A94C-F031C53125DB}" type="presOf" srcId="{C911E0ED-39C2-4B87-A47E-DCCF93C838F4}" destId="{78A7663E-4AD5-4F6B-8F09-0B3F8FCD2C7E}" srcOrd="0" destOrd="0" presId="urn:microsoft.com/office/officeart/2005/8/layout/hierarchy1"/>
    <dgm:cxn modelId="{05172B06-DA3C-4795-82B1-BEBF9056D693}" type="presParOf" srcId="{63048D86-B984-4AB4-9F27-3ED0AFA5CEDF}" destId="{505C052B-6652-4FC6-85D8-D0EC72B223F9}" srcOrd="0" destOrd="0" presId="urn:microsoft.com/office/officeart/2005/8/layout/hierarchy1"/>
    <dgm:cxn modelId="{F4B2C588-0E89-4DA8-8FF0-D43DE410DD46}" type="presParOf" srcId="{505C052B-6652-4FC6-85D8-D0EC72B223F9}" destId="{038C558B-F0FD-438B-8E31-59F35E9F1D5B}" srcOrd="0" destOrd="0" presId="urn:microsoft.com/office/officeart/2005/8/layout/hierarchy1"/>
    <dgm:cxn modelId="{2B9376E6-B7A4-4AD2-B2D8-FDE021EC9562}" type="presParOf" srcId="{038C558B-F0FD-438B-8E31-59F35E9F1D5B}" destId="{A8652FBB-3D38-44EE-B400-CCACC63848E4}" srcOrd="0" destOrd="0" presId="urn:microsoft.com/office/officeart/2005/8/layout/hierarchy1"/>
    <dgm:cxn modelId="{7DB4E802-C37E-4548-BBBF-F684AF83CF09}" type="presParOf" srcId="{038C558B-F0FD-438B-8E31-59F35E9F1D5B}" destId="{78A7663E-4AD5-4F6B-8F09-0B3F8FCD2C7E}" srcOrd="1" destOrd="0" presId="urn:microsoft.com/office/officeart/2005/8/layout/hierarchy1"/>
    <dgm:cxn modelId="{BA85BF02-DA8D-440B-B079-090450121464}" type="presParOf" srcId="{505C052B-6652-4FC6-85D8-D0EC72B223F9}" destId="{AA38C15D-68CD-4FD5-8A74-DD8DB1405ECA}" srcOrd="1" destOrd="0" presId="urn:microsoft.com/office/officeart/2005/8/layout/hierarchy1"/>
    <dgm:cxn modelId="{517982BE-2402-48C9-8379-B031F400B91E}" type="presParOf" srcId="{63048D86-B984-4AB4-9F27-3ED0AFA5CEDF}" destId="{8696FEFC-C161-446C-99B7-8E04C0122E9F}" srcOrd="1" destOrd="0" presId="urn:microsoft.com/office/officeart/2005/8/layout/hierarchy1"/>
    <dgm:cxn modelId="{09EB8402-F9EC-429B-BB48-00CA8A950C35}" type="presParOf" srcId="{8696FEFC-C161-446C-99B7-8E04C0122E9F}" destId="{F46730A1-E9AA-4DBC-806F-6400026B1219}" srcOrd="0" destOrd="0" presId="urn:microsoft.com/office/officeart/2005/8/layout/hierarchy1"/>
    <dgm:cxn modelId="{CE0A40DF-5B2F-4856-9C68-2F17B0C41572}" type="presParOf" srcId="{F46730A1-E9AA-4DBC-806F-6400026B1219}" destId="{E1008EE1-9A0E-4F11-A473-35137AF1A62C}" srcOrd="0" destOrd="0" presId="urn:microsoft.com/office/officeart/2005/8/layout/hierarchy1"/>
    <dgm:cxn modelId="{2E47A0D1-4243-43A5-9966-53F0A4DB3785}" type="presParOf" srcId="{F46730A1-E9AA-4DBC-806F-6400026B1219}" destId="{58348C61-D1F9-41F5-8E7F-7CA3C91A0986}" srcOrd="1" destOrd="0" presId="urn:microsoft.com/office/officeart/2005/8/layout/hierarchy1"/>
    <dgm:cxn modelId="{A244F56C-A6B5-4341-A398-11B0C5ADD1DE}" type="presParOf" srcId="{8696FEFC-C161-446C-99B7-8E04C0122E9F}" destId="{A6BA3931-7CF3-45D5-906C-3E474F69D639}" srcOrd="1" destOrd="0" presId="urn:microsoft.com/office/officeart/2005/8/layout/hierarchy1"/>
    <dgm:cxn modelId="{BAE8F472-4BF6-433F-A299-528063E1AD1E}" type="presParOf" srcId="{63048D86-B984-4AB4-9F27-3ED0AFA5CEDF}" destId="{35F70102-A4A6-4469-B2B2-76CD401F367C}" srcOrd="2" destOrd="0" presId="urn:microsoft.com/office/officeart/2005/8/layout/hierarchy1"/>
    <dgm:cxn modelId="{75E6EAF9-F29F-453B-A96D-E6DBD3865587}" type="presParOf" srcId="{35F70102-A4A6-4469-B2B2-76CD401F367C}" destId="{4D8D812A-DEA0-46F9-82FA-EFCEFE1A454C}" srcOrd="0" destOrd="0" presId="urn:microsoft.com/office/officeart/2005/8/layout/hierarchy1"/>
    <dgm:cxn modelId="{105608B9-C4D5-41DA-A8EB-9E3B9A799C30}" type="presParOf" srcId="{4D8D812A-DEA0-46F9-82FA-EFCEFE1A454C}" destId="{C7CE42DB-5E02-4D76-8689-83907E1E0457}" srcOrd="0" destOrd="0" presId="urn:microsoft.com/office/officeart/2005/8/layout/hierarchy1"/>
    <dgm:cxn modelId="{347DF6A9-31F3-4ABD-9A25-53AA311957BE}" type="presParOf" srcId="{4D8D812A-DEA0-46F9-82FA-EFCEFE1A454C}" destId="{B0770082-EE45-44C9-A281-1A73A694F110}" srcOrd="1" destOrd="0" presId="urn:microsoft.com/office/officeart/2005/8/layout/hierarchy1"/>
    <dgm:cxn modelId="{C3BA0256-6E6A-48BF-B3FA-50F7BF7C05EF}" type="presParOf" srcId="{35F70102-A4A6-4469-B2B2-76CD401F367C}" destId="{DBEB646C-C3BC-4EE1-AED3-B27B28891F99}"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088C6F5-FB6E-4C75-9F14-33ABCD91359D}" type="doc">
      <dgm:prSet loTypeId="urn:microsoft.com/office/officeart/2005/8/layout/vList2" loCatId="list" qsTypeId="urn:microsoft.com/office/officeart/2005/8/quickstyle/simple1" qsCatId="simple" csTypeId="urn:microsoft.com/office/officeart/2005/8/colors/accent3_2" csCatId="accent3"/>
      <dgm:spPr/>
      <dgm:t>
        <a:bodyPr/>
        <a:lstStyle/>
        <a:p>
          <a:endParaRPr lang="en-US"/>
        </a:p>
      </dgm:t>
    </dgm:pt>
    <dgm:pt modelId="{DFB70538-6F06-4329-9C7D-5B8A78402CA5}">
      <dgm:prSet/>
      <dgm:spPr/>
      <dgm:t>
        <a:bodyPr/>
        <a:lstStyle/>
        <a:p>
          <a:r>
            <a:rPr lang="lv-LV" dirty="0"/>
            <a:t>F</a:t>
          </a:r>
          <a:r>
            <a:rPr lang="en-GB" dirty="0" err="1"/>
            <a:t>izioloģisk</a:t>
          </a:r>
          <a:r>
            <a:rPr lang="lv-LV" dirty="0"/>
            <a:t>ā –</a:t>
          </a:r>
          <a:r>
            <a:rPr lang="en-GB" dirty="0"/>
            <a:t> par </a:t>
          </a:r>
          <a:r>
            <a:rPr lang="en-GB" dirty="0" err="1"/>
            <a:t>runu</a:t>
          </a:r>
          <a:r>
            <a:rPr lang="en-GB" dirty="0"/>
            <a:t> un </a:t>
          </a:r>
          <a:r>
            <a:rPr lang="en-GB" dirty="0" err="1"/>
            <a:t>rakstpratību</a:t>
          </a:r>
          <a:r>
            <a:rPr lang="en-GB" dirty="0"/>
            <a:t> </a:t>
          </a:r>
          <a:r>
            <a:rPr lang="en-GB" dirty="0" err="1"/>
            <a:t>atbildīgas</a:t>
          </a:r>
          <a:r>
            <a:rPr lang="en-GB" dirty="0"/>
            <a:t> </a:t>
          </a:r>
          <a:r>
            <a:rPr lang="en-GB" dirty="0" err="1"/>
            <a:t>atšķirīgas</a:t>
          </a:r>
          <a:r>
            <a:rPr lang="en-GB" dirty="0"/>
            <a:t> </a:t>
          </a:r>
          <a:r>
            <a:rPr lang="en-GB" dirty="0" err="1"/>
            <a:t>smadzeņu</a:t>
          </a:r>
          <a:r>
            <a:rPr lang="en-GB" dirty="0"/>
            <a:t> </a:t>
          </a:r>
          <a:r>
            <a:rPr lang="en-GB" dirty="0" err="1"/>
            <a:t>puslodes</a:t>
          </a:r>
          <a:r>
            <a:rPr lang="en-GB" dirty="0"/>
            <a:t>. </a:t>
          </a:r>
          <a:r>
            <a:rPr lang="en-GB" dirty="0" err="1"/>
            <a:t>Vizuālā</a:t>
          </a:r>
          <a:r>
            <a:rPr lang="en-GB" dirty="0"/>
            <a:t> forma </a:t>
          </a:r>
          <a:r>
            <a:rPr lang="en-GB" dirty="0" err="1"/>
            <a:t>nostabilizējas</a:t>
          </a:r>
          <a:r>
            <a:rPr lang="en-GB" dirty="0"/>
            <a:t> </a:t>
          </a:r>
          <a:r>
            <a:rPr lang="en-GB" dirty="0" err="1"/>
            <a:t>apziņā</a:t>
          </a:r>
          <a:r>
            <a:rPr lang="en-GB" dirty="0"/>
            <a:t> un </a:t>
          </a:r>
          <a:r>
            <a:rPr lang="en-GB" dirty="0" err="1"/>
            <a:t>sāk</a:t>
          </a:r>
          <a:r>
            <a:rPr lang="en-GB" dirty="0"/>
            <a:t> </a:t>
          </a:r>
          <a:r>
            <a:rPr lang="en-GB" dirty="0" err="1"/>
            <a:t>dominēt</a:t>
          </a:r>
          <a:r>
            <a:rPr lang="en-GB" dirty="0"/>
            <a:t> </a:t>
          </a:r>
          <a:r>
            <a:rPr lang="en-GB" dirty="0" err="1"/>
            <a:t>pār</a:t>
          </a:r>
          <a:r>
            <a:rPr lang="en-GB" dirty="0"/>
            <a:t> </a:t>
          </a:r>
          <a:r>
            <a:rPr lang="en-GB" dirty="0" err="1"/>
            <a:t>audiālo</a:t>
          </a:r>
          <a:r>
            <a:rPr lang="en-GB" dirty="0"/>
            <a:t> </a:t>
          </a:r>
          <a:r>
            <a:rPr lang="en-GB" dirty="0" err="1"/>
            <a:t>formu</a:t>
          </a:r>
          <a:r>
            <a:rPr lang="en-GB" dirty="0"/>
            <a:t>. </a:t>
          </a:r>
          <a:r>
            <a:rPr lang="en-GB" dirty="0" err="1"/>
            <a:t>Stereotipu</a:t>
          </a:r>
          <a:r>
            <a:rPr lang="en-GB" dirty="0"/>
            <a:t> </a:t>
          </a:r>
          <a:r>
            <a:rPr lang="en-GB" dirty="0" err="1"/>
            <a:t>laušana</a:t>
          </a:r>
          <a:r>
            <a:rPr lang="en-GB" dirty="0"/>
            <a:t> </a:t>
          </a:r>
          <a:r>
            <a:rPr lang="en-GB" dirty="0" err="1"/>
            <a:t>kaitina</a:t>
          </a:r>
          <a:r>
            <a:rPr lang="en-GB" dirty="0"/>
            <a:t> un </a:t>
          </a:r>
          <a:r>
            <a:rPr lang="en-GB" dirty="0" err="1"/>
            <a:t>apgrūtina</a:t>
          </a:r>
          <a:r>
            <a:rPr lang="en-GB" dirty="0"/>
            <a:t> </a:t>
          </a:r>
          <a:r>
            <a:rPr lang="en-GB" dirty="0" err="1"/>
            <a:t>teksta</a:t>
          </a:r>
          <a:r>
            <a:rPr lang="en-GB" dirty="0"/>
            <a:t> </a:t>
          </a:r>
          <a:r>
            <a:rPr lang="en-GB" dirty="0" err="1"/>
            <a:t>uztveri</a:t>
          </a:r>
          <a:r>
            <a:rPr lang="lv-LV" dirty="0"/>
            <a:t>.</a:t>
          </a:r>
          <a:endParaRPr lang="en-US" dirty="0"/>
        </a:p>
      </dgm:t>
    </dgm:pt>
    <dgm:pt modelId="{BBF4675C-2633-4622-AFCD-14408AC8C284}" type="parTrans" cxnId="{DA59C39D-E236-4E28-8F7C-19EDA5D23B2B}">
      <dgm:prSet/>
      <dgm:spPr/>
      <dgm:t>
        <a:bodyPr/>
        <a:lstStyle/>
        <a:p>
          <a:endParaRPr lang="en-US"/>
        </a:p>
      </dgm:t>
    </dgm:pt>
    <dgm:pt modelId="{BFA29E5B-35F8-4DAF-ADD0-24DA3779BB11}" type="sibTrans" cxnId="{DA59C39D-E236-4E28-8F7C-19EDA5D23B2B}">
      <dgm:prSet/>
      <dgm:spPr/>
      <dgm:t>
        <a:bodyPr/>
        <a:lstStyle/>
        <a:p>
          <a:endParaRPr lang="en-US"/>
        </a:p>
      </dgm:t>
    </dgm:pt>
    <dgm:pt modelId="{504A9BC8-4474-41B1-947D-9B6C52FDFE89}">
      <dgm:prSet/>
      <dgm:spPr/>
      <dgm:t>
        <a:bodyPr/>
        <a:lstStyle/>
        <a:p>
          <a:r>
            <a:rPr lang="lv-LV"/>
            <a:t>S</a:t>
          </a:r>
          <a:r>
            <a:rPr lang="en-GB"/>
            <a:t>ociāli psiholoģisk</a:t>
          </a:r>
          <a:r>
            <a:rPr lang="lv-LV"/>
            <a:t>ā</a:t>
          </a:r>
          <a:r>
            <a:rPr lang="en-GB"/>
            <a:t> </a:t>
          </a:r>
          <a:r>
            <a:rPr lang="lv-LV"/>
            <a:t>–</a:t>
          </a:r>
          <a:r>
            <a:rPr lang="en-GB"/>
            <a:t> socializācija koncentrējas ap iespiesto vārdu. Tā pārmaiņas tiek uztvertas kā apdraudējums zināšanām un pieredzei, kultūras un lingvistiskajai identitātei. </a:t>
          </a:r>
          <a:br>
            <a:rPr lang="en-GB"/>
          </a:br>
          <a:endParaRPr lang="en-US"/>
        </a:p>
      </dgm:t>
    </dgm:pt>
    <dgm:pt modelId="{F6F7BC34-7C74-41C3-B68E-5F8830697644}" type="parTrans" cxnId="{B1D9FBEB-49F0-4399-AB14-91C7DE6A942D}">
      <dgm:prSet/>
      <dgm:spPr/>
      <dgm:t>
        <a:bodyPr/>
        <a:lstStyle/>
        <a:p>
          <a:endParaRPr lang="en-US"/>
        </a:p>
      </dgm:t>
    </dgm:pt>
    <dgm:pt modelId="{845D8DCA-247E-4FCA-904F-BADDE16EE5B7}" type="sibTrans" cxnId="{B1D9FBEB-49F0-4399-AB14-91C7DE6A942D}">
      <dgm:prSet/>
      <dgm:spPr/>
      <dgm:t>
        <a:bodyPr/>
        <a:lstStyle/>
        <a:p>
          <a:endParaRPr lang="en-US"/>
        </a:p>
      </dgm:t>
    </dgm:pt>
    <dgm:pt modelId="{9B5FD85C-F004-4B09-BCA6-B4A89CB62437}" type="pres">
      <dgm:prSet presAssocID="{C088C6F5-FB6E-4C75-9F14-33ABCD91359D}" presName="linear" presStyleCnt="0">
        <dgm:presLayoutVars>
          <dgm:animLvl val="lvl"/>
          <dgm:resizeHandles val="exact"/>
        </dgm:presLayoutVars>
      </dgm:prSet>
      <dgm:spPr/>
    </dgm:pt>
    <dgm:pt modelId="{6B672619-7935-4DCB-AD8B-512CA134E1BF}" type="pres">
      <dgm:prSet presAssocID="{DFB70538-6F06-4329-9C7D-5B8A78402CA5}" presName="parentText" presStyleLbl="node1" presStyleIdx="0" presStyleCnt="2">
        <dgm:presLayoutVars>
          <dgm:chMax val="0"/>
          <dgm:bulletEnabled val="1"/>
        </dgm:presLayoutVars>
      </dgm:prSet>
      <dgm:spPr/>
    </dgm:pt>
    <dgm:pt modelId="{39A7858C-B5C8-42E1-9398-230BA246A649}" type="pres">
      <dgm:prSet presAssocID="{BFA29E5B-35F8-4DAF-ADD0-24DA3779BB11}" presName="spacer" presStyleCnt="0"/>
      <dgm:spPr/>
    </dgm:pt>
    <dgm:pt modelId="{B800D5FE-A97F-40F0-8B6A-B2626D9573A9}" type="pres">
      <dgm:prSet presAssocID="{504A9BC8-4474-41B1-947D-9B6C52FDFE89}" presName="parentText" presStyleLbl="node1" presStyleIdx="1" presStyleCnt="2">
        <dgm:presLayoutVars>
          <dgm:chMax val="0"/>
          <dgm:bulletEnabled val="1"/>
        </dgm:presLayoutVars>
      </dgm:prSet>
      <dgm:spPr/>
    </dgm:pt>
  </dgm:ptLst>
  <dgm:cxnLst>
    <dgm:cxn modelId="{B473418A-FC1C-413D-8559-3C2E3C7D66E0}" type="presOf" srcId="{C088C6F5-FB6E-4C75-9F14-33ABCD91359D}" destId="{9B5FD85C-F004-4B09-BCA6-B4A89CB62437}" srcOrd="0" destOrd="0" presId="urn:microsoft.com/office/officeart/2005/8/layout/vList2"/>
    <dgm:cxn modelId="{DA59C39D-E236-4E28-8F7C-19EDA5D23B2B}" srcId="{C088C6F5-FB6E-4C75-9F14-33ABCD91359D}" destId="{DFB70538-6F06-4329-9C7D-5B8A78402CA5}" srcOrd="0" destOrd="0" parTransId="{BBF4675C-2633-4622-AFCD-14408AC8C284}" sibTransId="{BFA29E5B-35F8-4DAF-ADD0-24DA3779BB11}"/>
    <dgm:cxn modelId="{2CC125A8-6F21-400A-B0C2-557E22AC1E9F}" type="presOf" srcId="{504A9BC8-4474-41B1-947D-9B6C52FDFE89}" destId="{B800D5FE-A97F-40F0-8B6A-B2626D9573A9}" srcOrd="0" destOrd="0" presId="urn:microsoft.com/office/officeart/2005/8/layout/vList2"/>
    <dgm:cxn modelId="{B1D9FBEB-49F0-4399-AB14-91C7DE6A942D}" srcId="{C088C6F5-FB6E-4C75-9F14-33ABCD91359D}" destId="{504A9BC8-4474-41B1-947D-9B6C52FDFE89}" srcOrd="1" destOrd="0" parTransId="{F6F7BC34-7C74-41C3-B68E-5F8830697644}" sibTransId="{845D8DCA-247E-4FCA-904F-BADDE16EE5B7}"/>
    <dgm:cxn modelId="{7F1B13EC-FEDA-4DAD-8728-B4768AF4F958}" type="presOf" srcId="{DFB70538-6F06-4329-9C7D-5B8A78402CA5}" destId="{6B672619-7935-4DCB-AD8B-512CA134E1BF}" srcOrd="0" destOrd="0" presId="urn:microsoft.com/office/officeart/2005/8/layout/vList2"/>
    <dgm:cxn modelId="{67A52E58-FDBA-4DF8-B2C3-90F6B687F527}" type="presParOf" srcId="{9B5FD85C-F004-4B09-BCA6-B4A89CB62437}" destId="{6B672619-7935-4DCB-AD8B-512CA134E1BF}" srcOrd="0" destOrd="0" presId="urn:microsoft.com/office/officeart/2005/8/layout/vList2"/>
    <dgm:cxn modelId="{1DBD25BD-4BE4-412E-9070-9A1E39735446}" type="presParOf" srcId="{9B5FD85C-F004-4B09-BCA6-B4A89CB62437}" destId="{39A7858C-B5C8-42E1-9398-230BA246A649}" srcOrd="1" destOrd="0" presId="urn:microsoft.com/office/officeart/2005/8/layout/vList2"/>
    <dgm:cxn modelId="{8BAC489C-679F-4D39-AF08-D80A48DE31B5}" type="presParOf" srcId="{9B5FD85C-F004-4B09-BCA6-B4A89CB62437}" destId="{B800D5FE-A97F-40F0-8B6A-B2626D9573A9}"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8652FBB-3D38-44EE-B400-CCACC63848E4}">
      <dsp:nvSpPr>
        <dsp:cNvPr id="0" name=""/>
        <dsp:cNvSpPr/>
      </dsp:nvSpPr>
      <dsp:spPr>
        <a:xfrm>
          <a:off x="0" y="1081170"/>
          <a:ext cx="2957512" cy="1878020"/>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8A7663E-4AD5-4F6B-8F09-0B3F8FCD2C7E}">
      <dsp:nvSpPr>
        <dsp:cNvPr id="0" name=""/>
        <dsp:cNvSpPr/>
      </dsp:nvSpPr>
      <dsp:spPr>
        <a:xfrm>
          <a:off x="328612" y="1393352"/>
          <a:ext cx="2957512" cy="1878020"/>
        </a:xfrm>
        <a:prstGeom prst="roundRect">
          <a:avLst>
            <a:gd name="adj" fmla="val 10000"/>
          </a:avLst>
        </a:prstGeom>
        <a:solidFill>
          <a:schemeClr val="lt1">
            <a:alpha val="90000"/>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lv-LV" sz="2300" kern="1200" dirty="0"/>
            <a:t>pārvarēt telpas un laika barjeru </a:t>
          </a:r>
          <a:endParaRPr lang="en-US" sz="2300" kern="1200" dirty="0"/>
        </a:p>
      </dsp:txBody>
      <dsp:txXfrm>
        <a:off x="383617" y="1448357"/>
        <a:ext cx="2847502" cy="1768010"/>
      </dsp:txXfrm>
    </dsp:sp>
    <dsp:sp modelId="{E1008EE1-9A0E-4F11-A473-35137AF1A62C}">
      <dsp:nvSpPr>
        <dsp:cNvPr id="0" name=""/>
        <dsp:cNvSpPr/>
      </dsp:nvSpPr>
      <dsp:spPr>
        <a:xfrm>
          <a:off x="3614737" y="1081170"/>
          <a:ext cx="2957512" cy="1878020"/>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8348C61-D1F9-41F5-8E7F-7CA3C91A0986}">
      <dsp:nvSpPr>
        <dsp:cNvPr id="0" name=""/>
        <dsp:cNvSpPr/>
      </dsp:nvSpPr>
      <dsp:spPr>
        <a:xfrm>
          <a:off x="3943350" y="1393352"/>
          <a:ext cx="2957512" cy="1878020"/>
        </a:xfrm>
        <a:prstGeom prst="roundRect">
          <a:avLst>
            <a:gd name="adj" fmla="val 10000"/>
          </a:avLst>
        </a:prstGeom>
        <a:solidFill>
          <a:schemeClr val="lt1">
            <a:alpha val="90000"/>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lv-LV" sz="2300" kern="1200"/>
            <a:t>pozicionēt  izteikumus kā apgalvojumus, jautājumus, noliegumus</a:t>
          </a:r>
          <a:endParaRPr lang="en-US" sz="2300" kern="1200"/>
        </a:p>
      </dsp:txBody>
      <dsp:txXfrm>
        <a:off x="3998355" y="1448357"/>
        <a:ext cx="2847502" cy="1768010"/>
      </dsp:txXfrm>
    </dsp:sp>
    <dsp:sp modelId="{C7CE42DB-5E02-4D76-8689-83907E1E0457}">
      <dsp:nvSpPr>
        <dsp:cNvPr id="0" name=""/>
        <dsp:cNvSpPr/>
      </dsp:nvSpPr>
      <dsp:spPr>
        <a:xfrm>
          <a:off x="7229475" y="1081170"/>
          <a:ext cx="2957512" cy="1878020"/>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0770082-EE45-44C9-A281-1A73A694F110}">
      <dsp:nvSpPr>
        <dsp:cNvPr id="0" name=""/>
        <dsp:cNvSpPr/>
      </dsp:nvSpPr>
      <dsp:spPr>
        <a:xfrm>
          <a:off x="7558087" y="1393352"/>
          <a:ext cx="2957512" cy="1878020"/>
        </a:xfrm>
        <a:prstGeom prst="roundRect">
          <a:avLst>
            <a:gd name="adj" fmla="val 10000"/>
          </a:avLst>
        </a:prstGeom>
        <a:solidFill>
          <a:schemeClr val="lt1">
            <a:alpha val="90000"/>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lv-LV" sz="2300" kern="1200"/>
            <a:t>precizēt domu un jūtu nianses</a:t>
          </a:r>
          <a:endParaRPr lang="en-US" sz="2300" kern="1200"/>
        </a:p>
      </dsp:txBody>
      <dsp:txXfrm>
        <a:off x="7613092" y="1448357"/>
        <a:ext cx="2847502" cy="176801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B672619-7935-4DCB-AD8B-512CA134E1BF}">
      <dsp:nvSpPr>
        <dsp:cNvPr id="0" name=""/>
        <dsp:cNvSpPr/>
      </dsp:nvSpPr>
      <dsp:spPr>
        <a:xfrm>
          <a:off x="0" y="41746"/>
          <a:ext cx="6263640" cy="2673157"/>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lv-LV" sz="2600" kern="1200" dirty="0"/>
            <a:t>F</a:t>
          </a:r>
          <a:r>
            <a:rPr lang="en-GB" sz="2600" kern="1200" dirty="0" err="1"/>
            <a:t>izioloģisk</a:t>
          </a:r>
          <a:r>
            <a:rPr lang="lv-LV" sz="2600" kern="1200" dirty="0"/>
            <a:t>ā –</a:t>
          </a:r>
          <a:r>
            <a:rPr lang="en-GB" sz="2600" kern="1200" dirty="0"/>
            <a:t> par </a:t>
          </a:r>
          <a:r>
            <a:rPr lang="en-GB" sz="2600" kern="1200" dirty="0" err="1"/>
            <a:t>runu</a:t>
          </a:r>
          <a:r>
            <a:rPr lang="en-GB" sz="2600" kern="1200" dirty="0"/>
            <a:t> un </a:t>
          </a:r>
          <a:r>
            <a:rPr lang="en-GB" sz="2600" kern="1200" dirty="0" err="1"/>
            <a:t>rakstpratību</a:t>
          </a:r>
          <a:r>
            <a:rPr lang="en-GB" sz="2600" kern="1200" dirty="0"/>
            <a:t> </a:t>
          </a:r>
          <a:r>
            <a:rPr lang="en-GB" sz="2600" kern="1200" dirty="0" err="1"/>
            <a:t>atbildīgas</a:t>
          </a:r>
          <a:r>
            <a:rPr lang="en-GB" sz="2600" kern="1200" dirty="0"/>
            <a:t> </a:t>
          </a:r>
          <a:r>
            <a:rPr lang="en-GB" sz="2600" kern="1200" dirty="0" err="1"/>
            <a:t>atšķirīgas</a:t>
          </a:r>
          <a:r>
            <a:rPr lang="en-GB" sz="2600" kern="1200" dirty="0"/>
            <a:t> </a:t>
          </a:r>
          <a:r>
            <a:rPr lang="en-GB" sz="2600" kern="1200" dirty="0" err="1"/>
            <a:t>smadzeņu</a:t>
          </a:r>
          <a:r>
            <a:rPr lang="en-GB" sz="2600" kern="1200" dirty="0"/>
            <a:t> </a:t>
          </a:r>
          <a:r>
            <a:rPr lang="en-GB" sz="2600" kern="1200" dirty="0" err="1"/>
            <a:t>puslodes</a:t>
          </a:r>
          <a:r>
            <a:rPr lang="en-GB" sz="2600" kern="1200" dirty="0"/>
            <a:t>. </a:t>
          </a:r>
          <a:r>
            <a:rPr lang="en-GB" sz="2600" kern="1200" dirty="0" err="1"/>
            <a:t>Vizuālā</a:t>
          </a:r>
          <a:r>
            <a:rPr lang="en-GB" sz="2600" kern="1200" dirty="0"/>
            <a:t> forma </a:t>
          </a:r>
          <a:r>
            <a:rPr lang="en-GB" sz="2600" kern="1200" dirty="0" err="1"/>
            <a:t>nostabilizējas</a:t>
          </a:r>
          <a:r>
            <a:rPr lang="en-GB" sz="2600" kern="1200" dirty="0"/>
            <a:t> </a:t>
          </a:r>
          <a:r>
            <a:rPr lang="en-GB" sz="2600" kern="1200" dirty="0" err="1"/>
            <a:t>apziņā</a:t>
          </a:r>
          <a:r>
            <a:rPr lang="en-GB" sz="2600" kern="1200" dirty="0"/>
            <a:t> un </a:t>
          </a:r>
          <a:r>
            <a:rPr lang="en-GB" sz="2600" kern="1200" dirty="0" err="1"/>
            <a:t>sāk</a:t>
          </a:r>
          <a:r>
            <a:rPr lang="en-GB" sz="2600" kern="1200" dirty="0"/>
            <a:t> </a:t>
          </a:r>
          <a:r>
            <a:rPr lang="en-GB" sz="2600" kern="1200" dirty="0" err="1"/>
            <a:t>dominēt</a:t>
          </a:r>
          <a:r>
            <a:rPr lang="en-GB" sz="2600" kern="1200" dirty="0"/>
            <a:t> </a:t>
          </a:r>
          <a:r>
            <a:rPr lang="en-GB" sz="2600" kern="1200" dirty="0" err="1"/>
            <a:t>pār</a:t>
          </a:r>
          <a:r>
            <a:rPr lang="en-GB" sz="2600" kern="1200" dirty="0"/>
            <a:t> </a:t>
          </a:r>
          <a:r>
            <a:rPr lang="en-GB" sz="2600" kern="1200" dirty="0" err="1"/>
            <a:t>audiālo</a:t>
          </a:r>
          <a:r>
            <a:rPr lang="en-GB" sz="2600" kern="1200" dirty="0"/>
            <a:t> </a:t>
          </a:r>
          <a:r>
            <a:rPr lang="en-GB" sz="2600" kern="1200" dirty="0" err="1"/>
            <a:t>formu</a:t>
          </a:r>
          <a:r>
            <a:rPr lang="en-GB" sz="2600" kern="1200" dirty="0"/>
            <a:t>. </a:t>
          </a:r>
          <a:r>
            <a:rPr lang="en-GB" sz="2600" kern="1200" dirty="0" err="1"/>
            <a:t>Stereotipu</a:t>
          </a:r>
          <a:r>
            <a:rPr lang="en-GB" sz="2600" kern="1200" dirty="0"/>
            <a:t> </a:t>
          </a:r>
          <a:r>
            <a:rPr lang="en-GB" sz="2600" kern="1200" dirty="0" err="1"/>
            <a:t>laušana</a:t>
          </a:r>
          <a:r>
            <a:rPr lang="en-GB" sz="2600" kern="1200" dirty="0"/>
            <a:t> </a:t>
          </a:r>
          <a:r>
            <a:rPr lang="en-GB" sz="2600" kern="1200" dirty="0" err="1"/>
            <a:t>kaitina</a:t>
          </a:r>
          <a:r>
            <a:rPr lang="en-GB" sz="2600" kern="1200" dirty="0"/>
            <a:t> un </a:t>
          </a:r>
          <a:r>
            <a:rPr lang="en-GB" sz="2600" kern="1200" dirty="0" err="1"/>
            <a:t>apgrūtina</a:t>
          </a:r>
          <a:r>
            <a:rPr lang="en-GB" sz="2600" kern="1200" dirty="0"/>
            <a:t> </a:t>
          </a:r>
          <a:r>
            <a:rPr lang="en-GB" sz="2600" kern="1200" dirty="0" err="1"/>
            <a:t>teksta</a:t>
          </a:r>
          <a:r>
            <a:rPr lang="en-GB" sz="2600" kern="1200" dirty="0"/>
            <a:t> </a:t>
          </a:r>
          <a:r>
            <a:rPr lang="en-GB" sz="2600" kern="1200" dirty="0" err="1"/>
            <a:t>uztveri</a:t>
          </a:r>
          <a:r>
            <a:rPr lang="lv-LV" sz="2600" kern="1200" dirty="0"/>
            <a:t>.</a:t>
          </a:r>
          <a:endParaRPr lang="en-US" sz="2600" kern="1200" dirty="0"/>
        </a:p>
      </dsp:txBody>
      <dsp:txXfrm>
        <a:off x="130493" y="172239"/>
        <a:ext cx="6002654" cy="2412171"/>
      </dsp:txXfrm>
    </dsp:sp>
    <dsp:sp modelId="{B800D5FE-A97F-40F0-8B6A-B2626D9573A9}">
      <dsp:nvSpPr>
        <dsp:cNvPr id="0" name=""/>
        <dsp:cNvSpPr/>
      </dsp:nvSpPr>
      <dsp:spPr>
        <a:xfrm>
          <a:off x="0" y="2789784"/>
          <a:ext cx="6263640" cy="2673157"/>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lv-LV" sz="2600" kern="1200"/>
            <a:t>S</a:t>
          </a:r>
          <a:r>
            <a:rPr lang="en-GB" sz="2600" kern="1200"/>
            <a:t>ociāli psiholoģisk</a:t>
          </a:r>
          <a:r>
            <a:rPr lang="lv-LV" sz="2600" kern="1200"/>
            <a:t>ā</a:t>
          </a:r>
          <a:r>
            <a:rPr lang="en-GB" sz="2600" kern="1200"/>
            <a:t> </a:t>
          </a:r>
          <a:r>
            <a:rPr lang="lv-LV" sz="2600" kern="1200"/>
            <a:t>–</a:t>
          </a:r>
          <a:r>
            <a:rPr lang="en-GB" sz="2600" kern="1200"/>
            <a:t> socializācija koncentrējas ap iespiesto vārdu. Tā pārmaiņas tiek uztvertas kā apdraudējums zināšanām un pieredzei, kultūras un lingvistiskajai identitātei. </a:t>
          </a:r>
          <a:br>
            <a:rPr lang="en-GB" sz="2600" kern="1200"/>
          </a:br>
          <a:endParaRPr lang="en-US" sz="2600" kern="1200"/>
        </a:p>
      </dsp:txBody>
      <dsp:txXfrm>
        <a:off x="130493" y="2920277"/>
        <a:ext cx="6002654" cy="2412171"/>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Virsraksta slaids">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AC7F1F29-34ED-4DCD-94AC-154CD53B4DA3}"/>
              </a:ext>
            </a:extLst>
          </p:cNvPr>
          <p:cNvSpPr>
            <a:spLocks noGrp="1"/>
          </p:cNvSpPr>
          <p:nvPr>
            <p:ph type="ctrTitle"/>
          </p:nvPr>
        </p:nvSpPr>
        <p:spPr>
          <a:xfrm>
            <a:off x="1524000" y="1122363"/>
            <a:ext cx="9144000" cy="2387600"/>
          </a:xfrm>
        </p:spPr>
        <p:txBody>
          <a:bodyPr anchor="b"/>
          <a:lstStyle>
            <a:lvl1pPr algn="ctr">
              <a:defRPr sz="6000"/>
            </a:lvl1pPr>
          </a:lstStyle>
          <a:p>
            <a:r>
              <a:rPr lang="lv-LV"/>
              <a:t>Rediģēt šablona virsraksta stilu</a:t>
            </a:r>
          </a:p>
        </p:txBody>
      </p:sp>
      <p:sp>
        <p:nvSpPr>
          <p:cNvPr id="3" name="Apakšvirsraksts 2">
            <a:extLst>
              <a:ext uri="{FF2B5EF4-FFF2-40B4-BE49-F238E27FC236}">
                <a16:creationId xmlns:a16="http://schemas.microsoft.com/office/drawing/2014/main" id="{A73C492B-0C63-4C2E-B955-20F77426874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lv-LV"/>
              <a:t>Noklikšķiniet, lai rediģētu šablona apakšvirsraksta stilu</a:t>
            </a:r>
          </a:p>
        </p:txBody>
      </p:sp>
      <p:sp>
        <p:nvSpPr>
          <p:cNvPr id="4" name="Datuma vietturis 3">
            <a:extLst>
              <a:ext uri="{FF2B5EF4-FFF2-40B4-BE49-F238E27FC236}">
                <a16:creationId xmlns:a16="http://schemas.microsoft.com/office/drawing/2014/main" id="{E1B80A2A-D659-4DB4-9A5F-A34CEF574DD6}"/>
              </a:ext>
            </a:extLst>
          </p:cNvPr>
          <p:cNvSpPr>
            <a:spLocks noGrp="1"/>
          </p:cNvSpPr>
          <p:nvPr>
            <p:ph type="dt" sz="half" idx="10"/>
          </p:nvPr>
        </p:nvSpPr>
        <p:spPr/>
        <p:txBody>
          <a:bodyPr/>
          <a:lstStyle/>
          <a:p>
            <a:fld id="{7C7E333A-07F6-4132-9CC0-BC3746604B5E}" type="datetimeFigureOut">
              <a:rPr lang="lv-LV" smtClean="0"/>
              <a:t>06.11.2020</a:t>
            </a:fld>
            <a:endParaRPr lang="lv-LV"/>
          </a:p>
        </p:txBody>
      </p:sp>
      <p:sp>
        <p:nvSpPr>
          <p:cNvPr id="5" name="Kājenes vietturis 4">
            <a:extLst>
              <a:ext uri="{FF2B5EF4-FFF2-40B4-BE49-F238E27FC236}">
                <a16:creationId xmlns:a16="http://schemas.microsoft.com/office/drawing/2014/main" id="{9B2606FA-C6F9-43EB-A9B9-C7F341BA4B8B}"/>
              </a:ext>
            </a:extLst>
          </p:cNvPr>
          <p:cNvSpPr>
            <a:spLocks noGrp="1"/>
          </p:cNvSpPr>
          <p:nvPr>
            <p:ph type="ftr" sz="quarter" idx="11"/>
          </p:nvPr>
        </p:nvSpPr>
        <p:spPr/>
        <p:txBody>
          <a:bodyPr/>
          <a:lstStyle/>
          <a:p>
            <a:endParaRPr lang="lv-LV"/>
          </a:p>
        </p:txBody>
      </p:sp>
      <p:sp>
        <p:nvSpPr>
          <p:cNvPr id="6" name="Slaida numura vietturis 5">
            <a:extLst>
              <a:ext uri="{FF2B5EF4-FFF2-40B4-BE49-F238E27FC236}">
                <a16:creationId xmlns:a16="http://schemas.microsoft.com/office/drawing/2014/main" id="{D68A31A3-BEC1-4B2C-8E80-02FC06FBB2F9}"/>
              </a:ext>
            </a:extLst>
          </p:cNvPr>
          <p:cNvSpPr>
            <a:spLocks noGrp="1"/>
          </p:cNvSpPr>
          <p:nvPr>
            <p:ph type="sldNum" sz="quarter" idx="12"/>
          </p:nvPr>
        </p:nvSpPr>
        <p:spPr/>
        <p:txBody>
          <a:bodyPr/>
          <a:lstStyle/>
          <a:p>
            <a:fld id="{0F395FA3-7E16-4968-9989-C502A216497D}" type="slidenum">
              <a:rPr lang="lv-LV" smtClean="0"/>
              <a:t>‹#›</a:t>
            </a:fld>
            <a:endParaRPr lang="lv-LV"/>
          </a:p>
        </p:txBody>
      </p:sp>
    </p:spTree>
    <p:extLst>
      <p:ext uri="{BB962C8B-B14F-4D97-AF65-F5344CB8AC3E}">
        <p14:creationId xmlns:p14="http://schemas.microsoft.com/office/powerpoint/2010/main" val="5906784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Virsraksts un vertikāls teksts">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A1AEF16A-024F-497F-8BCC-2701F254C29E}"/>
              </a:ext>
            </a:extLst>
          </p:cNvPr>
          <p:cNvSpPr>
            <a:spLocks noGrp="1"/>
          </p:cNvSpPr>
          <p:nvPr>
            <p:ph type="title"/>
          </p:nvPr>
        </p:nvSpPr>
        <p:spPr/>
        <p:txBody>
          <a:bodyPr/>
          <a:lstStyle/>
          <a:p>
            <a:r>
              <a:rPr lang="lv-LV"/>
              <a:t>Rediģēt šablona virsraksta stilu</a:t>
            </a:r>
          </a:p>
        </p:txBody>
      </p:sp>
      <p:sp>
        <p:nvSpPr>
          <p:cNvPr id="3" name="Vertikāls teksta vietturis 2">
            <a:extLst>
              <a:ext uri="{FF2B5EF4-FFF2-40B4-BE49-F238E27FC236}">
                <a16:creationId xmlns:a16="http://schemas.microsoft.com/office/drawing/2014/main" id="{F26B4D4A-927F-472D-820E-72899F70F352}"/>
              </a:ext>
            </a:extLst>
          </p:cNvPr>
          <p:cNvSpPr>
            <a:spLocks noGrp="1"/>
          </p:cNvSpPr>
          <p:nvPr>
            <p:ph type="body" orient="vert" idx="1"/>
          </p:nvPr>
        </p:nvSpPr>
        <p:spPr/>
        <p:txBody>
          <a:bodyPr vert="eaVert"/>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Datuma vietturis 3">
            <a:extLst>
              <a:ext uri="{FF2B5EF4-FFF2-40B4-BE49-F238E27FC236}">
                <a16:creationId xmlns:a16="http://schemas.microsoft.com/office/drawing/2014/main" id="{2C6964B9-7AF9-4E9E-A99C-532C5ACFF8B2}"/>
              </a:ext>
            </a:extLst>
          </p:cNvPr>
          <p:cNvSpPr>
            <a:spLocks noGrp="1"/>
          </p:cNvSpPr>
          <p:nvPr>
            <p:ph type="dt" sz="half" idx="10"/>
          </p:nvPr>
        </p:nvSpPr>
        <p:spPr/>
        <p:txBody>
          <a:bodyPr/>
          <a:lstStyle/>
          <a:p>
            <a:fld id="{7C7E333A-07F6-4132-9CC0-BC3746604B5E}" type="datetimeFigureOut">
              <a:rPr lang="lv-LV" smtClean="0"/>
              <a:t>06.11.2020</a:t>
            </a:fld>
            <a:endParaRPr lang="lv-LV"/>
          </a:p>
        </p:txBody>
      </p:sp>
      <p:sp>
        <p:nvSpPr>
          <p:cNvPr id="5" name="Kājenes vietturis 4">
            <a:extLst>
              <a:ext uri="{FF2B5EF4-FFF2-40B4-BE49-F238E27FC236}">
                <a16:creationId xmlns:a16="http://schemas.microsoft.com/office/drawing/2014/main" id="{759CA9E4-E505-4876-81A5-17315EA740BC}"/>
              </a:ext>
            </a:extLst>
          </p:cNvPr>
          <p:cNvSpPr>
            <a:spLocks noGrp="1"/>
          </p:cNvSpPr>
          <p:nvPr>
            <p:ph type="ftr" sz="quarter" idx="11"/>
          </p:nvPr>
        </p:nvSpPr>
        <p:spPr/>
        <p:txBody>
          <a:bodyPr/>
          <a:lstStyle/>
          <a:p>
            <a:endParaRPr lang="lv-LV"/>
          </a:p>
        </p:txBody>
      </p:sp>
      <p:sp>
        <p:nvSpPr>
          <p:cNvPr id="6" name="Slaida numura vietturis 5">
            <a:extLst>
              <a:ext uri="{FF2B5EF4-FFF2-40B4-BE49-F238E27FC236}">
                <a16:creationId xmlns:a16="http://schemas.microsoft.com/office/drawing/2014/main" id="{F9559455-90F0-4C87-B2C0-434A424DC723}"/>
              </a:ext>
            </a:extLst>
          </p:cNvPr>
          <p:cNvSpPr>
            <a:spLocks noGrp="1"/>
          </p:cNvSpPr>
          <p:nvPr>
            <p:ph type="sldNum" sz="quarter" idx="12"/>
          </p:nvPr>
        </p:nvSpPr>
        <p:spPr/>
        <p:txBody>
          <a:bodyPr/>
          <a:lstStyle/>
          <a:p>
            <a:fld id="{0F395FA3-7E16-4968-9989-C502A216497D}" type="slidenum">
              <a:rPr lang="lv-LV" smtClean="0"/>
              <a:t>‹#›</a:t>
            </a:fld>
            <a:endParaRPr lang="lv-LV"/>
          </a:p>
        </p:txBody>
      </p:sp>
    </p:spTree>
    <p:extLst>
      <p:ext uri="{BB962C8B-B14F-4D97-AF65-F5344CB8AC3E}">
        <p14:creationId xmlns:p14="http://schemas.microsoft.com/office/powerpoint/2010/main" val="25350438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āls virsraksts un teksts">
    <p:spTree>
      <p:nvGrpSpPr>
        <p:cNvPr id="1" name=""/>
        <p:cNvGrpSpPr/>
        <p:nvPr/>
      </p:nvGrpSpPr>
      <p:grpSpPr>
        <a:xfrm>
          <a:off x="0" y="0"/>
          <a:ext cx="0" cy="0"/>
          <a:chOff x="0" y="0"/>
          <a:chExt cx="0" cy="0"/>
        </a:xfrm>
      </p:grpSpPr>
      <p:sp>
        <p:nvSpPr>
          <p:cNvPr id="2" name="Vertikāls virsraksts 1">
            <a:extLst>
              <a:ext uri="{FF2B5EF4-FFF2-40B4-BE49-F238E27FC236}">
                <a16:creationId xmlns:a16="http://schemas.microsoft.com/office/drawing/2014/main" id="{085FADD1-6972-4D3C-9D25-5DEF5D7E102D}"/>
              </a:ext>
            </a:extLst>
          </p:cNvPr>
          <p:cNvSpPr>
            <a:spLocks noGrp="1"/>
          </p:cNvSpPr>
          <p:nvPr>
            <p:ph type="title" orient="vert"/>
          </p:nvPr>
        </p:nvSpPr>
        <p:spPr>
          <a:xfrm>
            <a:off x="8724900" y="365125"/>
            <a:ext cx="2628900" cy="5811838"/>
          </a:xfrm>
        </p:spPr>
        <p:txBody>
          <a:bodyPr vert="eaVert"/>
          <a:lstStyle/>
          <a:p>
            <a:r>
              <a:rPr lang="lv-LV"/>
              <a:t>Rediģēt šablona virsraksta stilu</a:t>
            </a:r>
          </a:p>
        </p:txBody>
      </p:sp>
      <p:sp>
        <p:nvSpPr>
          <p:cNvPr id="3" name="Vertikāls teksta vietturis 2">
            <a:extLst>
              <a:ext uri="{FF2B5EF4-FFF2-40B4-BE49-F238E27FC236}">
                <a16:creationId xmlns:a16="http://schemas.microsoft.com/office/drawing/2014/main" id="{CA4E24AC-036F-44CF-B7AB-BE5D61096E85}"/>
              </a:ext>
            </a:extLst>
          </p:cNvPr>
          <p:cNvSpPr>
            <a:spLocks noGrp="1"/>
          </p:cNvSpPr>
          <p:nvPr>
            <p:ph type="body" orient="vert" idx="1"/>
          </p:nvPr>
        </p:nvSpPr>
        <p:spPr>
          <a:xfrm>
            <a:off x="838200" y="365125"/>
            <a:ext cx="7734300" cy="5811838"/>
          </a:xfrm>
        </p:spPr>
        <p:txBody>
          <a:bodyPr vert="eaVert"/>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Datuma vietturis 3">
            <a:extLst>
              <a:ext uri="{FF2B5EF4-FFF2-40B4-BE49-F238E27FC236}">
                <a16:creationId xmlns:a16="http://schemas.microsoft.com/office/drawing/2014/main" id="{376C9A82-6A77-4D3A-8109-7C8F711B2A90}"/>
              </a:ext>
            </a:extLst>
          </p:cNvPr>
          <p:cNvSpPr>
            <a:spLocks noGrp="1"/>
          </p:cNvSpPr>
          <p:nvPr>
            <p:ph type="dt" sz="half" idx="10"/>
          </p:nvPr>
        </p:nvSpPr>
        <p:spPr/>
        <p:txBody>
          <a:bodyPr/>
          <a:lstStyle/>
          <a:p>
            <a:fld id="{7C7E333A-07F6-4132-9CC0-BC3746604B5E}" type="datetimeFigureOut">
              <a:rPr lang="lv-LV" smtClean="0"/>
              <a:t>06.11.2020</a:t>
            </a:fld>
            <a:endParaRPr lang="lv-LV"/>
          </a:p>
        </p:txBody>
      </p:sp>
      <p:sp>
        <p:nvSpPr>
          <p:cNvPr id="5" name="Kājenes vietturis 4">
            <a:extLst>
              <a:ext uri="{FF2B5EF4-FFF2-40B4-BE49-F238E27FC236}">
                <a16:creationId xmlns:a16="http://schemas.microsoft.com/office/drawing/2014/main" id="{085B379E-F189-4ADA-A0F9-83D818C03356}"/>
              </a:ext>
            </a:extLst>
          </p:cNvPr>
          <p:cNvSpPr>
            <a:spLocks noGrp="1"/>
          </p:cNvSpPr>
          <p:nvPr>
            <p:ph type="ftr" sz="quarter" idx="11"/>
          </p:nvPr>
        </p:nvSpPr>
        <p:spPr/>
        <p:txBody>
          <a:bodyPr/>
          <a:lstStyle/>
          <a:p>
            <a:endParaRPr lang="lv-LV"/>
          </a:p>
        </p:txBody>
      </p:sp>
      <p:sp>
        <p:nvSpPr>
          <p:cNvPr id="6" name="Slaida numura vietturis 5">
            <a:extLst>
              <a:ext uri="{FF2B5EF4-FFF2-40B4-BE49-F238E27FC236}">
                <a16:creationId xmlns:a16="http://schemas.microsoft.com/office/drawing/2014/main" id="{3F654783-3ED9-4566-B8BB-C0111EF5EEA9}"/>
              </a:ext>
            </a:extLst>
          </p:cNvPr>
          <p:cNvSpPr>
            <a:spLocks noGrp="1"/>
          </p:cNvSpPr>
          <p:nvPr>
            <p:ph type="sldNum" sz="quarter" idx="12"/>
          </p:nvPr>
        </p:nvSpPr>
        <p:spPr/>
        <p:txBody>
          <a:bodyPr/>
          <a:lstStyle/>
          <a:p>
            <a:fld id="{0F395FA3-7E16-4968-9989-C502A216497D}" type="slidenum">
              <a:rPr lang="lv-LV" smtClean="0"/>
              <a:t>‹#›</a:t>
            </a:fld>
            <a:endParaRPr lang="lv-LV"/>
          </a:p>
        </p:txBody>
      </p:sp>
    </p:spTree>
    <p:extLst>
      <p:ext uri="{BB962C8B-B14F-4D97-AF65-F5344CB8AC3E}">
        <p14:creationId xmlns:p14="http://schemas.microsoft.com/office/powerpoint/2010/main" val="28811585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914401" y="609601"/>
            <a:ext cx="10361084" cy="1141413"/>
          </a:xfrm>
        </p:spPr>
        <p:txBody>
          <a:bodyPr/>
          <a:lstStyle/>
          <a:p>
            <a:r>
              <a:rPr lang="en-US"/>
              <a:t>Click to edit Master title style</a:t>
            </a:r>
          </a:p>
        </p:txBody>
      </p:sp>
      <p:sp>
        <p:nvSpPr>
          <p:cNvPr id="3" name="Text Placeholder 2"/>
          <p:cNvSpPr>
            <a:spLocks noGrp="1"/>
          </p:cNvSpPr>
          <p:nvPr>
            <p:ph type="body" sz="half" idx="1"/>
          </p:nvPr>
        </p:nvSpPr>
        <p:spPr>
          <a:xfrm>
            <a:off x="914401" y="1981201"/>
            <a:ext cx="5077884" cy="41132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lipArt Placeholder 3"/>
          <p:cNvSpPr>
            <a:spLocks noGrp="1"/>
          </p:cNvSpPr>
          <p:nvPr>
            <p:ph type="clipArt" sz="half" idx="2"/>
          </p:nvPr>
        </p:nvSpPr>
        <p:spPr>
          <a:xfrm>
            <a:off x="6195484" y="1981201"/>
            <a:ext cx="5080000" cy="4113213"/>
          </a:xfrm>
        </p:spPr>
        <p:txBody>
          <a:bodyPr/>
          <a:lstStyle/>
          <a:p>
            <a:pPr lvl="0"/>
            <a:endParaRPr lang="en-US" noProof="0"/>
          </a:p>
        </p:txBody>
      </p:sp>
      <p:sp>
        <p:nvSpPr>
          <p:cNvPr id="5" name="Rectangle 3">
            <a:extLst>
              <a:ext uri="{FF2B5EF4-FFF2-40B4-BE49-F238E27FC236}">
                <a16:creationId xmlns:a16="http://schemas.microsoft.com/office/drawing/2014/main" id="{6B26CE80-60E8-4186-B2E9-8D2B4AC10354}"/>
              </a:ext>
            </a:extLst>
          </p:cNvPr>
          <p:cNvSpPr>
            <a:spLocks noGrp="1" noChangeArrowheads="1"/>
          </p:cNvSpPr>
          <p:nvPr>
            <p:ph type="dt" idx="10"/>
          </p:nvPr>
        </p:nvSpPr>
        <p:spPr>
          <a:ln/>
        </p:spPr>
        <p:txBody>
          <a:bodyPr/>
          <a:lstStyle>
            <a:lvl1pPr>
              <a:defRPr/>
            </a:lvl1pPr>
          </a:lstStyle>
          <a:p>
            <a:pPr>
              <a:defRPr/>
            </a:pPr>
            <a:endParaRPr lang="en-US"/>
          </a:p>
        </p:txBody>
      </p:sp>
      <p:sp>
        <p:nvSpPr>
          <p:cNvPr id="6" name="Rectangle 4">
            <a:extLst>
              <a:ext uri="{FF2B5EF4-FFF2-40B4-BE49-F238E27FC236}">
                <a16:creationId xmlns:a16="http://schemas.microsoft.com/office/drawing/2014/main" id="{BE9AFB64-479C-47DA-9C35-42444F75A222}"/>
              </a:ext>
            </a:extLst>
          </p:cNvPr>
          <p:cNvSpPr>
            <a:spLocks noGrp="1" noChangeArrowheads="1"/>
          </p:cNvSpPr>
          <p:nvPr>
            <p:ph type="ftr" idx="11"/>
          </p:nvPr>
        </p:nvSpPr>
        <p:spPr>
          <a:ln/>
        </p:spPr>
        <p:txBody>
          <a:bodyPr/>
          <a:lstStyle>
            <a:lvl1pPr>
              <a:defRPr/>
            </a:lvl1pPr>
          </a:lstStyle>
          <a:p>
            <a:pPr>
              <a:defRPr/>
            </a:pPr>
            <a:endParaRPr lang="en-US"/>
          </a:p>
        </p:txBody>
      </p:sp>
      <p:sp>
        <p:nvSpPr>
          <p:cNvPr id="7" name="Rectangle 5">
            <a:extLst>
              <a:ext uri="{FF2B5EF4-FFF2-40B4-BE49-F238E27FC236}">
                <a16:creationId xmlns:a16="http://schemas.microsoft.com/office/drawing/2014/main" id="{85339DCC-9DAC-433F-BA7E-05892193EF2C}"/>
              </a:ext>
            </a:extLst>
          </p:cNvPr>
          <p:cNvSpPr>
            <a:spLocks noGrp="1" noChangeArrowheads="1"/>
          </p:cNvSpPr>
          <p:nvPr>
            <p:ph type="sldNum" idx="12"/>
          </p:nvPr>
        </p:nvSpPr>
        <p:spPr>
          <a:ln/>
        </p:spPr>
        <p:txBody>
          <a:bodyPr/>
          <a:lstStyle>
            <a:lvl1pPr>
              <a:defRPr/>
            </a:lvl1pPr>
          </a:lstStyle>
          <a:p>
            <a:pPr>
              <a:defRPr/>
            </a:pPr>
            <a:fld id="{4B11AE9E-CBF3-4791-94CE-48785E1E4BA5}" type="slidenum">
              <a:rPr lang="en-US" altLang="en-US"/>
              <a:pPr>
                <a:defRPr/>
              </a:pPr>
              <a:t>‹#›</a:t>
            </a:fld>
            <a:endParaRPr lang="en-US" altLang="en-US"/>
          </a:p>
        </p:txBody>
      </p:sp>
    </p:spTree>
    <p:extLst>
      <p:ext uri="{BB962C8B-B14F-4D97-AF65-F5344CB8AC3E}">
        <p14:creationId xmlns:p14="http://schemas.microsoft.com/office/powerpoint/2010/main" val="5556320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Virsraksts un saturs">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1E678132-AE6E-4678-AE75-3FED98127DB0}"/>
              </a:ext>
            </a:extLst>
          </p:cNvPr>
          <p:cNvSpPr>
            <a:spLocks noGrp="1"/>
          </p:cNvSpPr>
          <p:nvPr>
            <p:ph type="title"/>
          </p:nvPr>
        </p:nvSpPr>
        <p:spPr/>
        <p:txBody>
          <a:bodyPr/>
          <a:lstStyle/>
          <a:p>
            <a:r>
              <a:rPr lang="lv-LV"/>
              <a:t>Rediģēt šablona virsraksta stilu</a:t>
            </a:r>
          </a:p>
        </p:txBody>
      </p:sp>
      <p:sp>
        <p:nvSpPr>
          <p:cNvPr id="3" name="Satura vietturis 2">
            <a:extLst>
              <a:ext uri="{FF2B5EF4-FFF2-40B4-BE49-F238E27FC236}">
                <a16:creationId xmlns:a16="http://schemas.microsoft.com/office/drawing/2014/main" id="{5A256EB5-1A40-49B4-A455-CF5C8D4F249A}"/>
              </a:ext>
            </a:extLst>
          </p:cNvPr>
          <p:cNvSpPr>
            <a:spLocks noGrp="1"/>
          </p:cNvSpPr>
          <p:nvPr>
            <p:ph idx="1"/>
          </p:nvPr>
        </p:nvSpPr>
        <p:spPr/>
        <p:txBody>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Datuma vietturis 3">
            <a:extLst>
              <a:ext uri="{FF2B5EF4-FFF2-40B4-BE49-F238E27FC236}">
                <a16:creationId xmlns:a16="http://schemas.microsoft.com/office/drawing/2014/main" id="{062681E1-B174-4B68-B021-47B378E0C43B}"/>
              </a:ext>
            </a:extLst>
          </p:cNvPr>
          <p:cNvSpPr>
            <a:spLocks noGrp="1"/>
          </p:cNvSpPr>
          <p:nvPr>
            <p:ph type="dt" sz="half" idx="10"/>
          </p:nvPr>
        </p:nvSpPr>
        <p:spPr/>
        <p:txBody>
          <a:bodyPr/>
          <a:lstStyle/>
          <a:p>
            <a:fld id="{7C7E333A-07F6-4132-9CC0-BC3746604B5E}" type="datetimeFigureOut">
              <a:rPr lang="lv-LV" smtClean="0"/>
              <a:t>06.11.2020</a:t>
            </a:fld>
            <a:endParaRPr lang="lv-LV"/>
          </a:p>
        </p:txBody>
      </p:sp>
      <p:sp>
        <p:nvSpPr>
          <p:cNvPr id="5" name="Kājenes vietturis 4">
            <a:extLst>
              <a:ext uri="{FF2B5EF4-FFF2-40B4-BE49-F238E27FC236}">
                <a16:creationId xmlns:a16="http://schemas.microsoft.com/office/drawing/2014/main" id="{1798BD71-6A00-4B4B-9A9E-876F370368B1}"/>
              </a:ext>
            </a:extLst>
          </p:cNvPr>
          <p:cNvSpPr>
            <a:spLocks noGrp="1"/>
          </p:cNvSpPr>
          <p:nvPr>
            <p:ph type="ftr" sz="quarter" idx="11"/>
          </p:nvPr>
        </p:nvSpPr>
        <p:spPr/>
        <p:txBody>
          <a:bodyPr/>
          <a:lstStyle/>
          <a:p>
            <a:endParaRPr lang="lv-LV"/>
          </a:p>
        </p:txBody>
      </p:sp>
      <p:sp>
        <p:nvSpPr>
          <p:cNvPr id="6" name="Slaida numura vietturis 5">
            <a:extLst>
              <a:ext uri="{FF2B5EF4-FFF2-40B4-BE49-F238E27FC236}">
                <a16:creationId xmlns:a16="http://schemas.microsoft.com/office/drawing/2014/main" id="{93CAA9E6-D16F-4FA6-AE75-343731B274B9}"/>
              </a:ext>
            </a:extLst>
          </p:cNvPr>
          <p:cNvSpPr>
            <a:spLocks noGrp="1"/>
          </p:cNvSpPr>
          <p:nvPr>
            <p:ph type="sldNum" sz="quarter" idx="12"/>
          </p:nvPr>
        </p:nvSpPr>
        <p:spPr/>
        <p:txBody>
          <a:bodyPr/>
          <a:lstStyle/>
          <a:p>
            <a:fld id="{0F395FA3-7E16-4968-9989-C502A216497D}" type="slidenum">
              <a:rPr lang="lv-LV" smtClean="0"/>
              <a:t>‹#›</a:t>
            </a:fld>
            <a:endParaRPr lang="lv-LV"/>
          </a:p>
        </p:txBody>
      </p:sp>
    </p:spTree>
    <p:extLst>
      <p:ext uri="{BB962C8B-B14F-4D97-AF65-F5344CB8AC3E}">
        <p14:creationId xmlns:p14="http://schemas.microsoft.com/office/powerpoint/2010/main" val="18535088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adaļas galvene">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F48D4166-AA0E-4DB9-968B-4A60A14A4A7F}"/>
              </a:ext>
            </a:extLst>
          </p:cNvPr>
          <p:cNvSpPr>
            <a:spLocks noGrp="1"/>
          </p:cNvSpPr>
          <p:nvPr>
            <p:ph type="title"/>
          </p:nvPr>
        </p:nvSpPr>
        <p:spPr>
          <a:xfrm>
            <a:off x="831850" y="1709738"/>
            <a:ext cx="10515600" cy="2852737"/>
          </a:xfrm>
        </p:spPr>
        <p:txBody>
          <a:bodyPr anchor="b"/>
          <a:lstStyle>
            <a:lvl1pPr>
              <a:defRPr sz="6000"/>
            </a:lvl1pPr>
          </a:lstStyle>
          <a:p>
            <a:r>
              <a:rPr lang="lv-LV"/>
              <a:t>Rediģēt šablona virsraksta stilu</a:t>
            </a:r>
          </a:p>
        </p:txBody>
      </p:sp>
      <p:sp>
        <p:nvSpPr>
          <p:cNvPr id="3" name="Teksta vietturis 2">
            <a:extLst>
              <a:ext uri="{FF2B5EF4-FFF2-40B4-BE49-F238E27FC236}">
                <a16:creationId xmlns:a16="http://schemas.microsoft.com/office/drawing/2014/main" id="{4EE5995E-6AB2-4D21-8CC1-0B336F27F81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lv-LV"/>
              <a:t>Noklikšķiniet, lai rediģētu šablona teksta stilus</a:t>
            </a:r>
          </a:p>
        </p:txBody>
      </p:sp>
      <p:sp>
        <p:nvSpPr>
          <p:cNvPr id="4" name="Datuma vietturis 3">
            <a:extLst>
              <a:ext uri="{FF2B5EF4-FFF2-40B4-BE49-F238E27FC236}">
                <a16:creationId xmlns:a16="http://schemas.microsoft.com/office/drawing/2014/main" id="{6C6B8AE5-222F-4F36-B261-DFA0C61C271F}"/>
              </a:ext>
            </a:extLst>
          </p:cNvPr>
          <p:cNvSpPr>
            <a:spLocks noGrp="1"/>
          </p:cNvSpPr>
          <p:nvPr>
            <p:ph type="dt" sz="half" idx="10"/>
          </p:nvPr>
        </p:nvSpPr>
        <p:spPr/>
        <p:txBody>
          <a:bodyPr/>
          <a:lstStyle/>
          <a:p>
            <a:fld id="{7C7E333A-07F6-4132-9CC0-BC3746604B5E}" type="datetimeFigureOut">
              <a:rPr lang="lv-LV" smtClean="0"/>
              <a:t>06.11.2020</a:t>
            </a:fld>
            <a:endParaRPr lang="lv-LV"/>
          </a:p>
        </p:txBody>
      </p:sp>
      <p:sp>
        <p:nvSpPr>
          <p:cNvPr id="5" name="Kājenes vietturis 4">
            <a:extLst>
              <a:ext uri="{FF2B5EF4-FFF2-40B4-BE49-F238E27FC236}">
                <a16:creationId xmlns:a16="http://schemas.microsoft.com/office/drawing/2014/main" id="{BF84D5F6-DFAD-4009-AD3E-437221FE8CF7}"/>
              </a:ext>
            </a:extLst>
          </p:cNvPr>
          <p:cNvSpPr>
            <a:spLocks noGrp="1"/>
          </p:cNvSpPr>
          <p:nvPr>
            <p:ph type="ftr" sz="quarter" idx="11"/>
          </p:nvPr>
        </p:nvSpPr>
        <p:spPr/>
        <p:txBody>
          <a:bodyPr/>
          <a:lstStyle/>
          <a:p>
            <a:endParaRPr lang="lv-LV"/>
          </a:p>
        </p:txBody>
      </p:sp>
      <p:sp>
        <p:nvSpPr>
          <p:cNvPr id="6" name="Slaida numura vietturis 5">
            <a:extLst>
              <a:ext uri="{FF2B5EF4-FFF2-40B4-BE49-F238E27FC236}">
                <a16:creationId xmlns:a16="http://schemas.microsoft.com/office/drawing/2014/main" id="{E2C1E7D4-98C7-4258-A3ED-DD687C3720BE}"/>
              </a:ext>
            </a:extLst>
          </p:cNvPr>
          <p:cNvSpPr>
            <a:spLocks noGrp="1"/>
          </p:cNvSpPr>
          <p:nvPr>
            <p:ph type="sldNum" sz="quarter" idx="12"/>
          </p:nvPr>
        </p:nvSpPr>
        <p:spPr/>
        <p:txBody>
          <a:bodyPr/>
          <a:lstStyle/>
          <a:p>
            <a:fld id="{0F395FA3-7E16-4968-9989-C502A216497D}" type="slidenum">
              <a:rPr lang="lv-LV" smtClean="0"/>
              <a:t>‹#›</a:t>
            </a:fld>
            <a:endParaRPr lang="lv-LV"/>
          </a:p>
        </p:txBody>
      </p:sp>
    </p:spTree>
    <p:extLst>
      <p:ext uri="{BB962C8B-B14F-4D97-AF65-F5344CB8AC3E}">
        <p14:creationId xmlns:p14="http://schemas.microsoft.com/office/powerpoint/2010/main" val="32161448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ivi satura bloki">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B3316E33-6D19-46BB-9826-B0FD6625C015}"/>
              </a:ext>
            </a:extLst>
          </p:cNvPr>
          <p:cNvSpPr>
            <a:spLocks noGrp="1"/>
          </p:cNvSpPr>
          <p:nvPr>
            <p:ph type="title"/>
          </p:nvPr>
        </p:nvSpPr>
        <p:spPr/>
        <p:txBody>
          <a:bodyPr/>
          <a:lstStyle/>
          <a:p>
            <a:r>
              <a:rPr lang="lv-LV"/>
              <a:t>Rediģēt šablona virsraksta stilu</a:t>
            </a:r>
          </a:p>
        </p:txBody>
      </p:sp>
      <p:sp>
        <p:nvSpPr>
          <p:cNvPr id="3" name="Satura vietturis 2">
            <a:extLst>
              <a:ext uri="{FF2B5EF4-FFF2-40B4-BE49-F238E27FC236}">
                <a16:creationId xmlns:a16="http://schemas.microsoft.com/office/drawing/2014/main" id="{FE001F4D-67BB-44C7-AB04-82EF795546F2}"/>
              </a:ext>
            </a:extLst>
          </p:cNvPr>
          <p:cNvSpPr>
            <a:spLocks noGrp="1"/>
          </p:cNvSpPr>
          <p:nvPr>
            <p:ph sz="half" idx="1"/>
          </p:nvPr>
        </p:nvSpPr>
        <p:spPr>
          <a:xfrm>
            <a:off x="838200" y="1825625"/>
            <a:ext cx="5181600" cy="4351338"/>
          </a:xfrm>
        </p:spPr>
        <p:txBody>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Satura vietturis 3">
            <a:extLst>
              <a:ext uri="{FF2B5EF4-FFF2-40B4-BE49-F238E27FC236}">
                <a16:creationId xmlns:a16="http://schemas.microsoft.com/office/drawing/2014/main" id="{134BE458-AD55-4EBF-B14C-EB0DD6C7485F}"/>
              </a:ext>
            </a:extLst>
          </p:cNvPr>
          <p:cNvSpPr>
            <a:spLocks noGrp="1"/>
          </p:cNvSpPr>
          <p:nvPr>
            <p:ph sz="half" idx="2"/>
          </p:nvPr>
        </p:nvSpPr>
        <p:spPr>
          <a:xfrm>
            <a:off x="6172200" y="1825625"/>
            <a:ext cx="5181600" cy="4351338"/>
          </a:xfrm>
        </p:spPr>
        <p:txBody>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5" name="Datuma vietturis 4">
            <a:extLst>
              <a:ext uri="{FF2B5EF4-FFF2-40B4-BE49-F238E27FC236}">
                <a16:creationId xmlns:a16="http://schemas.microsoft.com/office/drawing/2014/main" id="{2B7356C9-E1FB-4930-A92C-11DF46C08366}"/>
              </a:ext>
            </a:extLst>
          </p:cNvPr>
          <p:cNvSpPr>
            <a:spLocks noGrp="1"/>
          </p:cNvSpPr>
          <p:nvPr>
            <p:ph type="dt" sz="half" idx="10"/>
          </p:nvPr>
        </p:nvSpPr>
        <p:spPr/>
        <p:txBody>
          <a:bodyPr/>
          <a:lstStyle/>
          <a:p>
            <a:fld id="{7C7E333A-07F6-4132-9CC0-BC3746604B5E}" type="datetimeFigureOut">
              <a:rPr lang="lv-LV" smtClean="0"/>
              <a:t>06.11.2020</a:t>
            </a:fld>
            <a:endParaRPr lang="lv-LV"/>
          </a:p>
        </p:txBody>
      </p:sp>
      <p:sp>
        <p:nvSpPr>
          <p:cNvPr id="6" name="Kājenes vietturis 5">
            <a:extLst>
              <a:ext uri="{FF2B5EF4-FFF2-40B4-BE49-F238E27FC236}">
                <a16:creationId xmlns:a16="http://schemas.microsoft.com/office/drawing/2014/main" id="{0D66B029-A6C0-4FB9-A2B4-FED18CB35A6B}"/>
              </a:ext>
            </a:extLst>
          </p:cNvPr>
          <p:cNvSpPr>
            <a:spLocks noGrp="1"/>
          </p:cNvSpPr>
          <p:nvPr>
            <p:ph type="ftr" sz="quarter" idx="11"/>
          </p:nvPr>
        </p:nvSpPr>
        <p:spPr/>
        <p:txBody>
          <a:bodyPr/>
          <a:lstStyle/>
          <a:p>
            <a:endParaRPr lang="lv-LV"/>
          </a:p>
        </p:txBody>
      </p:sp>
      <p:sp>
        <p:nvSpPr>
          <p:cNvPr id="7" name="Slaida numura vietturis 6">
            <a:extLst>
              <a:ext uri="{FF2B5EF4-FFF2-40B4-BE49-F238E27FC236}">
                <a16:creationId xmlns:a16="http://schemas.microsoft.com/office/drawing/2014/main" id="{61221E33-97D7-40DA-A793-332E193EF28F}"/>
              </a:ext>
            </a:extLst>
          </p:cNvPr>
          <p:cNvSpPr>
            <a:spLocks noGrp="1"/>
          </p:cNvSpPr>
          <p:nvPr>
            <p:ph type="sldNum" sz="quarter" idx="12"/>
          </p:nvPr>
        </p:nvSpPr>
        <p:spPr/>
        <p:txBody>
          <a:bodyPr/>
          <a:lstStyle/>
          <a:p>
            <a:fld id="{0F395FA3-7E16-4968-9989-C502A216497D}" type="slidenum">
              <a:rPr lang="lv-LV" smtClean="0"/>
              <a:t>‹#›</a:t>
            </a:fld>
            <a:endParaRPr lang="lv-LV"/>
          </a:p>
        </p:txBody>
      </p:sp>
    </p:spTree>
    <p:extLst>
      <p:ext uri="{BB962C8B-B14F-4D97-AF65-F5344CB8AC3E}">
        <p14:creationId xmlns:p14="http://schemas.microsoft.com/office/powerpoint/2010/main" val="10658560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līdzinājums">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311080BB-A30F-4047-A819-0037F57FBFE5}"/>
              </a:ext>
            </a:extLst>
          </p:cNvPr>
          <p:cNvSpPr>
            <a:spLocks noGrp="1"/>
          </p:cNvSpPr>
          <p:nvPr>
            <p:ph type="title"/>
          </p:nvPr>
        </p:nvSpPr>
        <p:spPr>
          <a:xfrm>
            <a:off x="839788" y="365125"/>
            <a:ext cx="10515600" cy="1325563"/>
          </a:xfrm>
        </p:spPr>
        <p:txBody>
          <a:bodyPr/>
          <a:lstStyle/>
          <a:p>
            <a:r>
              <a:rPr lang="lv-LV"/>
              <a:t>Rediģēt šablona virsraksta stilu</a:t>
            </a:r>
          </a:p>
        </p:txBody>
      </p:sp>
      <p:sp>
        <p:nvSpPr>
          <p:cNvPr id="3" name="Teksta vietturis 2">
            <a:extLst>
              <a:ext uri="{FF2B5EF4-FFF2-40B4-BE49-F238E27FC236}">
                <a16:creationId xmlns:a16="http://schemas.microsoft.com/office/drawing/2014/main" id="{09DAF29F-60A8-4EBC-BEEE-5EA49BCAFBC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v-LV"/>
              <a:t>Noklikšķiniet, lai rediģētu šablona teksta stilus</a:t>
            </a:r>
          </a:p>
        </p:txBody>
      </p:sp>
      <p:sp>
        <p:nvSpPr>
          <p:cNvPr id="4" name="Satura vietturis 3">
            <a:extLst>
              <a:ext uri="{FF2B5EF4-FFF2-40B4-BE49-F238E27FC236}">
                <a16:creationId xmlns:a16="http://schemas.microsoft.com/office/drawing/2014/main" id="{5084AD05-ADF0-4A2B-B9B1-D00D9CEA1BB0}"/>
              </a:ext>
            </a:extLst>
          </p:cNvPr>
          <p:cNvSpPr>
            <a:spLocks noGrp="1"/>
          </p:cNvSpPr>
          <p:nvPr>
            <p:ph sz="half" idx="2"/>
          </p:nvPr>
        </p:nvSpPr>
        <p:spPr>
          <a:xfrm>
            <a:off x="839788" y="2505075"/>
            <a:ext cx="5157787" cy="3684588"/>
          </a:xfrm>
        </p:spPr>
        <p:txBody>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5" name="Teksta vietturis 4">
            <a:extLst>
              <a:ext uri="{FF2B5EF4-FFF2-40B4-BE49-F238E27FC236}">
                <a16:creationId xmlns:a16="http://schemas.microsoft.com/office/drawing/2014/main" id="{0B7CD140-3C6E-4FC6-B00A-DA55DE15A19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v-LV"/>
              <a:t>Noklikšķiniet, lai rediģētu šablona teksta stilus</a:t>
            </a:r>
          </a:p>
        </p:txBody>
      </p:sp>
      <p:sp>
        <p:nvSpPr>
          <p:cNvPr id="6" name="Satura vietturis 5">
            <a:extLst>
              <a:ext uri="{FF2B5EF4-FFF2-40B4-BE49-F238E27FC236}">
                <a16:creationId xmlns:a16="http://schemas.microsoft.com/office/drawing/2014/main" id="{0FDC7548-E444-428A-AD04-C3DE3BCAF351}"/>
              </a:ext>
            </a:extLst>
          </p:cNvPr>
          <p:cNvSpPr>
            <a:spLocks noGrp="1"/>
          </p:cNvSpPr>
          <p:nvPr>
            <p:ph sz="quarter" idx="4"/>
          </p:nvPr>
        </p:nvSpPr>
        <p:spPr>
          <a:xfrm>
            <a:off x="6172200" y="2505075"/>
            <a:ext cx="5183188" cy="3684588"/>
          </a:xfrm>
        </p:spPr>
        <p:txBody>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7" name="Datuma vietturis 6">
            <a:extLst>
              <a:ext uri="{FF2B5EF4-FFF2-40B4-BE49-F238E27FC236}">
                <a16:creationId xmlns:a16="http://schemas.microsoft.com/office/drawing/2014/main" id="{CC3817CE-4CDB-4940-8470-CD3DDDADAB99}"/>
              </a:ext>
            </a:extLst>
          </p:cNvPr>
          <p:cNvSpPr>
            <a:spLocks noGrp="1"/>
          </p:cNvSpPr>
          <p:nvPr>
            <p:ph type="dt" sz="half" idx="10"/>
          </p:nvPr>
        </p:nvSpPr>
        <p:spPr/>
        <p:txBody>
          <a:bodyPr/>
          <a:lstStyle/>
          <a:p>
            <a:fld id="{7C7E333A-07F6-4132-9CC0-BC3746604B5E}" type="datetimeFigureOut">
              <a:rPr lang="lv-LV" smtClean="0"/>
              <a:t>06.11.2020</a:t>
            </a:fld>
            <a:endParaRPr lang="lv-LV"/>
          </a:p>
        </p:txBody>
      </p:sp>
      <p:sp>
        <p:nvSpPr>
          <p:cNvPr id="8" name="Kājenes vietturis 7">
            <a:extLst>
              <a:ext uri="{FF2B5EF4-FFF2-40B4-BE49-F238E27FC236}">
                <a16:creationId xmlns:a16="http://schemas.microsoft.com/office/drawing/2014/main" id="{04C80865-62E5-45E1-A0E7-F8B6AA573FFF}"/>
              </a:ext>
            </a:extLst>
          </p:cNvPr>
          <p:cNvSpPr>
            <a:spLocks noGrp="1"/>
          </p:cNvSpPr>
          <p:nvPr>
            <p:ph type="ftr" sz="quarter" idx="11"/>
          </p:nvPr>
        </p:nvSpPr>
        <p:spPr/>
        <p:txBody>
          <a:bodyPr/>
          <a:lstStyle/>
          <a:p>
            <a:endParaRPr lang="lv-LV"/>
          </a:p>
        </p:txBody>
      </p:sp>
      <p:sp>
        <p:nvSpPr>
          <p:cNvPr id="9" name="Slaida numura vietturis 8">
            <a:extLst>
              <a:ext uri="{FF2B5EF4-FFF2-40B4-BE49-F238E27FC236}">
                <a16:creationId xmlns:a16="http://schemas.microsoft.com/office/drawing/2014/main" id="{762FE6B1-66A7-46E5-9052-7CCB95DB198D}"/>
              </a:ext>
            </a:extLst>
          </p:cNvPr>
          <p:cNvSpPr>
            <a:spLocks noGrp="1"/>
          </p:cNvSpPr>
          <p:nvPr>
            <p:ph type="sldNum" sz="quarter" idx="12"/>
          </p:nvPr>
        </p:nvSpPr>
        <p:spPr/>
        <p:txBody>
          <a:bodyPr/>
          <a:lstStyle/>
          <a:p>
            <a:fld id="{0F395FA3-7E16-4968-9989-C502A216497D}" type="slidenum">
              <a:rPr lang="lv-LV" smtClean="0"/>
              <a:t>‹#›</a:t>
            </a:fld>
            <a:endParaRPr lang="lv-LV"/>
          </a:p>
        </p:txBody>
      </p:sp>
    </p:spTree>
    <p:extLst>
      <p:ext uri="{BB962C8B-B14F-4D97-AF65-F5344CB8AC3E}">
        <p14:creationId xmlns:p14="http://schemas.microsoft.com/office/powerpoint/2010/main" val="26671565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ai virsraksts">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165394C8-A57B-4F5F-8CC8-95C8C276F312}"/>
              </a:ext>
            </a:extLst>
          </p:cNvPr>
          <p:cNvSpPr>
            <a:spLocks noGrp="1"/>
          </p:cNvSpPr>
          <p:nvPr>
            <p:ph type="title"/>
          </p:nvPr>
        </p:nvSpPr>
        <p:spPr/>
        <p:txBody>
          <a:bodyPr/>
          <a:lstStyle/>
          <a:p>
            <a:r>
              <a:rPr lang="lv-LV"/>
              <a:t>Rediģēt šablona virsraksta stilu</a:t>
            </a:r>
          </a:p>
        </p:txBody>
      </p:sp>
      <p:sp>
        <p:nvSpPr>
          <p:cNvPr id="3" name="Datuma vietturis 2">
            <a:extLst>
              <a:ext uri="{FF2B5EF4-FFF2-40B4-BE49-F238E27FC236}">
                <a16:creationId xmlns:a16="http://schemas.microsoft.com/office/drawing/2014/main" id="{45F949F3-0F6F-47E8-BE48-B63A3DD7FE9A}"/>
              </a:ext>
            </a:extLst>
          </p:cNvPr>
          <p:cNvSpPr>
            <a:spLocks noGrp="1"/>
          </p:cNvSpPr>
          <p:nvPr>
            <p:ph type="dt" sz="half" idx="10"/>
          </p:nvPr>
        </p:nvSpPr>
        <p:spPr/>
        <p:txBody>
          <a:bodyPr/>
          <a:lstStyle/>
          <a:p>
            <a:fld id="{7C7E333A-07F6-4132-9CC0-BC3746604B5E}" type="datetimeFigureOut">
              <a:rPr lang="lv-LV" smtClean="0"/>
              <a:t>06.11.2020</a:t>
            </a:fld>
            <a:endParaRPr lang="lv-LV"/>
          </a:p>
        </p:txBody>
      </p:sp>
      <p:sp>
        <p:nvSpPr>
          <p:cNvPr id="4" name="Kājenes vietturis 3">
            <a:extLst>
              <a:ext uri="{FF2B5EF4-FFF2-40B4-BE49-F238E27FC236}">
                <a16:creationId xmlns:a16="http://schemas.microsoft.com/office/drawing/2014/main" id="{087EE249-17AF-4457-B4AE-3647D01B3151}"/>
              </a:ext>
            </a:extLst>
          </p:cNvPr>
          <p:cNvSpPr>
            <a:spLocks noGrp="1"/>
          </p:cNvSpPr>
          <p:nvPr>
            <p:ph type="ftr" sz="quarter" idx="11"/>
          </p:nvPr>
        </p:nvSpPr>
        <p:spPr/>
        <p:txBody>
          <a:bodyPr/>
          <a:lstStyle/>
          <a:p>
            <a:endParaRPr lang="lv-LV"/>
          </a:p>
        </p:txBody>
      </p:sp>
      <p:sp>
        <p:nvSpPr>
          <p:cNvPr id="5" name="Slaida numura vietturis 4">
            <a:extLst>
              <a:ext uri="{FF2B5EF4-FFF2-40B4-BE49-F238E27FC236}">
                <a16:creationId xmlns:a16="http://schemas.microsoft.com/office/drawing/2014/main" id="{2C49DAF8-3CCD-417D-BD9F-77CF740B4462}"/>
              </a:ext>
            </a:extLst>
          </p:cNvPr>
          <p:cNvSpPr>
            <a:spLocks noGrp="1"/>
          </p:cNvSpPr>
          <p:nvPr>
            <p:ph type="sldNum" sz="quarter" idx="12"/>
          </p:nvPr>
        </p:nvSpPr>
        <p:spPr/>
        <p:txBody>
          <a:bodyPr/>
          <a:lstStyle/>
          <a:p>
            <a:fld id="{0F395FA3-7E16-4968-9989-C502A216497D}" type="slidenum">
              <a:rPr lang="lv-LV" smtClean="0"/>
              <a:t>‹#›</a:t>
            </a:fld>
            <a:endParaRPr lang="lv-LV"/>
          </a:p>
        </p:txBody>
      </p:sp>
    </p:spTree>
    <p:extLst>
      <p:ext uri="{BB962C8B-B14F-4D97-AF65-F5344CB8AC3E}">
        <p14:creationId xmlns:p14="http://schemas.microsoft.com/office/powerpoint/2010/main" val="42697300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ukšs">
    <p:spTree>
      <p:nvGrpSpPr>
        <p:cNvPr id="1" name=""/>
        <p:cNvGrpSpPr/>
        <p:nvPr/>
      </p:nvGrpSpPr>
      <p:grpSpPr>
        <a:xfrm>
          <a:off x="0" y="0"/>
          <a:ext cx="0" cy="0"/>
          <a:chOff x="0" y="0"/>
          <a:chExt cx="0" cy="0"/>
        </a:xfrm>
      </p:grpSpPr>
      <p:sp>
        <p:nvSpPr>
          <p:cNvPr id="2" name="Datuma vietturis 1">
            <a:extLst>
              <a:ext uri="{FF2B5EF4-FFF2-40B4-BE49-F238E27FC236}">
                <a16:creationId xmlns:a16="http://schemas.microsoft.com/office/drawing/2014/main" id="{EE6360EF-F1C8-4A76-862C-D3C6648C9954}"/>
              </a:ext>
            </a:extLst>
          </p:cNvPr>
          <p:cNvSpPr>
            <a:spLocks noGrp="1"/>
          </p:cNvSpPr>
          <p:nvPr>
            <p:ph type="dt" sz="half" idx="10"/>
          </p:nvPr>
        </p:nvSpPr>
        <p:spPr/>
        <p:txBody>
          <a:bodyPr/>
          <a:lstStyle/>
          <a:p>
            <a:fld id="{7C7E333A-07F6-4132-9CC0-BC3746604B5E}" type="datetimeFigureOut">
              <a:rPr lang="lv-LV" smtClean="0"/>
              <a:t>06.11.2020</a:t>
            </a:fld>
            <a:endParaRPr lang="lv-LV"/>
          </a:p>
        </p:txBody>
      </p:sp>
      <p:sp>
        <p:nvSpPr>
          <p:cNvPr id="3" name="Kājenes vietturis 2">
            <a:extLst>
              <a:ext uri="{FF2B5EF4-FFF2-40B4-BE49-F238E27FC236}">
                <a16:creationId xmlns:a16="http://schemas.microsoft.com/office/drawing/2014/main" id="{01E7FDF2-3B3F-4494-8C57-A4CDF7B67284}"/>
              </a:ext>
            </a:extLst>
          </p:cNvPr>
          <p:cNvSpPr>
            <a:spLocks noGrp="1"/>
          </p:cNvSpPr>
          <p:nvPr>
            <p:ph type="ftr" sz="quarter" idx="11"/>
          </p:nvPr>
        </p:nvSpPr>
        <p:spPr/>
        <p:txBody>
          <a:bodyPr/>
          <a:lstStyle/>
          <a:p>
            <a:endParaRPr lang="lv-LV"/>
          </a:p>
        </p:txBody>
      </p:sp>
      <p:sp>
        <p:nvSpPr>
          <p:cNvPr id="4" name="Slaida numura vietturis 3">
            <a:extLst>
              <a:ext uri="{FF2B5EF4-FFF2-40B4-BE49-F238E27FC236}">
                <a16:creationId xmlns:a16="http://schemas.microsoft.com/office/drawing/2014/main" id="{5B7B98AD-3B00-4652-A5A7-324A5A6C1188}"/>
              </a:ext>
            </a:extLst>
          </p:cNvPr>
          <p:cNvSpPr>
            <a:spLocks noGrp="1"/>
          </p:cNvSpPr>
          <p:nvPr>
            <p:ph type="sldNum" sz="quarter" idx="12"/>
          </p:nvPr>
        </p:nvSpPr>
        <p:spPr/>
        <p:txBody>
          <a:bodyPr/>
          <a:lstStyle/>
          <a:p>
            <a:fld id="{0F395FA3-7E16-4968-9989-C502A216497D}" type="slidenum">
              <a:rPr lang="lv-LV" smtClean="0"/>
              <a:t>‹#›</a:t>
            </a:fld>
            <a:endParaRPr lang="lv-LV"/>
          </a:p>
        </p:txBody>
      </p:sp>
    </p:spTree>
    <p:extLst>
      <p:ext uri="{BB962C8B-B14F-4D97-AF65-F5344CB8AC3E}">
        <p14:creationId xmlns:p14="http://schemas.microsoft.com/office/powerpoint/2010/main" val="919763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Saturs ar parakstu">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C3F0209C-CCE9-4EEB-98B4-7AA3C40C9414}"/>
              </a:ext>
            </a:extLst>
          </p:cNvPr>
          <p:cNvSpPr>
            <a:spLocks noGrp="1"/>
          </p:cNvSpPr>
          <p:nvPr>
            <p:ph type="title"/>
          </p:nvPr>
        </p:nvSpPr>
        <p:spPr>
          <a:xfrm>
            <a:off x="839788" y="457200"/>
            <a:ext cx="3932237" cy="1600200"/>
          </a:xfrm>
        </p:spPr>
        <p:txBody>
          <a:bodyPr anchor="b"/>
          <a:lstStyle>
            <a:lvl1pPr>
              <a:defRPr sz="3200"/>
            </a:lvl1pPr>
          </a:lstStyle>
          <a:p>
            <a:r>
              <a:rPr lang="lv-LV"/>
              <a:t>Rediģēt šablona virsraksta stilu</a:t>
            </a:r>
          </a:p>
        </p:txBody>
      </p:sp>
      <p:sp>
        <p:nvSpPr>
          <p:cNvPr id="3" name="Satura vietturis 2">
            <a:extLst>
              <a:ext uri="{FF2B5EF4-FFF2-40B4-BE49-F238E27FC236}">
                <a16:creationId xmlns:a16="http://schemas.microsoft.com/office/drawing/2014/main" id="{E491834C-0C46-406D-914D-E6D833F7C84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Teksta vietturis 3">
            <a:extLst>
              <a:ext uri="{FF2B5EF4-FFF2-40B4-BE49-F238E27FC236}">
                <a16:creationId xmlns:a16="http://schemas.microsoft.com/office/drawing/2014/main" id="{8C379ECC-231C-4C4D-8A6A-DF7297B84F5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v-LV"/>
              <a:t>Noklikšķiniet, lai rediģētu šablona teksta stilus</a:t>
            </a:r>
          </a:p>
        </p:txBody>
      </p:sp>
      <p:sp>
        <p:nvSpPr>
          <p:cNvPr id="5" name="Datuma vietturis 4">
            <a:extLst>
              <a:ext uri="{FF2B5EF4-FFF2-40B4-BE49-F238E27FC236}">
                <a16:creationId xmlns:a16="http://schemas.microsoft.com/office/drawing/2014/main" id="{76E2C1D4-1097-481B-B506-65B76449DB05}"/>
              </a:ext>
            </a:extLst>
          </p:cNvPr>
          <p:cNvSpPr>
            <a:spLocks noGrp="1"/>
          </p:cNvSpPr>
          <p:nvPr>
            <p:ph type="dt" sz="half" idx="10"/>
          </p:nvPr>
        </p:nvSpPr>
        <p:spPr/>
        <p:txBody>
          <a:bodyPr/>
          <a:lstStyle/>
          <a:p>
            <a:fld id="{7C7E333A-07F6-4132-9CC0-BC3746604B5E}" type="datetimeFigureOut">
              <a:rPr lang="lv-LV" smtClean="0"/>
              <a:t>06.11.2020</a:t>
            </a:fld>
            <a:endParaRPr lang="lv-LV"/>
          </a:p>
        </p:txBody>
      </p:sp>
      <p:sp>
        <p:nvSpPr>
          <p:cNvPr id="6" name="Kājenes vietturis 5">
            <a:extLst>
              <a:ext uri="{FF2B5EF4-FFF2-40B4-BE49-F238E27FC236}">
                <a16:creationId xmlns:a16="http://schemas.microsoft.com/office/drawing/2014/main" id="{28BD07A0-A10C-48D1-BF21-932C7F419D99}"/>
              </a:ext>
            </a:extLst>
          </p:cNvPr>
          <p:cNvSpPr>
            <a:spLocks noGrp="1"/>
          </p:cNvSpPr>
          <p:nvPr>
            <p:ph type="ftr" sz="quarter" idx="11"/>
          </p:nvPr>
        </p:nvSpPr>
        <p:spPr/>
        <p:txBody>
          <a:bodyPr/>
          <a:lstStyle/>
          <a:p>
            <a:endParaRPr lang="lv-LV"/>
          </a:p>
        </p:txBody>
      </p:sp>
      <p:sp>
        <p:nvSpPr>
          <p:cNvPr id="7" name="Slaida numura vietturis 6">
            <a:extLst>
              <a:ext uri="{FF2B5EF4-FFF2-40B4-BE49-F238E27FC236}">
                <a16:creationId xmlns:a16="http://schemas.microsoft.com/office/drawing/2014/main" id="{C1C627BB-CE4D-41CA-BFF6-CA650D8C8401}"/>
              </a:ext>
            </a:extLst>
          </p:cNvPr>
          <p:cNvSpPr>
            <a:spLocks noGrp="1"/>
          </p:cNvSpPr>
          <p:nvPr>
            <p:ph type="sldNum" sz="quarter" idx="12"/>
          </p:nvPr>
        </p:nvSpPr>
        <p:spPr/>
        <p:txBody>
          <a:bodyPr/>
          <a:lstStyle/>
          <a:p>
            <a:fld id="{0F395FA3-7E16-4968-9989-C502A216497D}" type="slidenum">
              <a:rPr lang="lv-LV" smtClean="0"/>
              <a:t>‹#›</a:t>
            </a:fld>
            <a:endParaRPr lang="lv-LV"/>
          </a:p>
        </p:txBody>
      </p:sp>
    </p:spTree>
    <p:extLst>
      <p:ext uri="{BB962C8B-B14F-4D97-AF65-F5344CB8AC3E}">
        <p14:creationId xmlns:p14="http://schemas.microsoft.com/office/powerpoint/2010/main" val="28472062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ttēls ar parakstu">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1F10BBA4-07AC-4E7F-B6EC-8C8CA003E839}"/>
              </a:ext>
            </a:extLst>
          </p:cNvPr>
          <p:cNvSpPr>
            <a:spLocks noGrp="1"/>
          </p:cNvSpPr>
          <p:nvPr>
            <p:ph type="title"/>
          </p:nvPr>
        </p:nvSpPr>
        <p:spPr>
          <a:xfrm>
            <a:off x="839788" y="457200"/>
            <a:ext cx="3932237" cy="1600200"/>
          </a:xfrm>
        </p:spPr>
        <p:txBody>
          <a:bodyPr anchor="b"/>
          <a:lstStyle>
            <a:lvl1pPr>
              <a:defRPr sz="3200"/>
            </a:lvl1pPr>
          </a:lstStyle>
          <a:p>
            <a:r>
              <a:rPr lang="lv-LV"/>
              <a:t>Rediģēt šablona virsraksta stilu</a:t>
            </a:r>
          </a:p>
        </p:txBody>
      </p:sp>
      <p:sp>
        <p:nvSpPr>
          <p:cNvPr id="3" name="Attēla vietturis 2">
            <a:extLst>
              <a:ext uri="{FF2B5EF4-FFF2-40B4-BE49-F238E27FC236}">
                <a16:creationId xmlns:a16="http://schemas.microsoft.com/office/drawing/2014/main" id="{57926788-372E-4462-AC9D-7270D710C41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v-LV"/>
          </a:p>
        </p:txBody>
      </p:sp>
      <p:sp>
        <p:nvSpPr>
          <p:cNvPr id="4" name="Teksta vietturis 3">
            <a:extLst>
              <a:ext uri="{FF2B5EF4-FFF2-40B4-BE49-F238E27FC236}">
                <a16:creationId xmlns:a16="http://schemas.microsoft.com/office/drawing/2014/main" id="{8729934A-587B-4A49-8692-FDD98A38354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v-LV"/>
              <a:t>Noklikšķiniet, lai rediģētu šablona teksta stilus</a:t>
            </a:r>
          </a:p>
        </p:txBody>
      </p:sp>
      <p:sp>
        <p:nvSpPr>
          <p:cNvPr id="5" name="Datuma vietturis 4">
            <a:extLst>
              <a:ext uri="{FF2B5EF4-FFF2-40B4-BE49-F238E27FC236}">
                <a16:creationId xmlns:a16="http://schemas.microsoft.com/office/drawing/2014/main" id="{2F506831-8689-47C9-B5A8-5A5022811FDF}"/>
              </a:ext>
            </a:extLst>
          </p:cNvPr>
          <p:cNvSpPr>
            <a:spLocks noGrp="1"/>
          </p:cNvSpPr>
          <p:nvPr>
            <p:ph type="dt" sz="half" idx="10"/>
          </p:nvPr>
        </p:nvSpPr>
        <p:spPr/>
        <p:txBody>
          <a:bodyPr/>
          <a:lstStyle/>
          <a:p>
            <a:fld id="{7C7E333A-07F6-4132-9CC0-BC3746604B5E}" type="datetimeFigureOut">
              <a:rPr lang="lv-LV" smtClean="0"/>
              <a:t>06.11.2020</a:t>
            </a:fld>
            <a:endParaRPr lang="lv-LV"/>
          </a:p>
        </p:txBody>
      </p:sp>
      <p:sp>
        <p:nvSpPr>
          <p:cNvPr id="6" name="Kājenes vietturis 5">
            <a:extLst>
              <a:ext uri="{FF2B5EF4-FFF2-40B4-BE49-F238E27FC236}">
                <a16:creationId xmlns:a16="http://schemas.microsoft.com/office/drawing/2014/main" id="{B23DA532-924A-47DC-836E-4BA2A5229B16}"/>
              </a:ext>
            </a:extLst>
          </p:cNvPr>
          <p:cNvSpPr>
            <a:spLocks noGrp="1"/>
          </p:cNvSpPr>
          <p:nvPr>
            <p:ph type="ftr" sz="quarter" idx="11"/>
          </p:nvPr>
        </p:nvSpPr>
        <p:spPr/>
        <p:txBody>
          <a:bodyPr/>
          <a:lstStyle/>
          <a:p>
            <a:endParaRPr lang="lv-LV"/>
          </a:p>
        </p:txBody>
      </p:sp>
      <p:sp>
        <p:nvSpPr>
          <p:cNvPr id="7" name="Slaida numura vietturis 6">
            <a:extLst>
              <a:ext uri="{FF2B5EF4-FFF2-40B4-BE49-F238E27FC236}">
                <a16:creationId xmlns:a16="http://schemas.microsoft.com/office/drawing/2014/main" id="{6E70A90E-4396-4AB0-88E6-32C5BB4ABBD6}"/>
              </a:ext>
            </a:extLst>
          </p:cNvPr>
          <p:cNvSpPr>
            <a:spLocks noGrp="1"/>
          </p:cNvSpPr>
          <p:nvPr>
            <p:ph type="sldNum" sz="quarter" idx="12"/>
          </p:nvPr>
        </p:nvSpPr>
        <p:spPr/>
        <p:txBody>
          <a:bodyPr/>
          <a:lstStyle/>
          <a:p>
            <a:fld id="{0F395FA3-7E16-4968-9989-C502A216497D}" type="slidenum">
              <a:rPr lang="lv-LV" smtClean="0"/>
              <a:t>‹#›</a:t>
            </a:fld>
            <a:endParaRPr lang="lv-LV"/>
          </a:p>
        </p:txBody>
      </p:sp>
    </p:spTree>
    <p:extLst>
      <p:ext uri="{BB962C8B-B14F-4D97-AF65-F5344CB8AC3E}">
        <p14:creationId xmlns:p14="http://schemas.microsoft.com/office/powerpoint/2010/main" val="5480470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Virsraksta vietturis 1">
            <a:extLst>
              <a:ext uri="{FF2B5EF4-FFF2-40B4-BE49-F238E27FC236}">
                <a16:creationId xmlns:a16="http://schemas.microsoft.com/office/drawing/2014/main" id="{782A7645-95C7-410D-BB68-B775A1D8340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lv-LV"/>
              <a:t>Rediģēt šablona virsraksta stilu</a:t>
            </a:r>
          </a:p>
        </p:txBody>
      </p:sp>
      <p:sp>
        <p:nvSpPr>
          <p:cNvPr id="3" name="Teksta vietturis 2">
            <a:extLst>
              <a:ext uri="{FF2B5EF4-FFF2-40B4-BE49-F238E27FC236}">
                <a16:creationId xmlns:a16="http://schemas.microsoft.com/office/drawing/2014/main" id="{CF5AE847-F1B0-4937-80D3-2D420518D93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Datuma vietturis 3">
            <a:extLst>
              <a:ext uri="{FF2B5EF4-FFF2-40B4-BE49-F238E27FC236}">
                <a16:creationId xmlns:a16="http://schemas.microsoft.com/office/drawing/2014/main" id="{F56D9132-017A-496A-A4E2-9BA5C278CDF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C7E333A-07F6-4132-9CC0-BC3746604B5E}" type="datetimeFigureOut">
              <a:rPr lang="lv-LV" smtClean="0"/>
              <a:t>06.11.2020</a:t>
            </a:fld>
            <a:endParaRPr lang="lv-LV"/>
          </a:p>
        </p:txBody>
      </p:sp>
      <p:sp>
        <p:nvSpPr>
          <p:cNvPr id="5" name="Kājenes vietturis 4">
            <a:extLst>
              <a:ext uri="{FF2B5EF4-FFF2-40B4-BE49-F238E27FC236}">
                <a16:creationId xmlns:a16="http://schemas.microsoft.com/office/drawing/2014/main" id="{ECC87909-793C-419B-ACC9-556A7402DEA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v-LV"/>
          </a:p>
        </p:txBody>
      </p:sp>
      <p:sp>
        <p:nvSpPr>
          <p:cNvPr id="6" name="Slaida numura vietturis 5">
            <a:extLst>
              <a:ext uri="{FF2B5EF4-FFF2-40B4-BE49-F238E27FC236}">
                <a16:creationId xmlns:a16="http://schemas.microsoft.com/office/drawing/2014/main" id="{1776C0D9-8D95-4DAE-9C61-5EF416F8279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395FA3-7E16-4968-9989-C502A216497D}" type="slidenum">
              <a:rPr lang="lv-LV" smtClean="0"/>
              <a:t>‹#›</a:t>
            </a:fld>
            <a:endParaRPr lang="lv-LV"/>
          </a:p>
        </p:txBody>
      </p:sp>
    </p:spTree>
    <p:extLst>
      <p:ext uri="{BB962C8B-B14F-4D97-AF65-F5344CB8AC3E}">
        <p14:creationId xmlns:p14="http://schemas.microsoft.com/office/powerpoint/2010/main" val="23262280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www.iplfederation.org/"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efnil.org/projects/elips"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57920AD0-5025-4EFA-BE7B-57EA176C5D92}"/>
              </a:ext>
            </a:extLst>
          </p:cNvPr>
          <p:cNvSpPr>
            <a:spLocks noGrp="1"/>
          </p:cNvSpPr>
          <p:nvPr>
            <p:ph type="title"/>
          </p:nvPr>
        </p:nvSpPr>
        <p:spPr/>
        <p:txBody>
          <a:bodyPr/>
          <a:lstStyle/>
          <a:p>
            <a:r>
              <a:rPr lang="en-US" b="1" dirty="0" err="1"/>
              <a:t>Valodas</a:t>
            </a:r>
            <a:r>
              <a:rPr lang="en-US" b="1" dirty="0"/>
              <a:t> </a:t>
            </a:r>
            <a:r>
              <a:rPr lang="en-US" b="1" dirty="0" err="1"/>
              <a:t>komunikatīvās</a:t>
            </a:r>
            <a:r>
              <a:rPr lang="en-US" b="1" dirty="0"/>
              <a:t> </a:t>
            </a:r>
            <a:r>
              <a:rPr lang="en-US" b="1" dirty="0" err="1"/>
              <a:t>funkcijas</a:t>
            </a:r>
            <a:r>
              <a:rPr lang="en-US" b="1" dirty="0"/>
              <a:t> </a:t>
            </a:r>
            <a:r>
              <a:rPr lang="en-US" b="1" dirty="0" err="1"/>
              <a:t>izpausmes</a:t>
            </a:r>
            <a:r>
              <a:rPr lang="en-US" b="1" dirty="0"/>
              <a:t> </a:t>
            </a:r>
            <a:r>
              <a:rPr lang="en-US" b="1" dirty="0" err="1"/>
              <a:t>valodas</a:t>
            </a:r>
            <a:r>
              <a:rPr lang="en-US" b="1" dirty="0"/>
              <a:t> </a:t>
            </a:r>
            <a:r>
              <a:rPr lang="en-US" b="1" dirty="0" err="1"/>
              <a:t>lietojumā</a:t>
            </a:r>
            <a:endParaRPr lang="lv-LV" dirty="0"/>
          </a:p>
        </p:txBody>
      </p:sp>
      <p:sp>
        <p:nvSpPr>
          <p:cNvPr id="3" name="Teksta vietturis 2">
            <a:extLst>
              <a:ext uri="{FF2B5EF4-FFF2-40B4-BE49-F238E27FC236}">
                <a16:creationId xmlns:a16="http://schemas.microsoft.com/office/drawing/2014/main" id="{FF9C66D4-2CE5-455F-83E4-044302BFC256}"/>
              </a:ext>
            </a:extLst>
          </p:cNvPr>
          <p:cNvSpPr>
            <a:spLocks noGrp="1"/>
          </p:cNvSpPr>
          <p:nvPr>
            <p:ph type="body" idx="1"/>
          </p:nvPr>
        </p:nvSpPr>
        <p:spPr/>
        <p:txBody>
          <a:bodyPr>
            <a:normAutofit fontScale="55000" lnSpcReduction="20000"/>
          </a:bodyPr>
          <a:lstStyle/>
          <a:p>
            <a:r>
              <a:rPr lang="lv-LV" altLang="lv-LV" dirty="0"/>
              <a:t>	</a:t>
            </a:r>
            <a:r>
              <a:rPr lang="lv-LV" altLang="lv-LV" sz="2900" dirty="0"/>
              <a:t>Konference</a:t>
            </a:r>
          </a:p>
          <a:p>
            <a:r>
              <a:rPr lang="lv-LV" altLang="lv-LV" sz="3500" b="1" dirty="0"/>
              <a:t>	</a:t>
            </a:r>
            <a:r>
              <a:rPr lang="en-US" altLang="lv-LV" sz="3500" b="1" dirty="0" err="1"/>
              <a:t>Latviešu</a:t>
            </a:r>
            <a:r>
              <a:rPr lang="en-US" altLang="lv-LV" sz="3500" b="1" dirty="0"/>
              <a:t> </a:t>
            </a:r>
            <a:r>
              <a:rPr lang="en-US" altLang="lv-LV" sz="3500" b="1" dirty="0" err="1"/>
              <a:t>valoda</a:t>
            </a:r>
            <a:r>
              <a:rPr lang="en-US" altLang="lv-LV" sz="3500" b="1" dirty="0"/>
              <a:t> </a:t>
            </a:r>
            <a:r>
              <a:rPr lang="en-US" altLang="lv-LV" sz="3500" b="1" dirty="0" err="1"/>
              <a:t>Eiropas</a:t>
            </a:r>
            <a:r>
              <a:rPr lang="en-US" altLang="lv-LV" sz="3500" b="1" dirty="0"/>
              <a:t> </a:t>
            </a:r>
            <a:r>
              <a:rPr lang="en-US" altLang="lv-LV" sz="3500" b="1" dirty="0" err="1"/>
              <a:t>Savienībā</a:t>
            </a:r>
            <a:r>
              <a:rPr lang="en-US" altLang="lv-LV" sz="3500" b="1" dirty="0"/>
              <a:t> –</a:t>
            </a:r>
            <a:r>
              <a:rPr lang="lv-LV" altLang="lv-LV" sz="3500" b="1" dirty="0"/>
              <a:t>  </a:t>
            </a:r>
            <a:r>
              <a:rPr lang="en-US" altLang="lv-LV" sz="3500" b="1" dirty="0" err="1"/>
              <a:t>valodas</a:t>
            </a:r>
            <a:r>
              <a:rPr lang="en-US" altLang="lv-LV" sz="3500" b="1" dirty="0"/>
              <a:t> </a:t>
            </a:r>
            <a:r>
              <a:rPr lang="en-US" altLang="lv-LV" sz="3500" b="1" dirty="0" err="1"/>
              <a:t>saprotamība</a:t>
            </a:r>
            <a:r>
              <a:rPr lang="en-US" altLang="lv-LV" sz="3500" b="1" dirty="0"/>
              <a:t> un </a:t>
            </a:r>
            <a:r>
              <a:rPr lang="en-US" altLang="lv-LV" sz="3500" b="1" dirty="0" err="1"/>
              <a:t>pieejamība</a:t>
            </a:r>
            <a:endParaRPr lang="en-US" altLang="lv-LV" sz="3500" b="1" dirty="0"/>
          </a:p>
          <a:p>
            <a:pPr algn="r"/>
            <a:r>
              <a:rPr lang="en-US" altLang="lv-LV" dirty="0"/>
              <a:t>13.11.2020.</a:t>
            </a:r>
          </a:p>
          <a:p>
            <a:pPr algn="r"/>
            <a:r>
              <a:rPr lang="en-US" dirty="0"/>
              <a:t>Dite Liepa, </a:t>
            </a:r>
            <a:r>
              <a:rPr lang="en-US" i="1" dirty="0"/>
              <a:t>Dr. </a:t>
            </a:r>
            <a:r>
              <a:rPr lang="en-US" i="1" dirty="0" err="1"/>
              <a:t>philol</a:t>
            </a:r>
            <a:r>
              <a:rPr lang="en-US" dirty="0"/>
              <a:t>. </a:t>
            </a:r>
          </a:p>
          <a:p>
            <a:pPr algn="r"/>
            <a:r>
              <a:rPr lang="en-US" dirty="0"/>
              <a:t>LU </a:t>
            </a:r>
            <a:r>
              <a:rPr lang="en-US" dirty="0" err="1"/>
              <a:t>Latviešu</a:t>
            </a:r>
            <a:r>
              <a:rPr lang="en-US" dirty="0"/>
              <a:t> </a:t>
            </a:r>
            <a:r>
              <a:rPr lang="en-US" dirty="0" err="1"/>
              <a:t>valodas</a:t>
            </a:r>
            <a:r>
              <a:rPr lang="en-US" dirty="0"/>
              <a:t> </a:t>
            </a:r>
            <a:r>
              <a:rPr lang="en-US" dirty="0" err="1"/>
              <a:t>institūta</a:t>
            </a:r>
            <a:r>
              <a:rPr lang="en-US" dirty="0"/>
              <a:t> </a:t>
            </a:r>
            <a:r>
              <a:rPr lang="en-US" dirty="0" err="1"/>
              <a:t>pētniece</a:t>
            </a:r>
            <a:endParaRPr lang="lv-LV" dirty="0"/>
          </a:p>
        </p:txBody>
      </p:sp>
    </p:spTree>
    <p:extLst>
      <p:ext uri="{BB962C8B-B14F-4D97-AF65-F5344CB8AC3E}">
        <p14:creationId xmlns:p14="http://schemas.microsoft.com/office/powerpoint/2010/main" val="27148193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9E7BCC05-96F0-45A2-B931-6083DEF942DC}"/>
              </a:ext>
            </a:extLst>
          </p:cNvPr>
          <p:cNvSpPr>
            <a:spLocks noGrp="1"/>
          </p:cNvSpPr>
          <p:nvPr>
            <p:ph type="title"/>
          </p:nvPr>
        </p:nvSpPr>
        <p:spPr>
          <a:xfrm>
            <a:off x="838200" y="365125"/>
            <a:ext cx="10515600" cy="877749"/>
          </a:xfrm>
        </p:spPr>
        <p:txBody>
          <a:bodyPr/>
          <a:lstStyle/>
          <a:p>
            <a:r>
              <a:rPr lang="lv-LV" dirty="0"/>
              <a:t>Citas funkcijas</a:t>
            </a:r>
          </a:p>
        </p:txBody>
      </p:sp>
      <p:sp>
        <p:nvSpPr>
          <p:cNvPr id="3" name="Satura vietturis 2">
            <a:extLst>
              <a:ext uri="{FF2B5EF4-FFF2-40B4-BE49-F238E27FC236}">
                <a16:creationId xmlns:a16="http://schemas.microsoft.com/office/drawing/2014/main" id="{99EB7AFF-6844-4940-82B9-D7D36C063BBA}"/>
              </a:ext>
            </a:extLst>
          </p:cNvPr>
          <p:cNvSpPr>
            <a:spLocks noGrp="1"/>
          </p:cNvSpPr>
          <p:nvPr>
            <p:ph idx="1"/>
          </p:nvPr>
        </p:nvSpPr>
        <p:spPr>
          <a:xfrm>
            <a:off x="838200" y="1491449"/>
            <a:ext cx="10515600" cy="4685514"/>
          </a:xfrm>
        </p:spPr>
        <p:txBody>
          <a:bodyPr>
            <a:normAutofit fontScale="92500" lnSpcReduction="10000"/>
          </a:bodyPr>
          <a:lstStyle/>
          <a:p>
            <a:r>
              <a:rPr lang="en-US" altLang="en-US" dirty="0" err="1"/>
              <a:t>Informatīvā</a:t>
            </a:r>
            <a:r>
              <a:rPr lang="en-US" altLang="en-US" dirty="0"/>
              <a:t> </a:t>
            </a:r>
            <a:r>
              <a:rPr lang="lv-LV" altLang="en-US" dirty="0"/>
              <a:t>funkcija </a:t>
            </a:r>
            <a:r>
              <a:rPr lang="en-US" altLang="en-US" dirty="0"/>
              <a:t>(</a:t>
            </a:r>
            <a:r>
              <a:rPr lang="en-US" altLang="en-US" dirty="0" err="1"/>
              <a:t>deklaratīvi</a:t>
            </a:r>
            <a:r>
              <a:rPr lang="en-US" altLang="en-US" dirty="0"/>
              <a:t> </a:t>
            </a:r>
            <a:r>
              <a:rPr lang="en-US" altLang="en-US" dirty="0" err="1"/>
              <a:t>teikumi</a:t>
            </a:r>
            <a:r>
              <a:rPr lang="en-US" altLang="en-US" dirty="0"/>
              <a:t>).</a:t>
            </a:r>
          </a:p>
          <a:p>
            <a:r>
              <a:rPr lang="en-US" altLang="en-US" dirty="0" err="1"/>
              <a:t>Interrogatīvā</a:t>
            </a:r>
            <a:r>
              <a:rPr lang="en-US" altLang="en-US" dirty="0"/>
              <a:t> </a:t>
            </a:r>
            <a:r>
              <a:rPr lang="lv-LV" altLang="en-US" dirty="0"/>
              <a:t>funkcija </a:t>
            </a:r>
            <a:r>
              <a:rPr lang="en-US" altLang="en-US" dirty="0"/>
              <a:t>(</a:t>
            </a:r>
            <a:r>
              <a:rPr lang="en-US" altLang="en-US" dirty="0" err="1"/>
              <a:t>lai</a:t>
            </a:r>
            <a:r>
              <a:rPr lang="en-US" altLang="en-US" dirty="0"/>
              <a:t> </a:t>
            </a:r>
            <a:r>
              <a:rPr lang="en-US" altLang="en-US" dirty="0" err="1"/>
              <a:t>iegūtu</a:t>
            </a:r>
            <a:r>
              <a:rPr lang="en-US" altLang="en-US" dirty="0"/>
              <a:t> </a:t>
            </a:r>
            <a:r>
              <a:rPr lang="en-US" altLang="en-US" dirty="0" err="1"/>
              <a:t>informāciju</a:t>
            </a:r>
            <a:r>
              <a:rPr lang="en-US" altLang="en-US" dirty="0"/>
              <a:t>).</a:t>
            </a:r>
            <a:endParaRPr lang="lv-LV" altLang="en-US" dirty="0"/>
          </a:p>
          <a:p>
            <a:r>
              <a:rPr lang="en-US" altLang="en-US" dirty="0" err="1"/>
              <a:t>Interpersonālā</a:t>
            </a:r>
            <a:r>
              <a:rPr lang="lv-LV" altLang="en-US" dirty="0"/>
              <a:t> funkcija</a:t>
            </a:r>
            <a:r>
              <a:rPr lang="en-US" altLang="en-US" dirty="0"/>
              <a:t>:</a:t>
            </a:r>
          </a:p>
          <a:p>
            <a:pPr marL="0" indent="0">
              <a:buNone/>
            </a:pPr>
            <a:r>
              <a:rPr lang="lv-LV" altLang="en-US" dirty="0"/>
              <a:t>	</a:t>
            </a:r>
            <a:r>
              <a:rPr lang="en-US" altLang="en-US" dirty="0"/>
              <a:t>a) </a:t>
            </a:r>
            <a:r>
              <a:rPr lang="en-US" altLang="en-US" dirty="0" err="1"/>
              <a:t>performatīvā</a:t>
            </a:r>
            <a:r>
              <a:rPr lang="en-US" altLang="en-US" dirty="0"/>
              <a:t> (</a:t>
            </a:r>
            <a:r>
              <a:rPr lang="en-US" altLang="en-US" dirty="0" err="1"/>
              <a:t>rituāli</a:t>
            </a:r>
            <a:r>
              <a:rPr lang="en-US" altLang="en-US" dirty="0"/>
              <a:t>)</a:t>
            </a:r>
          </a:p>
          <a:p>
            <a:pPr marL="0" indent="0">
              <a:buNone/>
            </a:pPr>
            <a:r>
              <a:rPr lang="lv-LV" altLang="en-US" dirty="0"/>
              <a:t>	</a:t>
            </a:r>
            <a:r>
              <a:rPr lang="en-US" altLang="en-US" dirty="0"/>
              <a:t>b) </a:t>
            </a:r>
            <a:r>
              <a:rPr lang="en-US" altLang="en-US" dirty="0" err="1"/>
              <a:t>direktīvā</a:t>
            </a:r>
            <a:r>
              <a:rPr lang="en-US" altLang="en-US" dirty="0"/>
              <a:t> (</a:t>
            </a:r>
            <a:r>
              <a:rPr lang="en-US" altLang="en-US" dirty="0" err="1"/>
              <a:t>pavēles</a:t>
            </a:r>
            <a:r>
              <a:rPr lang="en-US" altLang="en-US" dirty="0"/>
              <a:t>)</a:t>
            </a:r>
          </a:p>
          <a:p>
            <a:pPr marL="0" indent="0">
              <a:buNone/>
            </a:pPr>
            <a:r>
              <a:rPr lang="lv-LV" altLang="en-US" dirty="0"/>
              <a:t>	</a:t>
            </a:r>
            <a:r>
              <a:rPr lang="en-US" altLang="en-US" dirty="0"/>
              <a:t>c) </a:t>
            </a:r>
            <a:r>
              <a:rPr lang="en-US" altLang="en-US" dirty="0" err="1"/>
              <a:t>emotīvā</a:t>
            </a:r>
            <a:r>
              <a:rPr lang="en-US" altLang="en-US" dirty="0"/>
              <a:t> (</a:t>
            </a:r>
            <a:r>
              <a:rPr lang="en-US" altLang="en-US" dirty="0" err="1"/>
              <a:t>joki</a:t>
            </a:r>
            <a:r>
              <a:rPr lang="en-US" altLang="en-US" dirty="0"/>
              <a:t>, propaganda)</a:t>
            </a:r>
          </a:p>
          <a:p>
            <a:pPr marL="0" indent="0">
              <a:buNone/>
            </a:pPr>
            <a:r>
              <a:rPr lang="lv-LV" altLang="en-US" dirty="0"/>
              <a:t>	</a:t>
            </a:r>
            <a:r>
              <a:rPr lang="en-US" altLang="en-US" dirty="0"/>
              <a:t>d) </a:t>
            </a:r>
            <a:r>
              <a:rPr lang="en-US" altLang="en-US" dirty="0" err="1"/>
              <a:t>ekspresīvā</a:t>
            </a:r>
            <a:r>
              <a:rPr lang="en-US" altLang="en-US" dirty="0"/>
              <a:t> (</a:t>
            </a:r>
            <a:r>
              <a:rPr lang="en-US" altLang="en-US" dirty="0" err="1"/>
              <a:t>izsaucieni</a:t>
            </a:r>
            <a:r>
              <a:rPr lang="en-US" altLang="en-US" dirty="0"/>
              <a:t>)</a:t>
            </a:r>
          </a:p>
          <a:p>
            <a:pPr marL="0" indent="0">
              <a:buNone/>
            </a:pPr>
            <a:r>
              <a:rPr lang="lv-LV" altLang="en-US" dirty="0"/>
              <a:t>	</a:t>
            </a:r>
            <a:r>
              <a:rPr lang="en-US" altLang="en-US" dirty="0"/>
              <a:t>e) </a:t>
            </a:r>
            <a:r>
              <a:rPr lang="lv-LV" altLang="en-US" dirty="0"/>
              <a:t>f</a:t>
            </a:r>
            <a:r>
              <a:rPr lang="en-US" altLang="en-US" dirty="0" err="1"/>
              <a:t>ātiskā</a:t>
            </a:r>
            <a:r>
              <a:rPr lang="lv-LV" altLang="en-US" dirty="0"/>
              <a:t> funkcija</a:t>
            </a:r>
            <a:r>
              <a:rPr lang="en-US" altLang="en-US" dirty="0"/>
              <a:t> (</a:t>
            </a:r>
            <a:r>
              <a:rPr lang="en-US" altLang="en-US" dirty="0" err="1"/>
              <a:t>sociālais</a:t>
            </a:r>
            <a:r>
              <a:rPr lang="en-US" altLang="en-US" dirty="0"/>
              <a:t> </a:t>
            </a:r>
            <a:r>
              <a:rPr lang="en-US" altLang="en-US" dirty="0" err="1"/>
              <a:t>kontakts</a:t>
            </a:r>
            <a:r>
              <a:rPr lang="en-US" altLang="en-US" dirty="0"/>
              <a:t>, </a:t>
            </a:r>
            <a:r>
              <a:rPr lang="en-US" altLang="en-US" dirty="0" err="1"/>
              <a:t>sveicieni</a:t>
            </a:r>
            <a:r>
              <a:rPr lang="en-US" altLang="en-US" dirty="0"/>
              <a:t>)</a:t>
            </a:r>
            <a:endParaRPr lang="lv-LV" altLang="en-US" dirty="0"/>
          </a:p>
          <a:p>
            <a:r>
              <a:rPr lang="en-US" altLang="en-US" dirty="0" err="1"/>
              <a:t>Rekreacionālā</a:t>
            </a:r>
            <a:r>
              <a:rPr lang="en-US" altLang="en-US" dirty="0"/>
              <a:t> </a:t>
            </a:r>
            <a:r>
              <a:rPr lang="lv-LV" altLang="en-US" dirty="0"/>
              <a:t>funkcija </a:t>
            </a:r>
            <a:r>
              <a:rPr lang="en-US" altLang="en-US" dirty="0"/>
              <a:t>(</a:t>
            </a:r>
            <a:r>
              <a:rPr lang="en-US" altLang="en-US" dirty="0" err="1"/>
              <a:t>prieks</a:t>
            </a:r>
            <a:r>
              <a:rPr lang="en-US" altLang="en-US" dirty="0"/>
              <a:t>, </a:t>
            </a:r>
            <a:r>
              <a:rPr lang="en-US" altLang="en-US" dirty="0" err="1"/>
              <a:t>dzeja</a:t>
            </a:r>
            <a:r>
              <a:rPr lang="en-US" altLang="en-US" dirty="0"/>
              <a:t>)</a:t>
            </a:r>
          </a:p>
          <a:p>
            <a:r>
              <a:rPr lang="en-US" altLang="en-US" dirty="0" err="1"/>
              <a:t>Metalingvālā</a:t>
            </a:r>
            <a:r>
              <a:rPr lang="en-US" altLang="en-US" dirty="0"/>
              <a:t> </a:t>
            </a:r>
            <a:r>
              <a:rPr lang="lv-LV" altLang="en-US" dirty="0"/>
              <a:t>funkcija </a:t>
            </a:r>
            <a:r>
              <a:rPr lang="en-US" altLang="en-US" dirty="0"/>
              <a:t>(</a:t>
            </a:r>
            <a:r>
              <a:rPr lang="en-US" altLang="en-US" dirty="0" err="1"/>
              <a:t>runāt</a:t>
            </a:r>
            <a:r>
              <a:rPr lang="en-US" altLang="en-US" dirty="0"/>
              <a:t> par </a:t>
            </a:r>
            <a:r>
              <a:rPr lang="en-US" altLang="en-US" dirty="0" err="1"/>
              <a:t>valodu</a:t>
            </a:r>
            <a:r>
              <a:rPr lang="en-US" altLang="en-US" dirty="0"/>
              <a:t>)</a:t>
            </a:r>
            <a:endParaRPr lang="lv-LV" dirty="0"/>
          </a:p>
        </p:txBody>
      </p:sp>
    </p:spTree>
    <p:extLst>
      <p:ext uri="{BB962C8B-B14F-4D97-AF65-F5344CB8AC3E}">
        <p14:creationId xmlns:p14="http://schemas.microsoft.com/office/powerpoint/2010/main" val="22469915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E6C06DBE-C27B-44EA-BCE5-2B1752A2593A}"/>
              </a:ext>
            </a:extLst>
          </p:cNvPr>
          <p:cNvSpPr>
            <a:spLocks noGrp="1" noChangeArrowheads="1"/>
          </p:cNvSpPr>
          <p:nvPr>
            <p:ph type="title"/>
          </p:nvPr>
        </p:nvSpPr>
        <p:spPr/>
        <p:txBody>
          <a:bodyPr/>
          <a:lstStyle/>
          <a:p>
            <a:r>
              <a:rPr lang="en-US" altLang="en-US" sz="3600" b="1" dirty="0"/>
              <a:t>VALODAS METAFUNKCIJAS</a:t>
            </a:r>
            <a:r>
              <a:rPr lang="lv-LV" altLang="en-US" sz="3600" b="1" dirty="0"/>
              <a:t> </a:t>
            </a:r>
            <a:r>
              <a:rPr lang="en-US" altLang="en-US" sz="3600" b="1" dirty="0"/>
              <a:t>(</a:t>
            </a:r>
            <a:r>
              <a:rPr lang="en-US" altLang="en-US" sz="3600" b="1" dirty="0" err="1"/>
              <a:t>pēc</a:t>
            </a:r>
            <a:r>
              <a:rPr lang="en-US" altLang="en-US" sz="3600" b="1" dirty="0"/>
              <a:t> </a:t>
            </a:r>
            <a:r>
              <a:rPr lang="lv-LV" altLang="en-US" sz="3600" b="1" dirty="0"/>
              <a:t>Maikla </a:t>
            </a:r>
            <a:r>
              <a:rPr lang="en-US" altLang="en-US" sz="3600" b="1" dirty="0" err="1"/>
              <a:t>Halideja</a:t>
            </a:r>
            <a:r>
              <a:rPr lang="en-US" altLang="en-US" dirty="0"/>
              <a:t>)</a:t>
            </a:r>
          </a:p>
        </p:txBody>
      </p:sp>
      <p:sp>
        <p:nvSpPr>
          <p:cNvPr id="8195" name="Rectangle 3">
            <a:extLst>
              <a:ext uri="{FF2B5EF4-FFF2-40B4-BE49-F238E27FC236}">
                <a16:creationId xmlns:a16="http://schemas.microsoft.com/office/drawing/2014/main" id="{8DAAAAD2-4C1D-4A60-8176-0D2475A2D5B9}"/>
              </a:ext>
            </a:extLst>
          </p:cNvPr>
          <p:cNvSpPr>
            <a:spLocks noGrp="1" noChangeArrowheads="1"/>
          </p:cNvSpPr>
          <p:nvPr>
            <p:ph idx="1"/>
          </p:nvPr>
        </p:nvSpPr>
        <p:spPr/>
        <p:txBody>
          <a:bodyPr/>
          <a:lstStyle/>
          <a:p>
            <a:r>
              <a:rPr lang="en-US" altLang="en-US" dirty="0" err="1"/>
              <a:t>Idejiskā</a:t>
            </a:r>
            <a:r>
              <a:rPr lang="lv-LV" altLang="en-US" dirty="0"/>
              <a:t> funkcija</a:t>
            </a:r>
            <a:r>
              <a:rPr lang="en-US" altLang="en-US" dirty="0"/>
              <a:t>: </a:t>
            </a:r>
            <a:r>
              <a:rPr lang="en-US" altLang="en-US" dirty="0" err="1"/>
              <a:t>konstruē</a:t>
            </a:r>
            <a:r>
              <a:rPr lang="en-US" altLang="en-US" dirty="0"/>
              <a:t> </a:t>
            </a:r>
            <a:r>
              <a:rPr lang="en-US" altLang="en-US" dirty="0" err="1"/>
              <a:t>loģiskas</a:t>
            </a:r>
            <a:r>
              <a:rPr lang="en-US" altLang="en-US" dirty="0"/>
              <a:t> </a:t>
            </a:r>
            <a:r>
              <a:rPr lang="en-US" altLang="en-US" dirty="0" err="1"/>
              <a:t>attiecības</a:t>
            </a:r>
            <a:endParaRPr lang="en-US" altLang="en-US" dirty="0"/>
          </a:p>
          <a:p>
            <a:r>
              <a:rPr lang="en-US" altLang="en-US" dirty="0" err="1"/>
              <a:t>Interpersonālā</a:t>
            </a:r>
            <a:r>
              <a:rPr lang="lv-LV" altLang="en-US" dirty="0"/>
              <a:t> funkcija</a:t>
            </a:r>
            <a:r>
              <a:rPr lang="en-US" altLang="en-US" dirty="0"/>
              <a:t> </a:t>
            </a:r>
            <a:r>
              <a:rPr lang="en-US" altLang="en-US" dirty="0" err="1"/>
              <a:t>veicina</a:t>
            </a:r>
            <a:r>
              <a:rPr lang="en-US" altLang="en-US" dirty="0"/>
              <a:t> </a:t>
            </a:r>
            <a:r>
              <a:rPr lang="en-US" altLang="en-US" dirty="0" err="1"/>
              <a:t>sociālos</a:t>
            </a:r>
            <a:r>
              <a:rPr lang="en-US" altLang="en-US" dirty="0"/>
              <a:t> </a:t>
            </a:r>
            <a:r>
              <a:rPr lang="en-US" altLang="en-US" dirty="0" err="1"/>
              <a:t>kontaktus</a:t>
            </a:r>
            <a:r>
              <a:rPr lang="lv-LV" altLang="en-US" dirty="0"/>
              <a:t>:</a:t>
            </a:r>
            <a:r>
              <a:rPr lang="en-US" altLang="en-US" dirty="0"/>
              <a:t> (</a:t>
            </a:r>
            <a:r>
              <a:rPr lang="en-US" altLang="en-US" dirty="0" err="1"/>
              <a:t>modalitāte</a:t>
            </a:r>
            <a:r>
              <a:rPr lang="en-US" altLang="en-US" dirty="0"/>
              <a:t>)</a:t>
            </a:r>
          </a:p>
          <a:p>
            <a:r>
              <a:rPr lang="en-US" altLang="en-US" dirty="0" err="1"/>
              <a:t>Kontekstuālā</a:t>
            </a:r>
            <a:r>
              <a:rPr lang="lv-LV" altLang="en-US" dirty="0"/>
              <a:t> funkcija</a:t>
            </a:r>
            <a:r>
              <a:rPr lang="en-US" altLang="en-US" dirty="0"/>
              <a:t>: </a:t>
            </a:r>
            <a:r>
              <a:rPr lang="en-US" altLang="en-US" dirty="0" err="1"/>
              <a:t>rada</a:t>
            </a:r>
            <a:r>
              <a:rPr lang="en-US" altLang="en-US" dirty="0"/>
              <a:t> </a:t>
            </a:r>
            <a:r>
              <a:rPr lang="en-US" altLang="en-US" dirty="0" err="1"/>
              <a:t>saistību</a:t>
            </a:r>
            <a:r>
              <a:rPr lang="en-US" altLang="en-US" dirty="0"/>
              <a:t> </a:t>
            </a:r>
            <a:r>
              <a:rPr lang="en-US" altLang="en-US" dirty="0" err="1"/>
              <a:t>ar</a:t>
            </a:r>
            <a:r>
              <a:rPr lang="en-US" altLang="en-US" dirty="0"/>
              <a:t> </a:t>
            </a:r>
            <a:r>
              <a:rPr lang="en-US" altLang="en-US" dirty="0" err="1"/>
              <a:t>vidi</a:t>
            </a:r>
            <a:r>
              <a:rPr lang="en-US" altLang="en-US" dirty="0"/>
              <a:t> un </a:t>
            </a:r>
            <a:r>
              <a:rPr lang="en-US" altLang="en-US" dirty="0" err="1"/>
              <a:t>apstākļiem</a:t>
            </a:r>
            <a:endParaRPr lang="en-US" altLang="en-US" dirty="0"/>
          </a:p>
        </p:txBody>
      </p:sp>
    </p:spTree>
    <p:extLst>
      <p:ext uri="{BB962C8B-B14F-4D97-AF65-F5344CB8AC3E}">
        <p14:creationId xmlns:p14="http://schemas.microsoft.com/office/powerpoint/2010/main" val="13830332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94F3DCE7-A696-4223-A698-7F4D3ED93D47}"/>
              </a:ext>
            </a:extLst>
          </p:cNvPr>
          <p:cNvSpPr>
            <a:spLocks noGrp="1" noChangeArrowheads="1"/>
          </p:cNvSpPr>
          <p:nvPr>
            <p:ph type="title"/>
          </p:nvPr>
        </p:nvSpPr>
        <p:spPr/>
        <p:txBody>
          <a:bodyPr/>
          <a:lstStyle/>
          <a:p>
            <a:r>
              <a:rPr lang="lv-LV" altLang="en-US" sz="3200" b="1" dirty="0">
                <a:cs typeface="Times New Roman" panose="02020603050405020304" pitchFamily="18" charset="0"/>
              </a:rPr>
              <a:t>Kāpēc verbālā valoda ir svarīga?</a:t>
            </a:r>
            <a:endParaRPr lang="en-US" altLang="en-US" sz="3200" b="1" dirty="0">
              <a:cs typeface="Times New Roman" panose="02020603050405020304" pitchFamily="18" charset="0"/>
            </a:endParaRPr>
          </a:p>
        </p:txBody>
      </p:sp>
      <p:sp>
        <p:nvSpPr>
          <p:cNvPr id="17411" name="Text Placeholder 2">
            <a:extLst>
              <a:ext uri="{FF2B5EF4-FFF2-40B4-BE49-F238E27FC236}">
                <a16:creationId xmlns:a16="http://schemas.microsoft.com/office/drawing/2014/main" id="{A89880E7-C8E6-422E-96BF-F67A0F737977}"/>
              </a:ext>
            </a:extLst>
          </p:cNvPr>
          <p:cNvSpPr>
            <a:spLocks noGrp="1" noChangeArrowheads="1"/>
          </p:cNvSpPr>
          <p:nvPr>
            <p:ph type="body" sz="half" idx="1"/>
          </p:nvPr>
        </p:nvSpPr>
        <p:spPr/>
        <p:txBody>
          <a:bodyPr/>
          <a:lstStyle/>
          <a:p>
            <a:pPr marL="0" indent="0"/>
            <a:r>
              <a:rPr lang="lv-LV" altLang="en-US" sz="2400" b="1" dirty="0">
                <a:solidFill>
                  <a:srgbClr val="002060"/>
                </a:solidFill>
                <a:cs typeface="Times New Roman" panose="02020603050405020304" pitchFamily="18" charset="0"/>
              </a:rPr>
              <a:t> </a:t>
            </a:r>
            <a:r>
              <a:rPr lang="lv-LV" altLang="en-US" sz="2400" dirty="0">
                <a:cs typeface="Times New Roman" panose="02020603050405020304" pitchFamily="18" charset="0"/>
              </a:rPr>
              <a:t>Augsta līmeņa valodas prasme – sociāla un profesionāla nepieciešamība.</a:t>
            </a:r>
          </a:p>
          <a:p>
            <a:pPr marL="0" indent="0"/>
            <a:r>
              <a:rPr lang="lv-LV" altLang="en-US" sz="2400" dirty="0">
                <a:cs typeface="Times New Roman" panose="02020603050405020304" pitchFamily="18" charset="0"/>
              </a:rPr>
              <a:t> Jauni jēdzieni tiek apgūti uz dzimtās valodas pamata.</a:t>
            </a:r>
          </a:p>
          <a:p>
            <a:pPr marL="0" indent="0"/>
            <a:r>
              <a:rPr lang="lv-LV" altLang="en-US" sz="2400" dirty="0">
                <a:cs typeface="Times New Roman" panose="02020603050405020304" pitchFamily="18" charset="0"/>
              </a:rPr>
              <a:t> Pētījumi psiholingvistikā un kognitīvajā zinātnē pamato dzimtās valodas lomu kritiskajā domāšanā.</a:t>
            </a:r>
          </a:p>
          <a:p>
            <a:pPr marL="0" indent="0"/>
            <a:endParaRPr lang="en-US" altLang="en-US" b="1" dirty="0"/>
          </a:p>
        </p:txBody>
      </p:sp>
      <p:pic>
        <p:nvPicPr>
          <p:cNvPr id="17412" name="Picture 2" descr="http://www.lvportals.lv/wwwraksti/TEMAS/2016/OKTOBRIS/BILDES_LIELAS/2020.JPG">
            <a:extLst>
              <a:ext uri="{FF2B5EF4-FFF2-40B4-BE49-F238E27FC236}">
                <a16:creationId xmlns:a16="http://schemas.microsoft.com/office/drawing/2014/main" id="{2240FFE8-6DCE-42F2-9427-A95D0D2BE5ED}"/>
              </a:ext>
            </a:extLst>
          </p:cNvPr>
          <p:cNvPicPr>
            <a:picLocks noGrp="1" noChangeAspect="1" noChangeArrowheads="1"/>
          </p:cNvPicPr>
          <p:nvPr>
            <p:ph type="clipArt" sz="half" idx="2"/>
          </p:nvPr>
        </p:nvPicPr>
        <p:blipFill>
          <a:blip r:embed="rId2">
            <a:extLst>
              <a:ext uri="{28A0092B-C50C-407E-A947-70E740481C1C}">
                <a14:useLocalDpi xmlns:a14="http://schemas.microsoft.com/office/drawing/2010/main" val="0"/>
              </a:ext>
            </a:extLst>
          </a:blip>
          <a:srcRect/>
          <a:stretch>
            <a:fillRect/>
          </a:stretch>
        </p:blipFill>
        <p:spPr>
          <a:xfrm>
            <a:off x="6765525" y="949912"/>
            <a:ext cx="4677792" cy="4631216"/>
          </a:xfrm>
          <a:noFill/>
        </p:spPr>
      </p:pic>
    </p:spTree>
  </p:cSld>
  <p:clrMapOvr>
    <a:masterClrMapping/>
  </p:clrMapOvr>
  <p:transition>
    <p:cover dir="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165F6A6F-E55E-4E2B-96D5-228A8354B26B}"/>
              </a:ext>
            </a:extLst>
          </p:cNvPr>
          <p:cNvSpPr>
            <a:spLocks noGrp="1"/>
          </p:cNvSpPr>
          <p:nvPr>
            <p:ph type="title"/>
          </p:nvPr>
        </p:nvSpPr>
        <p:spPr/>
        <p:txBody>
          <a:bodyPr/>
          <a:lstStyle/>
          <a:p>
            <a:r>
              <a:rPr lang="lv-LV" dirty="0"/>
              <a:t>Valodas pragmatiskā funkcija</a:t>
            </a:r>
          </a:p>
        </p:txBody>
      </p:sp>
      <p:sp>
        <p:nvSpPr>
          <p:cNvPr id="3" name="Satura vietturis 2">
            <a:extLst>
              <a:ext uri="{FF2B5EF4-FFF2-40B4-BE49-F238E27FC236}">
                <a16:creationId xmlns:a16="http://schemas.microsoft.com/office/drawing/2014/main" id="{51DF3957-8588-49D7-939B-F4BBE529E300}"/>
              </a:ext>
            </a:extLst>
          </p:cNvPr>
          <p:cNvSpPr>
            <a:spLocks noGrp="1"/>
          </p:cNvSpPr>
          <p:nvPr>
            <p:ph idx="1"/>
          </p:nvPr>
        </p:nvSpPr>
        <p:spPr/>
        <p:txBody>
          <a:bodyPr/>
          <a:lstStyle/>
          <a:p>
            <a:r>
              <a:rPr lang="lv-LV" dirty="0"/>
              <a:t>Uzmanības lokā – atklātie un apslēptie izteikuma mērķi, runas taktika un stratēģija, sarunu veidošanas tradīcijas, noteikumi un principi.</a:t>
            </a:r>
          </a:p>
          <a:p>
            <a:r>
              <a:rPr lang="lv-LV" dirty="0"/>
              <a:t>Valodas vienību funkcionēšana runā, proti, realizēšanās konkrētā runas aktā.</a:t>
            </a:r>
          </a:p>
          <a:p>
            <a:r>
              <a:rPr lang="lv-LV" dirty="0"/>
              <a:t>Valodas konkrētais izmantojums, ko nosaka runātāja vai rakstītāja mērķi vai nolūki, noskaņojums, nepieciešamība iejusties kādā lomā, vēlēšanās kaut ko panākt, izteikt savu attieksmi vai ietekmēt citus.</a:t>
            </a:r>
          </a:p>
          <a:p>
            <a:r>
              <a:rPr lang="lv-LV" dirty="0"/>
              <a:t>Konkrēts cilvēks situācijā, kura valodas lietojumu nosaka vieta, laiks un personas, ar ko mēs sazināmies.</a:t>
            </a:r>
          </a:p>
        </p:txBody>
      </p:sp>
    </p:spTree>
    <p:extLst>
      <p:ext uri="{BB962C8B-B14F-4D97-AF65-F5344CB8AC3E}">
        <p14:creationId xmlns:p14="http://schemas.microsoft.com/office/powerpoint/2010/main" val="40639281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9C382F01-3481-400B-ABD6-045341CB1214}"/>
              </a:ext>
            </a:extLst>
          </p:cNvPr>
          <p:cNvSpPr>
            <a:spLocks noGrp="1"/>
          </p:cNvSpPr>
          <p:nvPr>
            <p:ph type="title"/>
          </p:nvPr>
        </p:nvSpPr>
        <p:spPr/>
        <p:txBody>
          <a:bodyPr/>
          <a:lstStyle/>
          <a:p>
            <a:r>
              <a:rPr lang="lv-LV" dirty="0"/>
              <a:t>Komunikatīvā kompetence</a:t>
            </a:r>
          </a:p>
        </p:txBody>
      </p:sp>
      <p:sp>
        <p:nvSpPr>
          <p:cNvPr id="3" name="Satura vietturis 2">
            <a:extLst>
              <a:ext uri="{FF2B5EF4-FFF2-40B4-BE49-F238E27FC236}">
                <a16:creationId xmlns:a16="http://schemas.microsoft.com/office/drawing/2014/main" id="{CD84A810-61E5-4886-ABEA-05494F42A714}"/>
              </a:ext>
            </a:extLst>
          </p:cNvPr>
          <p:cNvSpPr>
            <a:spLocks noGrp="1"/>
          </p:cNvSpPr>
          <p:nvPr>
            <p:ph idx="1"/>
          </p:nvPr>
        </p:nvSpPr>
        <p:spPr/>
        <p:txBody>
          <a:bodyPr/>
          <a:lstStyle/>
          <a:p>
            <a:pPr marL="0" indent="0">
              <a:buNone/>
            </a:pPr>
            <a:endParaRPr lang="lv-LV" altLang="en-US" b="1" dirty="0">
              <a:solidFill>
                <a:srgbClr val="002060"/>
              </a:solidFill>
              <a:cs typeface="Times New Roman" panose="02020603050405020304" pitchFamily="18" charset="0"/>
            </a:endParaRPr>
          </a:p>
          <a:p>
            <a:pPr marL="0" indent="0" algn="just"/>
            <a:r>
              <a:rPr lang="lv-LV" altLang="en-US" b="1" dirty="0">
                <a:solidFill>
                  <a:srgbClr val="002060"/>
                </a:solidFill>
                <a:cs typeface="Times New Roman" panose="02020603050405020304" pitchFamily="18" charset="0"/>
              </a:rPr>
              <a:t> </a:t>
            </a:r>
            <a:r>
              <a:rPr lang="en-US" altLang="en-US" dirty="0" err="1">
                <a:cs typeface="Times New Roman" panose="02020603050405020304" pitchFamily="18" charset="0"/>
              </a:rPr>
              <a:t>Runātājs</a:t>
            </a:r>
            <a:r>
              <a:rPr lang="en-US" altLang="en-US" dirty="0">
                <a:cs typeface="Times New Roman" panose="02020603050405020304" pitchFamily="18" charset="0"/>
              </a:rPr>
              <a:t>, </a:t>
            </a:r>
            <a:r>
              <a:rPr lang="en-US" altLang="en-US" dirty="0" err="1">
                <a:cs typeface="Times New Roman" panose="02020603050405020304" pitchFamily="18" charset="0"/>
              </a:rPr>
              <a:t>izvēloties</a:t>
            </a:r>
            <a:r>
              <a:rPr lang="en-US" altLang="en-US" dirty="0">
                <a:cs typeface="Times New Roman" panose="02020603050405020304" pitchFamily="18" charset="0"/>
              </a:rPr>
              <a:t> </a:t>
            </a:r>
            <a:r>
              <a:rPr lang="en-US" altLang="en-US" dirty="0" err="1">
                <a:cs typeface="Times New Roman" panose="02020603050405020304" pitchFamily="18" charset="0"/>
              </a:rPr>
              <a:t>noteiktas</a:t>
            </a:r>
            <a:r>
              <a:rPr lang="en-US" altLang="en-US" dirty="0">
                <a:cs typeface="Times New Roman" panose="02020603050405020304" pitchFamily="18" charset="0"/>
              </a:rPr>
              <a:t> </a:t>
            </a:r>
            <a:r>
              <a:rPr lang="en-US" altLang="en-US" dirty="0" err="1">
                <a:cs typeface="Times New Roman" panose="02020603050405020304" pitchFamily="18" charset="0"/>
              </a:rPr>
              <a:t>leksēmas</a:t>
            </a:r>
            <a:r>
              <a:rPr lang="en-US" altLang="en-US" dirty="0">
                <a:cs typeface="Times New Roman" panose="02020603050405020304" pitchFamily="18" charset="0"/>
              </a:rPr>
              <a:t> un </a:t>
            </a:r>
            <a:r>
              <a:rPr lang="en-US" altLang="en-US" dirty="0" err="1">
                <a:cs typeface="Times New Roman" panose="02020603050405020304" pitchFamily="18" charset="0"/>
              </a:rPr>
              <a:t>prosodiskos</a:t>
            </a:r>
            <a:r>
              <a:rPr lang="en-US" altLang="en-US" dirty="0">
                <a:cs typeface="Times New Roman" panose="02020603050405020304" pitchFamily="18" charset="0"/>
              </a:rPr>
              <a:t> </a:t>
            </a:r>
            <a:r>
              <a:rPr lang="en-US" altLang="en-US" dirty="0" err="1">
                <a:cs typeface="Times New Roman" panose="02020603050405020304" pitchFamily="18" charset="0"/>
              </a:rPr>
              <a:t>elementus</a:t>
            </a:r>
            <a:r>
              <a:rPr lang="en-US" altLang="en-US" dirty="0">
                <a:cs typeface="Times New Roman" panose="02020603050405020304" pitchFamily="18" charset="0"/>
              </a:rPr>
              <a:t>, </a:t>
            </a:r>
            <a:r>
              <a:rPr lang="en-US" altLang="en-US" dirty="0" err="1">
                <a:cs typeface="Times New Roman" panose="02020603050405020304" pitchFamily="18" charset="0"/>
              </a:rPr>
              <a:t>vai</a:t>
            </a:r>
            <a:r>
              <a:rPr lang="en-US" altLang="en-US" dirty="0">
                <a:cs typeface="Times New Roman" panose="02020603050405020304" pitchFamily="18" charset="0"/>
              </a:rPr>
              <a:t> nu </a:t>
            </a:r>
            <a:r>
              <a:rPr lang="en-US" altLang="en-US" dirty="0" err="1">
                <a:cs typeface="Times New Roman" panose="02020603050405020304" pitchFamily="18" charset="0"/>
              </a:rPr>
              <a:t>pielāgojas</a:t>
            </a:r>
            <a:r>
              <a:rPr lang="en-US" altLang="en-US" dirty="0">
                <a:cs typeface="Times New Roman" panose="02020603050405020304" pitchFamily="18" charset="0"/>
              </a:rPr>
              <a:t> </a:t>
            </a:r>
            <a:r>
              <a:rPr lang="en-US" altLang="en-US" dirty="0" err="1">
                <a:cs typeface="Times New Roman" panose="02020603050405020304" pitchFamily="18" charset="0"/>
              </a:rPr>
              <a:t>sabiedrības</a:t>
            </a:r>
            <a:r>
              <a:rPr lang="en-US" altLang="en-US" dirty="0">
                <a:cs typeface="Times New Roman" panose="02020603050405020304" pitchFamily="18" charset="0"/>
              </a:rPr>
              <a:t> </a:t>
            </a:r>
            <a:r>
              <a:rPr lang="en-US" altLang="en-US" dirty="0" err="1">
                <a:cs typeface="Times New Roman" panose="02020603050405020304" pitchFamily="18" charset="0"/>
              </a:rPr>
              <a:t>kopīgajiem</a:t>
            </a:r>
            <a:r>
              <a:rPr lang="en-US" altLang="en-US" dirty="0">
                <a:cs typeface="Times New Roman" panose="02020603050405020304" pitchFamily="18" charset="0"/>
              </a:rPr>
              <a:t> </a:t>
            </a:r>
            <a:r>
              <a:rPr lang="en-US" altLang="en-US" dirty="0" err="1">
                <a:cs typeface="Times New Roman" panose="02020603050405020304" pitchFamily="18" charset="0"/>
              </a:rPr>
              <a:t>komunikatīvās</a:t>
            </a:r>
            <a:r>
              <a:rPr lang="en-US" altLang="en-US" dirty="0">
                <a:cs typeface="Times New Roman" panose="02020603050405020304" pitchFamily="18" charset="0"/>
              </a:rPr>
              <a:t> </a:t>
            </a:r>
            <a:r>
              <a:rPr lang="en-US" altLang="en-US" dirty="0" err="1">
                <a:cs typeface="Times New Roman" panose="02020603050405020304" pitchFamily="18" charset="0"/>
              </a:rPr>
              <a:t>stratēģijas</a:t>
            </a:r>
            <a:r>
              <a:rPr lang="en-US" altLang="en-US" dirty="0">
                <a:cs typeface="Times New Roman" panose="02020603050405020304" pitchFamily="18" charset="0"/>
              </a:rPr>
              <a:t> </a:t>
            </a:r>
            <a:r>
              <a:rPr lang="en-US" altLang="en-US" dirty="0" err="1">
                <a:cs typeface="Times New Roman" panose="02020603050405020304" pitchFamily="18" charset="0"/>
              </a:rPr>
              <a:t>pamatlikumiem</a:t>
            </a:r>
            <a:r>
              <a:rPr lang="en-US" altLang="en-US" dirty="0">
                <a:cs typeface="Times New Roman" panose="02020603050405020304" pitchFamily="18" charset="0"/>
              </a:rPr>
              <a:t>, </a:t>
            </a:r>
            <a:r>
              <a:rPr lang="en-US" altLang="en-US" dirty="0" err="1">
                <a:cs typeface="Times New Roman" panose="02020603050405020304" pitchFamily="18" charset="0"/>
              </a:rPr>
              <a:t>vai</a:t>
            </a:r>
            <a:r>
              <a:rPr lang="en-US" altLang="en-US" dirty="0">
                <a:cs typeface="Times New Roman" panose="02020603050405020304" pitchFamily="18" charset="0"/>
              </a:rPr>
              <a:t> </a:t>
            </a:r>
            <a:r>
              <a:rPr lang="en-US" altLang="en-US" dirty="0" err="1">
                <a:cs typeface="Times New Roman" panose="02020603050405020304" pitchFamily="18" charset="0"/>
              </a:rPr>
              <a:t>arī</a:t>
            </a:r>
            <a:r>
              <a:rPr lang="en-US" altLang="en-US" dirty="0">
                <a:cs typeface="Times New Roman" panose="02020603050405020304" pitchFamily="18" charset="0"/>
              </a:rPr>
              <a:t> </a:t>
            </a:r>
            <a:r>
              <a:rPr lang="en-US" altLang="en-US" dirty="0" err="1">
                <a:cs typeface="Times New Roman" panose="02020603050405020304" pitchFamily="18" charset="0"/>
              </a:rPr>
              <a:t>tos</a:t>
            </a:r>
            <a:r>
              <a:rPr lang="en-US" altLang="en-US" dirty="0">
                <a:cs typeface="Times New Roman" panose="02020603050405020304" pitchFamily="18" charset="0"/>
              </a:rPr>
              <a:t> </a:t>
            </a:r>
            <a:r>
              <a:rPr lang="lv-LV" altLang="en-US" dirty="0">
                <a:cs typeface="Times New Roman" panose="02020603050405020304" pitchFamily="18" charset="0"/>
              </a:rPr>
              <a:t>tīši vai netīši </a:t>
            </a:r>
            <a:r>
              <a:rPr lang="en-US" altLang="en-US" dirty="0" err="1">
                <a:cs typeface="Times New Roman" panose="02020603050405020304" pitchFamily="18" charset="0"/>
              </a:rPr>
              <a:t>pārkāpj</a:t>
            </a:r>
            <a:r>
              <a:rPr lang="en-US" altLang="en-US" dirty="0">
                <a:cs typeface="Times New Roman" panose="02020603050405020304" pitchFamily="18" charset="0"/>
              </a:rPr>
              <a:t>. </a:t>
            </a:r>
          </a:p>
          <a:p>
            <a:pPr marL="0" indent="0" algn="just"/>
            <a:r>
              <a:rPr lang="lv-LV" altLang="en-US" dirty="0">
                <a:cs typeface="Times New Roman" panose="02020603050405020304" pitchFamily="18" charset="0"/>
              </a:rPr>
              <a:t> </a:t>
            </a:r>
            <a:r>
              <a:rPr lang="en-US" altLang="en-US" dirty="0" err="1">
                <a:cs typeface="Times New Roman" panose="02020603050405020304" pitchFamily="18" charset="0"/>
              </a:rPr>
              <a:t>Klausītāji</a:t>
            </a:r>
            <a:r>
              <a:rPr lang="en-US" altLang="en-US" dirty="0">
                <a:cs typeface="Times New Roman" panose="02020603050405020304" pitchFamily="18" charset="0"/>
              </a:rPr>
              <a:t> </a:t>
            </a:r>
            <a:r>
              <a:rPr lang="en-US" altLang="en-US" dirty="0" err="1">
                <a:cs typeface="Times New Roman" panose="02020603050405020304" pitchFamily="18" charset="0"/>
              </a:rPr>
              <a:t>spēj</a:t>
            </a:r>
            <a:r>
              <a:rPr lang="en-US" altLang="en-US" dirty="0">
                <a:cs typeface="Times New Roman" panose="02020603050405020304" pitchFamily="18" charset="0"/>
              </a:rPr>
              <a:t> </a:t>
            </a:r>
            <a:r>
              <a:rPr lang="en-US" altLang="en-US" dirty="0" err="1">
                <a:cs typeface="Times New Roman" panose="02020603050405020304" pitchFamily="18" charset="0"/>
              </a:rPr>
              <a:t>atšifrēt</a:t>
            </a:r>
            <a:r>
              <a:rPr lang="en-US" altLang="en-US" dirty="0">
                <a:cs typeface="Times New Roman" panose="02020603050405020304" pitchFamily="18" charset="0"/>
              </a:rPr>
              <a:t> </a:t>
            </a:r>
            <a:r>
              <a:rPr lang="en-US" altLang="en-US" dirty="0" err="1">
                <a:cs typeface="Times New Roman" panose="02020603050405020304" pitchFamily="18" charset="0"/>
              </a:rPr>
              <a:t>sociālo</a:t>
            </a:r>
            <a:r>
              <a:rPr lang="en-US" altLang="en-US" dirty="0">
                <a:cs typeface="Times New Roman" panose="02020603050405020304" pitchFamily="18" charset="0"/>
              </a:rPr>
              <a:t> </a:t>
            </a:r>
            <a:r>
              <a:rPr lang="en-US" altLang="en-US" dirty="0" err="1">
                <a:cs typeface="Times New Roman" panose="02020603050405020304" pitchFamily="18" charset="0"/>
              </a:rPr>
              <a:t>nozīmi</a:t>
            </a:r>
            <a:r>
              <a:rPr lang="en-US" altLang="en-US" dirty="0">
                <a:cs typeface="Times New Roman" panose="02020603050405020304" pitchFamily="18" charset="0"/>
              </a:rPr>
              <a:t>, ko </a:t>
            </a:r>
            <a:r>
              <a:rPr lang="en-US" altLang="en-US" dirty="0" err="1">
                <a:cs typeface="Times New Roman" panose="02020603050405020304" pitchFamily="18" charset="0"/>
              </a:rPr>
              <a:t>ietver</a:t>
            </a:r>
            <a:r>
              <a:rPr lang="en-US" altLang="en-US" dirty="0">
                <a:cs typeface="Times New Roman" panose="02020603050405020304" pitchFamily="18" charset="0"/>
              </a:rPr>
              <a:t> </a:t>
            </a:r>
            <a:r>
              <a:rPr lang="en-US" altLang="en-US" dirty="0" err="1">
                <a:cs typeface="Times New Roman" panose="02020603050405020304" pitchFamily="18" charset="0"/>
              </a:rPr>
              <a:t>alternatīvais</a:t>
            </a:r>
            <a:r>
              <a:rPr lang="en-US" altLang="en-US" dirty="0">
                <a:cs typeface="Times New Roman" panose="02020603050405020304" pitchFamily="18" charset="0"/>
              </a:rPr>
              <a:t> </a:t>
            </a:r>
            <a:r>
              <a:rPr lang="en-US" altLang="en-US" dirty="0" err="1">
                <a:cs typeface="Times New Roman" panose="02020603050405020304" pitchFamily="18" charset="0"/>
              </a:rPr>
              <a:t>komunikācijas</a:t>
            </a:r>
            <a:r>
              <a:rPr lang="en-US" altLang="en-US" dirty="0">
                <a:cs typeface="Times New Roman" panose="02020603050405020304" pitchFamily="18" charset="0"/>
              </a:rPr>
              <a:t> </a:t>
            </a:r>
            <a:r>
              <a:rPr lang="en-US" altLang="en-US" dirty="0" err="1">
                <a:cs typeface="Times New Roman" panose="02020603050405020304" pitchFamily="18" charset="0"/>
              </a:rPr>
              <a:t>veids</a:t>
            </a:r>
            <a:r>
              <a:rPr lang="en-US" altLang="en-US" dirty="0">
                <a:cs typeface="Times New Roman" panose="02020603050405020304" pitchFamily="18" charset="0"/>
              </a:rPr>
              <a:t>. </a:t>
            </a:r>
          </a:p>
        </p:txBody>
      </p:sp>
    </p:spTree>
    <p:extLst>
      <p:ext uri="{BB962C8B-B14F-4D97-AF65-F5344CB8AC3E}">
        <p14:creationId xmlns:p14="http://schemas.microsoft.com/office/powerpoint/2010/main" val="19802697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A70724B8-4FBC-4A0C-8C3F-64BAC509D97A}"/>
              </a:ext>
            </a:extLst>
          </p:cNvPr>
          <p:cNvSpPr>
            <a:spLocks noGrp="1"/>
          </p:cNvSpPr>
          <p:nvPr>
            <p:ph type="title"/>
          </p:nvPr>
        </p:nvSpPr>
        <p:spPr/>
        <p:txBody>
          <a:bodyPr>
            <a:normAutofit fontScale="90000"/>
          </a:bodyPr>
          <a:lstStyle/>
          <a:p>
            <a:br>
              <a:rPr lang="lv-LV" dirty="0"/>
            </a:br>
            <a:r>
              <a:rPr lang="lv-LV" dirty="0" err="1"/>
              <a:t>Starpkultūru</a:t>
            </a:r>
            <a:r>
              <a:rPr lang="lv-LV" dirty="0"/>
              <a:t> komunikācijas pamatu izpratne</a:t>
            </a:r>
            <a:br>
              <a:rPr lang="lv-LV" dirty="0"/>
            </a:br>
            <a:endParaRPr lang="lv-LV" dirty="0"/>
          </a:p>
        </p:txBody>
      </p:sp>
      <p:sp>
        <p:nvSpPr>
          <p:cNvPr id="3" name="Satura vietturis 2">
            <a:extLst>
              <a:ext uri="{FF2B5EF4-FFF2-40B4-BE49-F238E27FC236}">
                <a16:creationId xmlns:a16="http://schemas.microsoft.com/office/drawing/2014/main" id="{E817E06B-5358-4B27-804E-C2EEA60FF901}"/>
              </a:ext>
            </a:extLst>
          </p:cNvPr>
          <p:cNvSpPr>
            <a:spLocks noGrp="1"/>
          </p:cNvSpPr>
          <p:nvPr>
            <p:ph idx="1"/>
          </p:nvPr>
        </p:nvSpPr>
        <p:spPr/>
        <p:txBody>
          <a:bodyPr/>
          <a:lstStyle/>
          <a:p>
            <a:r>
              <a:rPr lang="lv-LV" altLang="lv-LV" dirty="0"/>
              <a:t>Tradīciju un vērtību (kultūras) apmaiņa</a:t>
            </a:r>
          </a:p>
          <a:p>
            <a:r>
              <a:rPr lang="lv-LV" altLang="lv-LV" dirty="0"/>
              <a:t>Kultūru atšķirību identificēšana</a:t>
            </a:r>
          </a:p>
          <a:p>
            <a:r>
              <a:rPr lang="lv-LV" altLang="lv-LV" dirty="0"/>
              <a:t>Jaunas informācijas un prasmju ieguve</a:t>
            </a:r>
          </a:p>
          <a:p>
            <a:r>
              <a:rPr lang="lv-LV" altLang="lv-LV" dirty="0" err="1"/>
              <a:t>Kultūratšķirību</a:t>
            </a:r>
            <a:r>
              <a:rPr lang="lv-LV" altLang="lv-LV" dirty="0"/>
              <a:t> izpratne</a:t>
            </a:r>
          </a:p>
          <a:p>
            <a:r>
              <a:rPr lang="lv-LV" altLang="lv-LV" dirty="0"/>
              <a:t>Spēja darboties dažādās kultūrvidēs </a:t>
            </a:r>
          </a:p>
          <a:p>
            <a:endParaRPr lang="lv-LV" dirty="0"/>
          </a:p>
        </p:txBody>
      </p:sp>
    </p:spTree>
    <p:extLst>
      <p:ext uri="{BB962C8B-B14F-4D97-AF65-F5344CB8AC3E}">
        <p14:creationId xmlns:p14="http://schemas.microsoft.com/office/powerpoint/2010/main" val="34505153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27D3EFFD-4D26-4883-90E0-629020B2B699}"/>
              </a:ext>
            </a:extLst>
          </p:cNvPr>
          <p:cNvSpPr>
            <a:spLocks noGrp="1"/>
          </p:cNvSpPr>
          <p:nvPr>
            <p:ph type="title"/>
          </p:nvPr>
        </p:nvSpPr>
        <p:spPr/>
        <p:txBody>
          <a:bodyPr/>
          <a:lstStyle/>
          <a:p>
            <a:r>
              <a:rPr lang="lv-LV" dirty="0"/>
              <a:t>Veiksmīga komunikācija</a:t>
            </a:r>
            <a:br>
              <a:rPr lang="lv-LV" dirty="0"/>
            </a:br>
            <a:r>
              <a:rPr lang="lv-LV" altLang="en-US" sz="2800" b="1" dirty="0"/>
              <a:t>(pēc </a:t>
            </a:r>
            <a:r>
              <a:rPr lang="lv-LV" altLang="en-US" sz="2800" b="1" dirty="0" err="1"/>
              <a:t>Dž</a:t>
            </a:r>
            <a:r>
              <a:rPr lang="lv-LV" altLang="en-US" sz="2800" b="1" dirty="0"/>
              <a:t>. </a:t>
            </a:r>
            <a:r>
              <a:rPr lang="lv-LV" altLang="en-US" sz="2800" b="1" dirty="0" err="1"/>
              <a:t>Serla</a:t>
            </a:r>
            <a:r>
              <a:rPr lang="lv-LV" altLang="en-US" sz="2800" b="1" dirty="0"/>
              <a:t> runas aktu teorijas)</a:t>
            </a:r>
            <a:endParaRPr lang="lv-LV" sz="2800" dirty="0"/>
          </a:p>
        </p:txBody>
      </p:sp>
      <p:sp>
        <p:nvSpPr>
          <p:cNvPr id="3" name="Satura vietturis 2">
            <a:extLst>
              <a:ext uri="{FF2B5EF4-FFF2-40B4-BE49-F238E27FC236}">
                <a16:creationId xmlns:a16="http://schemas.microsoft.com/office/drawing/2014/main" id="{87657ADF-F2C5-4FAA-94ED-810584B2FD48}"/>
              </a:ext>
            </a:extLst>
          </p:cNvPr>
          <p:cNvSpPr>
            <a:spLocks noGrp="1"/>
          </p:cNvSpPr>
          <p:nvPr>
            <p:ph idx="1"/>
          </p:nvPr>
        </p:nvSpPr>
        <p:spPr/>
        <p:txBody>
          <a:bodyPr>
            <a:normAutofit/>
          </a:bodyPr>
          <a:lstStyle/>
          <a:p>
            <a:pPr>
              <a:lnSpc>
                <a:spcPct val="80000"/>
              </a:lnSpc>
            </a:pPr>
            <a:endParaRPr lang="lv-LV" altLang="en-US" b="1" dirty="0">
              <a:solidFill>
                <a:srgbClr val="002060"/>
              </a:solidFill>
              <a:cs typeface="Times New Roman" panose="02020603050405020304" pitchFamily="18" charset="0"/>
            </a:endParaRPr>
          </a:p>
          <a:p>
            <a:pPr>
              <a:lnSpc>
                <a:spcPct val="80000"/>
              </a:lnSpc>
            </a:pPr>
            <a:r>
              <a:rPr lang="lv-LV" altLang="en-US" dirty="0">
                <a:cs typeface="Times New Roman" panose="02020603050405020304" pitchFamily="18" charset="0"/>
              </a:rPr>
              <a:t>Ja klausītājs saprot runātāja teikto slēpto jēgu (</a:t>
            </a:r>
            <a:r>
              <a:rPr lang="lv-LV" altLang="en-US" dirty="0" err="1">
                <a:cs typeface="Times New Roman" panose="02020603050405020304" pitchFamily="18" charset="0"/>
              </a:rPr>
              <a:t>ilokutīvo</a:t>
            </a:r>
            <a:r>
              <a:rPr lang="lv-LV" altLang="en-US" dirty="0">
                <a:cs typeface="Times New Roman" panose="02020603050405020304" pitchFamily="18" charset="0"/>
              </a:rPr>
              <a:t> nozīmi)</a:t>
            </a:r>
            <a:endParaRPr lang="lv-LV" altLang="en-US" sz="3600" dirty="0"/>
          </a:p>
          <a:p>
            <a:pPr>
              <a:lnSpc>
                <a:spcPct val="80000"/>
              </a:lnSpc>
            </a:pPr>
            <a:endParaRPr lang="lv-LV" altLang="en-US" dirty="0">
              <a:cs typeface="Times New Roman" panose="02020603050405020304" pitchFamily="18" charset="0"/>
            </a:endParaRPr>
          </a:p>
          <a:p>
            <a:pPr>
              <a:lnSpc>
                <a:spcPct val="80000"/>
              </a:lnSpc>
            </a:pPr>
            <a:r>
              <a:rPr lang="lv-LV" altLang="en-US" dirty="0">
                <a:cs typeface="Times New Roman" panose="02020603050405020304" pitchFamily="18" charset="0"/>
              </a:rPr>
              <a:t>Ja komunikatīvais akts izraisa vēlamo klausītāja reakciju</a:t>
            </a:r>
          </a:p>
          <a:p>
            <a:endParaRPr lang="lv-LV" dirty="0"/>
          </a:p>
        </p:txBody>
      </p:sp>
    </p:spTree>
    <p:extLst>
      <p:ext uri="{BB962C8B-B14F-4D97-AF65-F5344CB8AC3E}">
        <p14:creationId xmlns:p14="http://schemas.microsoft.com/office/powerpoint/2010/main" val="1163832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D0B0C859-D1DB-472A-A54F-FCD75FD18BF3}"/>
              </a:ext>
            </a:extLst>
          </p:cNvPr>
          <p:cNvSpPr>
            <a:spLocks noGrp="1"/>
          </p:cNvSpPr>
          <p:nvPr>
            <p:ph type="title"/>
          </p:nvPr>
        </p:nvSpPr>
        <p:spPr/>
        <p:txBody>
          <a:bodyPr>
            <a:normAutofit fontScale="90000"/>
          </a:bodyPr>
          <a:lstStyle/>
          <a:p>
            <a:pPr algn="ctr"/>
            <a:r>
              <a:rPr lang="lv-LV" dirty="0"/>
              <a:t> </a:t>
            </a:r>
            <a:br>
              <a:rPr lang="lv-LV" dirty="0"/>
            </a:br>
            <a:r>
              <a:rPr lang="lv-LV" dirty="0"/>
              <a:t>Runas akta </a:t>
            </a:r>
            <a:r>
              <a:rPr lang="lv-LV" sz="4000" dirty="0"/>
              <a:t>veiksmīguma/neveiksmīguma faktori</a:t>
            </a:r>
            <a:br>
              <a:rPr lang="lv-LV" sz="3100" dirty="0"/>
            </a:br>
            <a:r>
              <a:rPr lang="lv-LV" sz="3100" dirty="0"/>
              <a:t>  (J.N. Vējš par  T.A. </a:t>
            </a:r>
            <a:r>
              <a:rPr lang="lv-LV" sz="3100" dirty="0" err="1"/>
              <a:t>van</a:t>
            </a:r>
            <a:r>
              <a:rPr lang="lv-LV" sz="3100" dirty="0"/>
              <a:t> </a:t>
            </a:r>
            <a:r>
              <a:rPr lang="lv-LV" sz="3100" dirty="0" err="1"/>
              <a:t>Deiku</a:t>
            </a:r>
            <a:r>
              <a:rPr lang="lv-LV" sz="3100" dirty="0"/>
              <a:t>)</a:t>
            </a:r>
            <a:br>
              <a:rPr lang="lv-LV" sz="3100" dirty="0"/>
            </a:br>
            <a:endParaRPr lang="lv-LV" sz="3100" dirty="0"/>
          </a:p>
        </p:txBody>
      </p:sp>
      <p:sp>
        <p:nvSpPr>
          <p:cNvPr id="3" name="Satura vietturis 2">
            <a:extLst>
              <a:ext uri="{FF2B5EF4-FFF2-40B4-BE49-F238E27FC236}">
                <a16:creationId xmlns:a16="http://schemas.microsoft.com/office/drawing/2014/main" id="{A6AD3E7B-ADF8-45F0-9FCB-9858975D73FC}"/>
              </a:ext>
            </a:extLst>
          </p:cNvPr>
          <p:cNvSpPr>
            <a:spLocks noGrp="1"/>
          </p:cNvSpPr>
          <p:nvPr>
            <p:ph idx="1"/>
          </p:nvPr>
        </p:nvSpPr>
        <p:spPr/>
        <p:txBody>
          <a:bodyPr>
            <a:normAutofit fontScale="92500"/>
          </a:bodyPr>
          <a:lstStyle/>
          <a:p>
            <a:pPr marL="514350" indent="-514350">
              <a:buAutoNum type="arabicPeriod"/>
            </a:pPr>
            <a:r>
              <a:rPr lang="lv-LV" dirty="0"/>
              <a:t>Izvērsta diskursa nogabala gramatiskās struktūras īpašības –  darbības vārda izteiksme (īstenības, vēlējuma, pavēles), lietvārdu locījumi u.tml.</a:t>
            </a:r>
          </a:p>
          <a:p>
            <a:pPr marL="514350" indent="-514350">
              <a:buAutoNum type="arabicPeriod"/>
            </a:pPr>
            <a:r>
              <a:rPr lang="lv-LV" dirty="0" err="1"/>
              <a:t>Nevalodiskie</a:t>
            </a:r>
            <a:r>
              <a:rPr lang="lv-LV" dirty="0"/>
              <a:t> izteiksmes līdzekļi – temps, uzsvari, intonācija, žesti, mīmika, ķermeņa kustības.</a:t>
            </a:r>
          </a:p>
          <a:p>
            <a:pPr marL="514350" indent="-514350">
              <a:buAutoNum type="arabicPeriod"/>
            </a:pPr>
            <a:r>
              <a:rPr lang="lv-LV" dirty="0"/>
              <a:t>Vērojumi par saziņas situāciju.</a:t>
            </a:r>
          </a:p>
          <a:p>
            <a:pPr marL="514350" indent="-514350">
              <a:buAutoNum type="arabicPeriod"/>
            </a:pPr>
            <a:r>
              <a:rPr lang="lv-LV" dirty="0"/>
              <a:t>Līdzšinējās zināšanas un viedoklis par runātāju, saziņas situāciju, runātāja mērķiem.</a:t>
            </a:r>
          </a:p>
          <a:p>
            <a:pPr marL="514350" indent="-514350">
              <a:buAutoNum type="arabicPeriod"/>
            </a:pPr>
            <a:r>
              <a:rPr lang="lv-LV" dirty="0"/>
              <a:t>Kognitīvās situācijas </a:t>
            </a:r>
            <a:r>
              <a:rPr lang="lv-LV" dirty="0" err="1"/>
              <a:t>izvērtējums</a:t>
            </a:r>
            <a:r>
              <a:rPr lang="lv-LV" dirty="0"/>
              <a:t>, kas iegūts no līdzšinējiem mikro- un </a:t>
            </a:r>
            <a:r>
              <a:rPr lang="lv-LV" dirty="0" err="1"/>
              <a:t>makrodiskursiem</a:t>
            </a:r>
            <a:r>
              <a:rPr lang="lv-LV" dirty="0"/>
              <a:t> – zināšanas, pārliecība, uzskati, pasaules uzskats.</a:t>
            </a:r>
          </a:p>
          <a:p>
            <a:pPr marL="514350" indent="-514350">
              <a:buAutoNum type="arabicPeriod"/>
            </a:pPr>
            <a:r>
              <a:rPr lang="lv-LV" dirty="0"/>
              <a:t>Nozīmīguma piešķiršana kādam no faktoriem.</a:t>
            </a:r>
          </a:p>
          <a:p>
            <a:pPr marL="514350" indent="-514350">
              <a:buAutoNum type="arabicPeriod"/>
            </a:pPr>
            <a:endParaRPr lang="lv-LV" dirty="0"/>
          </a:p>
        </p:txBody>
      </p:sp>
    </p:spTree>
    <p:extLst>
      <p:ext uri="{BB962C8B-B14F-4D97-AF65-F5344CB8AC3E}">
        <p14:creationId xmlns:p14="http://schemas.microsoft.com/office/powerpoint/2010/main" val="16352830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670D4185-15BD-4653-ABAB-A5E05B43B61C}"/>
              </a:ext>
            </a:extLst>
          </p:cNvPr>
          <p:cNvSpPr>
            <a:spLocks noGrp="1" noChangeArrowheads="1"/>
          </p:cNvSpPr>
          <p:nvPr>
            <p:ph type="title"/>
          </p:nvPr>
        </p:nvSpPr>
        <p:spPr/>
        <p:txBody>
          <a:bodyPr/>
          <a:lstStyle/>
          <a:p>
            <a:pPr eaLnBrk="1" hangingPunct="1"/>
            <a:r>
              <a:rPr lang="lv-LV" altLang="en-US" sz="3600" dirty="0"/>
              <a:t>Lingvistiskā un paralingvistiskā kompetence  </a:t>
            </a:r>
          </a:p>
        </p:txBody>
      </p:sp>
      <p:sp>
        <p:nvSpPr>
          <p:cNvPr id="22531" name="Rectangle 3">
            <a:extLst>
              <a:ext uri="{FF2B5EF4-FFF2-40B4-BE49-F238E27FC236}">
                <a16:creationId xmlns:a16="http://schemas.microsoft.com/office/drawing/2014/main" id="{C69EEC06-D058-4540-B1CE-8CFFB1566633}"/>
              </a:ext>
            </a:extLst>
          </p:cNvPr>
          <p:cNvSpPr>
            <a:spLocks noGrp="1" noChangeArrowheads="1"/>
          </p:cNvSpPr>
          <p:nvPr>
            <p:ph idx="1"/>
          </p:nvPr>
        </p:nvSpPr>
        <p:spPr/>
        <p:txBody>
          <a:bodyPr/>
          <a:lstStyle/>
          <a:p>
            <a:pPr eaLnBrk="1" hangingPunct="1">
              <a:lnSpc>
                <a:spcPct val="90000"/>
              </a:lnSpc>
            </a:pPr>
            <a:r>
              <a:rPr lang="lv-LV" altLang="en-US" dirty="0"/>
              <a:t>Verbālie elementi (teikumi, izteikumi)</a:t>
            </a:r>
          </a:p>
          <a:p>
            <a:pPr eaLnBrk="1" hangingPunct="1">
              <a:lnSpc>
                <a:spcPct val="90000"/>
              </a:lnSpc>
            </a:pPr>
            <a:r>
              <a:rPr lang="lv-LV" altLang="en-US" dirty="0"/>
              <a:t>Neverbālie elementi (poza, žesti, mīmika, distance)</a:t>
            </a:r>
          </a:p>
          <a:p>
            <a:pPr eaLnBrk="1" hangingPunct="1">
              <a:lnSpc>
                <a:spcPct val="90000"/>
              </a:lnSpc>
            </a:pPr>
            <a:r>
              <a:rPr lang="lv-LV" altLang="en-US" dirty="0"/>
              <a:t>Diskursa elementi un to organizācija</a:t>
            </a:r>
          </a:p>
          <a:p>
            <a:pPr eaLnBrk="1" hangingPunct="1">
              <a:lnSpc>
                <a:spcPct val="90000"/>
              </a:lnSpc>
            </a:pPr>
            <a:r>
              <a:rPr lang="lv-LV" altLang="en-US" dirty="0"/>
              <a:t>Variantu </a:t>
            </a:r>
            <a:r>
              <a:rPr lang="lv-LV" altLang="en-US" dirty="0" err="1"/>
              <a:t>ranžējums</a:t>
            </a:r>
            <a:endParaRPr lang="lv-LV" altLang="en-US" dirty="0"/>
          </a:p>
          <a:p>
            <a:pPr eaLnBrk="1" hangingPunct="1">
              <a:lnSpc>
                <a:spcPct val="90000"/>
              </a:lnSpc>
            </a:pPr>
            <a:r>
              <a:rPr lang="lv-LV" altLang="en-US" dirty="0"/>
              <a:t>Variantu nozīme atšķirīgās situācijās</a:t>
            </a:r>
          </a:p>
        </p:txBody>
      </p:sp>
    </p:spTree>
  </p:cSld>
  <p:clrMapOvr>
    <a:masterClrMapping/>
  </p:clrMapOvr>
  <p:transition>
    <p:cover dir="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486EFC8F-537B-4C59-B9EB-78FB946A9EBD}"/>
              </a:ext>
            </a:extLst>
          </p:cNvPr>
          <p:cNvSpPr>
            <a:spLocks noGrp="1"/>
          </p:cNvSpPr>
          <p:nvPr>
            <p:ph type="title"/>
          </p:nvPr>
        </p:nvSpPr>
        <p:spPr/>
        <p:txBody>
          <a:bodyPr/>
          <a:lstStyle/>
          <a:p>
            <a:r>
              <a:rPr lang="lv-LV" dirty="0"/>
              <a:t>Neverbālā komunikācija</a:t>
            </a:r>
          </a:p>
        </p:txBody>
      </p:sp>
      <p:sp>
        <p:nvSpPr>
          <p:cNvPr id="3" name="Satura vietturis 2">
            <a:extLst>
              <a:ext uri="{FF2B5EF4-FFF2-40B4-BE49-F238E27FC236}">
                <a16:creationId xmlns:a16="http://schemas.microsoft.com/office/drawing/2014/main" id="{EE0C08C9-6898-46D3-AC22-B4316B48ACC4}"/>
              </a:ext>
            </a:extLst>
          </p:cNvPr>
          <p:cNvSpPr>
            <a:spLocks noGrp="1"/>
          </p:cNvSpPr>
          <p:nvPr>
            <p:ph idx="1"/>
          </p:nvPr>
        </p:nvSpPr>
        <p:spPr/>
        <p:txBody>
          <a:bodyPr/>
          <a:lstStyle/>
          <a:p>
            <a:r>
              <a:rPr lang="en-US" altLang="lv-LV" dirty="0" err="1"/>
              <a:t>Daudzos</a:t>
            </a:r>
            <a:r>
              <a:rPr lang="en-US" altLang="lv-LV" dirty="0"/>
              <a:t> </a:t>
            </a:r>
            <a:r>
              <a:rPr lang="en-US" altLang="lv-LV" dirty="0" err="1"/>
              <a:t>gadījumos</a:t>
            </a:r>
            <a:r>
              <a:rPr lang="en-US" altLang="lv-LV" dirty="0"/>
              <a:t> </a:t>
            </a:r>
            <a:r>
              <a:rPr lang="en-US" altLang="lv-LV" dirty="0" err="1"/>
              <a:t>neverbālā</a:t>
            </a:r>
            <a:r>
              <a:rPr lang="en-US" altLang="lv-LV" dirty="0"/>
              <a:t> </a:t>
            </a:r>
            <a:r>
              <a:rPr lang="en-US" altLang="lv-LV" dirty="0" err="1"/>
              <a:t>komunikācija</a:t>
            </a:r>
            <a:r>
              <a:rPr lang="en-US" altLang="lv-LV" dirty="0"/>
              <a:t> </a:t>
            </a:r>
            <a:r>
              <a:rPr lang="en-US" altLang="lv-LV" dirty="0" err="1"/>
              <a:t>efektīvāka</a:t>
            </a:r>
            <a:r>
              <a:rPr lang="en-US" altLang="lv-LV" dirty="0"/>
              <a:t> par </a:t>
            </a:r>
            <a:r>
              <a:rPr lang="en-US" altLang="lv-LV" dirty="0" err="1"/>
              <a:t>verbālo</a:t>
            </a:r>
            <a:r>
              <a:rPr lang="en-US" altLang="lv-LV" dirty="0"/>
              <a:t>, </a:t>
            </a:r>
            <a:r>
              <a:rPr lang="en-US" altLang="lv-LV" dirty="0" err="1"/>
              <a:t>piem</a:t>
            </a:r>
            <a:r>
              <a:rPr lang="lv-LV" altLang="lv-LV" dirty="0" err="1"/>
              <a:t>ēram</a:t>
            </a:r>
            <a:r>
              <a:rPr lang="en-US" altLang="lv-LV" dirty="0"/>
              <a:t>, </a:t>
            </a:r>
            <a:r>
              <a:rPr lang="en-US" altLang="lv-LV" dirty="0" err="1"/>
              <a:t>norādot</a:t>
            </a:r>
            <a:r>
              <a:rPr lang="en-US" altLang="lv-LV" dirty="0"/>
              <a:t> </a:t>
            </a:r>
            <a:r>
              <a:rPr lang="en-US" altLang="lv-LV" dirty="0" err="1"/>
              <a:t>virzienu</a:t>
            </a:r>
            <a:r>
              <a:rPr lang="en-US" altLang="lv-LV" dirty="0"/>
              <a:t>, </a:t>
            </a:r>
            <a:r>
              <a:rPr lang="en-US" altLang="lv-LV" dirty="0" err="1"/>
              <a:t>attēlojot</a:t>
            </a:r>
            <a:r>
              <a:rPr lang="en-US" altLang="lv-LV" dirty="0"/>
              <a:t> </a:t>
            </a:r>
            <a:r>
              <a:rPr lang="en-US" altLang="lv-LV" dirty="0" err="1"/>
              <a:t>formu</a:t>
            </a:r>
            <a:r>
              <a:rPr lang="en-US" altLang="lv-LV" dirty="0"/>
              <a:t>.</a:t>
            </a:r>
            <a:endParaRPr lang="lv-LV" altLang="lv-LV" dirty="0"/>
          </a:p>
          <a:p>
            <a:r>
              <a:rPr lang="en-US" altLang="lv-LV" dirty="0" err="1"/>
              <a:t>Neverbālā</a:t>
            </a:r>
            <a:r>
              <a:rPr lang="en-US" altLang="lv-LV" dirty="0"/>
              <a:t> </a:t>
            </a:r>
            <a:r>
              <a:rPr lang="en-US" altLang="lv-LV" dirty="0" err="1"/>
              <a:t>komunikācija</a:t>
            </a:r>
            <a:r>
              <a:rPr lang="en-US" altLang="lv-LV" dirty="0"/>
              <a:t> </a:t>
            </a:r>
            <a:r>
              <a:rPr lang="en-US" altLang="lv-LV" dirty="0" err="1"/>
              <a:t>ir</a:t>
            </a:r>
            <a:r>
              <a:rPr lang="en-US" altLang="lv-LV" dirty="0"/>
              <a:t> </a:t>
            </a:r>
            <a:r>
              <a:rPr lang="en-US" altLang="lv-LV" dirty="0" err="1"/>
              <a:t>ietekmīga</a:t>
            </a:r>
            <a:r>
              <a:rPr lang="en-US" altLang="lv-LV" dirty="0"/>
              <a:t>, </a:t>
            </a:r>
            <a:r>
              <a:rPr lang="en-US" altLang="lv-LV" dirty="0" err="1"/>
              <a:t>tā</a:t>
            </a:r>
            <a:r>
              <a:rPr lang="en-US" altLang="lv-LV" dirty="0"/>
              <a:t> </a:t>
            </a:r>
            <a:r>
              <a:rPr lang="en-US" altLang="lv-LV" dirty="0" err="1"/>
              <a:t>norāda</a:t>
            </a:r>
            <a:r>
              <a:rPr lang="en-US" altLang="lv-LV" dirty="0"/>
              <a:t> </a:t>
            </a:r>
            <a:r>
              <a:rPr lang="en-US" altLang="lv-LV" dirty="0" err="1"/>
              <a:t>uz</a:t>
            </a:r>
            <a:r>
              <a:rPr lang="en-US" altLang="lv-LV" dirty="0"/>
              <a:t> </a:t>
            </a:r>
            <a:r>
              <a:rPr lang="en-US" altLang="lv-LV" dirty="0" err="1"/>
              <a:t>cilvēka</a:t>
            </a:r>
            <a:r>
              <a:rPr lang="en-US" altLang="lv-LV" dirty="0"/>
              <a:t> </a:t>
            </a:r>
            <a:r>
              <a:rPr lang="en-US" altLang="lv-LV" dirty="0" err="1"/>
              <a:t>iekšējām</a:t>
            </a:r>
            <a:r>
              <a:rPr lang="en-US" altLang="lv-LV" dirty="0"/>
              <a:t> </a:t>
            </a:r>
            <a:r>
              <a:rPr lang="en-US" altLang="lv-LV" dirty="0" err="1"/>
              <a:t>sajūtām</a:t>
            </a:r>
            <a:r>
              <a:rPr lang="en-US" altLang="lv-LV" dirty="0"/>
              <a:t>.</a:t>
            </a:r>
            <a:endParaRPr lang="lv-LV" altLang="lv-LV" dirty="0"/>
          </a:p>
          <a:p>
            <a:r>
              <a:rPr lang="en-US" altLang="lv-LV" dirty="0" err="1"/>
              <a:t>Neverbālā</a:t>
            </a:r>
            <a:r>
              <a:rPr lang="en-US" altLang="lv-LV" dirty="0"/>
              <a:t> </a:t>
            </a:r>
            <a:r>
              <a:rPr lang="en-US" altLang="lv-LV" dirty="0" err="1"/>
              <a:t>komunikācija</a:t>
            </a:r>
            <a:r>
              <a:rPr lang="en-US" altLang="lv-LV" dirty="0"/>
              <a:t> </a:t>
            </a:r>
            <a:r>
              <a:rPr lang="en-US" altLang="lv-LV" dirty="0" err="1"/>
              <a:t>ir</a:t>
            </a:r>
            <a:r>
              <a:rPr lang="en-US" altLang="lv-LV" dirty="0"/>
              <a:t> </a:t>
            </a:r>
            <a:r>
              <a:rPr lang="en-US" altLang="lv-LV" dirty="0" err="1"/>
              <a:t>ticama</a:t>
            </a:r>
            <a:r>
              <a:rPr lang="en-US" altLang="lv-LV" dirty="0"/>
              <a:t>, jo </a:t>
            </a:r>
            <a:r>
              <a:rPr lang="en-US" altLang="lv-LV" dirty="0" err="1"/>
              <a:t>tā</a:t>
            </a:r>
            <a:r>
              <a:rPr lang="en-US" altLang="lv-LV" dirty="0"/>
              <a:t> </a:t>
            </a:r>
            <a:r>
              <a:rPr lang="lv-LV" altLang="lv-LV" dirty="0"/>
              <a:t>ir </a:t>
            </a:r>
            <a:r>
              <a:rPr lang="en-US" altLang="lv-LV" dirty="0" err="1"/>
              <a:t>grūtāk</a:t>
            </a:r>
            <a:r>
              <a:rPr lang="en-US" altLang="lv-LV" dirty="0"/>
              <a:t> </a:t>
            </a:r>
            <a:r>
              <a:rPr lang="en-US" altLang="lv-LV" dirty="0" err="1"/>
              <a:t>kontrolējama</a:t>
            </a:r>
            <a:r>
              <a:rPr lang="en-US" altLang="lv-LV" dirty="0"/>
              <a:t>.</a:t>
            </a:r>
            <a:endParaRPr lang="lv-LV" altLang="lv-LV" dirty="0"/>
          </a:p>
          <a:p>
            <a:r>
              <a:rPr lang="en-US" altLang="lv-LV" dirty="0" err="1"/>
              <a:t>Ar</a:t>
            </a:r>
            <a:r>
              <a:rPr lang="en-US" altLang="lv-LV" dirty="0"/>
              <a:t> </a:t>
            </a:r>
            <a:r>
              <a:rPr lang="en-US" altLang="lv-LV" dirty="0" err="1"/>
              <a:t>neverbālās</a:t>
            </a:r>
            <a:r>
              <a:rPr lang="en-US" altLang="lv-LV" dirty="0"/>
              <a:t> </a:t>
            </a:r>
            <a:r>
              <a:rPr lang="en-US" altLang="lv-LV" dirty="0" err="1"/>
              <a:t>komunikācijas</a:t>
            </a:r>
            <a:r>
              <a:rPr lang="en-US" altLang="lv-LV" dirty="0"/>
              <a:t> </a:t>
            </a:r>
            <a:r>
              <a:rPr lang="en-US" altLang="lv-LV" dirty="0" err="1"/>
              <a:t>palīdzību</a:t>
            </a:r>
            <a:r>
              <a:rPr lang="en-US" altLang="lv-LV" dirty="0"/>
              <a:t> </a:t>
            </a:r>
            <a:r>
              <a:rPr lang="en-US" altLang="lv-LV" dirty="0" err="1"/>
              <a:t>daudz</a:t>
            </a:r>
            <a:r>
              <a:rPr lang="en-US" altLang="lv-LV" dirty="0"/>
              <a:t> </a:t>
            </a:r>
            <a:r>
              <a:rPr lang="en-US" altLang="lv-LV" dirty="0" err="1"/>
              <a:t>tiešāk</a:t>
            </a:r>
            <a:r>
              <a:rPr lang="en-US" altLang="lv-LV" dirty="0"/>
              <a:t> </a:t>
            </a:r>
            <a:r>
              <a:rPr lang="en-US" altLang="lv-LV" dirty="0" err="1"/>
              <a:t>varam</a:t>
            </a:r>
            <a:r>
              <a:rPr lang="en-US" altLang="lv-LV" dirty="0"/>
              <a:t> </a:t>
            </a:r>
            <a:r>
              <a:rPr lang="en-US" altLang="lv-LV" dirty="0" err="1"/>
              <a:t>paust</a:t>
            </a:r>
            <a:r>
              <a:rPr lang="en-US" altLang="lv-LV" dirty="0"/>
              <a:t> </a:t>
            </a:r>
            <a:r>
              <a:rPr lang="en-US" altLang="lv-LV" dirty="0" err="1"/>
              <a:t>savu</a:t>
            </a:r>
            <a:r>
              <a:rPr lang="en-US" altLang="lv-LV" dirty="0"/>
              <a:t> </a:t>
            </a:r>
            <a:r>
              <a:rPr lang="lv-LV" altLang="lv-LV" dirty="0"/>
              <a:t> viedokli. </a:t>
            </a:r>
          </a:p>
          <a:p>
            <a:r>
              <a:rPr lang="en-US" altLang="lv-LV" dirty="0" err="1"/>
              <a:t>Neverbālā</a:t>
            </a:r>
            <a:r>
              <a:rPr lang="en-US" altLang="lv-LV" dirty="0"/>
              <a:t> </a:t>
            </a:r>
            <a:r>
              <a:rPr lang="en-US" altLang="lv-LV" dirty="0" err="1"/>
              <a:t>komunikācija</a:t>
            </a:r>
            <a:r>
              <a:rPr lang="lv-LV" altLang="lv-LV" dirty="0"/>
              <a:t> p</a:t>
            </a:r>
            <a:r>
              <a:rPr lang="en-US" altLang="lv-LV" dirty="0" err="1"/>
              <a:t>apildina</a:t>
            </a:r>
            <a:r>
              <a:rPr lang="lv-LV" altLang="lv-LV" dirty="0"/>
              <a:t> un </a:t>
            </a:r>
            <a:r>
              <a:rPr lang="en-US" altLang="lv-LV" dirty="0"/>
              <a:t> </a:t>
            </a:r>
            <a:r>
              <a:rPr lang="en-US" altLang="lv-LV" dirty="0" err="1"/>
              <a:t>pastiprina</a:t>
            </a:r>
            <a:r>
              <a:rPr lang="en-US" altLang="lv-LV" dirty="0"/>
              <a:t> </a:t>
            </a:r>
            <a:r>
              <a:rPr lang="en-US" altLang="lv-LV" dirty="0" err="1"/>
              <a:t>vārdisko</a:t>
            </a:r>
            <a:r>
              <a:rPr lang="en-US" altLang="lv-LV" dirty="0"/>
              <a:t> </a:t>
            </a:r>
            <a:r>
              <a:rPr lang="en-US" altLang="lv-LV" dirty="0" err="1"/>
              <a:t>informāciju</a:t>
            </a:r>
            <a:r>
              <a:rPr lang="en-US" altLang="lv-LV" dirty="0"/>
              <a:t>.</a:t>
            </a:r>
            <a:endParaRPr lang="en-US" altLang="lv-LV" sz="2400" dirty="0"/>
          </a:p>
          <a:p>
            <a:endParaRPr lang="lv-LV" dirty="0"/>
          </a:p>
        </p:txBody>
      </p:sp>
    </p:spTree>
    <p:extLst>
      <p:ext uri="{BB962C8B-B14F-4D97-AF65-F5344CB8AC3E}">
        <p14:creationId xmlns:p14="http://schemas.microsoft.com/office/powerpoint/2010/main" val="13011396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a:extLst>
              <a:ext uri="{FF2B5EF4-FFF2-40B4-BE49-F238E27FC236}">
                <a16:creationId xmlns:a16="http://schemas.microsoft.com/office/drawing/2014/main" id="{E95AAEEA-A7D6-47F4-A8F2-3F236A4AC3C6}"/>
              </a:ext>
            </a:extLst>
          </p:cNvPr>
          <p:cNvSpPr>
            <a:spLocks noGrp="1" noChangeArrowheads="1"/>
          </p:cNvSpPr>
          <p:nvPr>
            <p:ph type="title"/>
          </p:nvPr>
        </p:nvSpPr>
        <p:spPr>
          <a:xfrm>
            <a:off x="640080" y="1243013"/>
            <a:ext cx="3855720" cy="4371974"/>
          </a:xfrm>
        </p:spPr>
        <p:txBody>
          <a:bodyPr>
            <a:normAutofit/>
          </a:bodyPr>
          <a:lstStyle/>
          <a:p>
            <a:br>
              <a:rPr lang="lv-LV" altLang="en-US" sz="3600" b="1" dirty="0">
                <a:solidFill>
                  <a:schemeClr val="tx2"/>
                </a:solidFill>
              </a:rPr>
            </a:br>
            <a:r>
              <a:rPr lang="en-US" altLang="en-US" sz="3600" b="1" dirty="0"/>
              <a:t>VALODA </a:t>
            </a:r>
            <a:r>
              <a:rPr lang="lv-LV" altLang="en-US" sz="3600" b="1" dirty="0"/>
              <a:t>– </a:t>
            </a:r>
            <a:r>
              <a:rPr lang="en-US" altLang="en-US" sz="3600" b="1" dirty="0"/>
              <a:t>APZINĀTU VOKĀLU SIMBOLU SISTĒMA, KO LIETO CILVĒKU SAZIŅAI</a:t>
            </a:r>
            <a:br>
              <a:rPr lang="en-US" altLang="en-US" sz="3600" dirty="0"/>
            </a:br>
            <a:endParaRPr lang="en-US" altLang="en-US" sz="3600" dirty="0"/>
          </a:p>
        </p:txBody>
      </p:sp>
      <p:sp>
        <p:nvSpPr>
          <p:cNvPr id="5127" name="Content Placeholder 2">
            <a:extLst>
              <a:ext uri="{FF2B5EF4-FFF2-40B4-BE49-F238E27FC236}">
                <a16:creationId xmlns:a16="http://schemas.microsoft.com/office/drawing/2014/main" id="{D1889609-FAA7-46BE-ABF0-EF3986E49F03}"/>
              </a:ext>
            </a:extLst>
          </p:cNvPr>
          <p:cNvSpPr>
            <a:spLocks noGrp="1" noChangeArrowheads="1"/>
          </p:cNvSpPr>
          <p:nvPr>
            <p:ph idx="1"/>
          </p:nvPr>
        </p:nvSpPr>
        <p:spPr>
          <a:xfrm>
            <a:off x="6172200" y="804672"/>
            <a:ext cx="5221224" cy="5230368"/>
          </a:xfrm>
        </p:spPr>
        <p:txBody>
          <a:bodyPr anchor="ctr">
            <a:normAutofit/>
          </a:bodyPr>
          <a:lstStyle/>
          <a:p>
            <a:pPr marL="0" indent="0">
              <a:buNone/>
            </a:pPr>
            <a:r>
              <a:rPr lang="lv-LV" altLang="en-US" sz="1800" b="1" dirty="0">
                <a:solidFill>
                  <a:schemeClr val="tx2"/>
                </a:solidFill>
              </a:rPr>
              <a:t>		</a:t>
            </a:r>
            <a:r>
              <a:rPr lang="lv-LV" altLang="en-US" sz="1800" b="1" dirty="0"/>
              <a:t>“Ja mēs ceram izprast cilvēka valodu un tās psiholoģisko kapacitāti, mums vispirms jājautā, kas tā ir, nevis kādā veidā un kādam mērķim tā tiek lietota.” (</a:t>
            </a:r>
            <a:r>
              <a:rPr lang="lv-LV" altLang="en-US" sz="1800" b="1" dirty="0" err="1"/>
              <a:t>N.Čomskis</a:t>
            </a:r>
            <a:r>
              <a:rPr lang="lv-LV" altLang="en-US" sz="1800" b="1" dirty="0"/>
              <a:t>) </a:t>
            </a:r>
          </a:p>
          <a:p>
            <a:pPr marL="0" indent="0">
              <a:buNone/>
            </a:pPr>
            <a:br>
              <a:rPr lang="lv-LV" altLang="en-US" sz="1800" b="1" dirty="0"/>
            </a:br>
            <a:r>
              <a:rPr lang="lv-LV" altLang="en-US" sz="1800" b="1" dirty="0"/>
              <a:t>		“Normāls bērns apgūst ne tikai to, kas ir gramatiski pareizs, bet kas ir piemērots. Viņš apgūst iemaņas, kad runāt un kad nerunāt, par ko runāt, ar ko, kad, kur un kādā veidā runāt.” (</a:t>
            </a:r>
            <a:r>
              <a:rPr lang="lv-LV" altLang="en-US" sz="1800" b="1" dirty="0" err="1"/>
              <a:t>D.Haimzs</a:t>
            </a:r>
            <a:r>
              <a:rPr lang="lv-LV" altLang="en-US" sz="1800" b="1" dirty="0"/>
              <a:t>)</a:t>
            </a:r>
          </a:p>
          <a:p>
            <a:pPr marL="0" indent="0">
              <a:buNone/>
            </a:pPr>
            <a:br>
              <a:rPr lang="lv-LV" altLang="en-US" sz="1800" b="1" dirty="0"/>
            </a:br>
            <a:r>
              <a:rPr lang="lv-LV" altLang="en-US" sz="1800" b="1" dirty="0"/>
              <a:t>		“Lingvistiskā kompetence ir gramatisko zināšanu abstrakcija, savukārt komunikatīvā kompetence ir sociālās uzvedības abstrakcija.” (</a:t>
            </a:r>
            <a:r>
              <a:rPr lang="lv-LV" altLang="en-US" sz="1800" b="1" dirty="0" err="1"/>
              <a:t>G.Vidovsons</a:t>
            </a:r>
            <a:r>
              <a:rPr lang="lv-LV" altLang="en-US" sz="1800" b="1" dirty="0"/>
              <a:t>)</a:t>
            </a:r>
          </a:p>
          <a:p>
            <a:pPr marL="0" indent="0">
              <a:buNone/>
            </a:pPr>
            <a:br>
              <a:rPr lang="en-US" altLang="en-US" sz="1800" b="1" dirty="0"/>
            </a:br>
            <a:r>
              <a:rPr lang="lv-LV" altLang="en-US" sz="1800" b="1" dirty="0"/>
              <a:t>		</a:t>
            </a:r>
            <a:r>
              <a:rPr lang="en-US" altLang="en-US" sz="1800" b="1" dirty="0"/>
              <a:t>“</a:t>
            </a:r>
            <a:r>
              <a:rPr lang="en-US" altLang="en-US" sz="1800" b="1" dirty="0" err="1"/>
              <a:t>Visi</a:t>
            </a:r>
            <a:r>
              <a:rPr lang="en-US" altLang="en-US" sz="1800" b="1" dirty="0"/>
              <a:t> </a:t>
            </a:r>
            <a:r>
              <a:rPr lang="en-US" altLang="en-US" sz="1800" b="1" dirty="0" err="1"/>
              <a:t>valodas</a:t>
            </a:r>
            <a:r>
              <a:rPr lang="en-US" altLang="en-US" sz="1800" b="1" dirty="0"/>
              <a:t> </a:t>
            </a:r>
            <a:r>
              <a:rPr lang="en-US" altLang="en-US" sz="1800" b="1" dirty="0" err="1"/>
              <a:t>aspekti</a:t>
            </a:r>
            <a:r>
              <a:rPr lang="en-US" altLang="en-US" sz="1800" b="1" dirty="0"/>
              <a:t> </a:t>
            </a:r>
            <a:r>
              <a:rPr lang="en-US" altLang="en-US" sz="1800" b="1" dirty="0" err="1"/>
              <a:t>jāskata</a:t>
            </a:r>
            <a:r>
              <a:rPr lang="en-US" altLang="en-US" sz="1800" b="1" dirty="0"/>
              <a:t> </a:t>
            </a:r>
            <a:r>
              <a:rPr lang="en-US" altLang="en-US" sz="1800" b="1" dirty="0" err="1"/>
              <a:t>caur</a:t>
            </a:r>
            <a:r>
              <a:rPr lang="en-US" altLang="en-US" sz="1800" b="1" dirty="0"/>
              <a:t> </a:t>
            </a:r>
            <a:r>
              <a:rPr lang="en-US" altLang="en-US" sz="1800" b="1" dirty="0" err="1"/>
              <a:t>tās</a:t>
            </a:r>
            <a:r>
              <a:rPr lang="en-US" altLang="en-US" sz="1800" b="1" dirty="0"/>
              <a:t> </a:t>
            </a:r>
            <a:r>
              <a:rPr lang="en-US" altLang="en-US" sz="1800" b="1" dirty="0" err="1"/>
              <a:t>sabiedrības</a:t>
            </a:r>
            <a:r>
              <a:rPr lang="en-US" altLang="en-US" sz="1800" b="1" dirty="0"/>
              <a:t> </a:t>
            </a:r>
            <a:r>
              <a:rPr lang="en-US" altLang="en-US" sz="1800" b="1" dirty="0" err="1"/>
              <a:t>prizmu</a:t>
            </a:r>
            <a:r>
              <a:rPr lang="en-US" altLang="en-US" sz="1800" b="1" dirty="0"/>
              <a:t>, </a:t>
            </a:r>
            <a:r>
              <a:rPr lang="en-US" altLang="en-US" sz="1800" b="1" dirty="0" err="1"/>
              <a:t>kur</a:t>
            </a:r>
            <a:r>
              <a:rPr lang="en-US" altLang="en-US" sz="1800" b="1" dirty="0"/>
              <a:t> </a:t>
            </a:r>
            <a:r>
              <a:rPr lang="en-US" altLang="en-US" sz="1800" b="1" dirty="0" err="1"/>
              <a:t>tās</a:t>
            </a:r>
            <a:r>
              <a:rPr lang="en-US" altLang="en-US" sz="1800" b="1" dirty="0"/>
              <a:t> </a:t>
            </a:r>
            <a:r>
              <a:rPr lang="en-US" altLang="en-US" sz="1800" b="1" dirty="0" err="1"/>
              <a:t>runātāji</a:t>
            </a:r>
            <a:r>
              <a:rPr lang="en-US" altLang="en-US" sz="1800" b="1" dirty="0"/>
              <a:t> </a:t>
            </a:r>
            <a:r>
              <a:rPr lang="en-US" altLang="en-US" sz="1800" b="1" dirty="0" err="1"/>
              <a:t>dzīvo</a:t>
            </a:r>
            <a:r>
              <a:rPr lang="en-US" altLang="en-US" sz="1800" b="1" dirty="0"/>
              <a:t>.”</a:t>
            </a:r>
            <a:r>
              <a:rPr lang="lv-LV" altLang="en-US" sz="1800" b="1" dirty="0"/>
              <a:t>  (V.</a:t>
            </a:r>
            <a:r>
              <a:rPr lang="en-US" altLang="en-US" sz="1800" b="1" dirty="0" err="1"/>
              <a:t>Labovs</a:t>
            </a:r>
            <a:r>
              <a:rPr lang="lv-LV" altLang="en-US" sz="1800" b="1" dirty="0"/>
              <a:t>)</a:t>
            </a:r>
            <a:endParaRPr lang="en-US" altLang="en-US" sz="1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181048F2-50C3-468A-A793-D8B8DC69CF37}"/>
              </a:ext>
            </a:extLst>
          </p:cNvPr>
          <p:cNvSpPr>
            <a:spLocks noGrp="1"/>
          </p:cNvSpPr>
          <p:nvPr>
            <p:ph type="title"/>
          </p:nvPr>
        </p:nvSpPr>
        <p:spPr/>
        <p:txBody>
          <a:bodyPr/>
          <a:lstStyle/>
          <a:p>
            <a:r>
              <a:rPr lang="lv-LV" dirty="0"/>
              <a:t>Komunikācijas neverbālie komponenti</a:t>
            </a:r>
          </a:p>
        </p:txBody>
      </p:sp>
      <p:sp>
        <p:nvSpPr>
          <p:cNvPr id="3" name="Satura vietturis 2">
            <a:extLst>
              <a:ext uri="{FF2B5EF4-FFF2-40B4-BE49-F238E27FC236}">
                <a16:creationId xmlns:a16="http://schemas.microsoft.com/office/drawing/2014/main" id="{D0EB4698-0B1D-42DA-AC46-99AE2E91F451}"/>
              </a:ext>
            </a:extLst>
          </p:cNvPr>
          <p:cNvSpPr>
            <a:spLocks noGrp="1"/>
          </p:cNvSpPr>
          <p:nvPr>
            <p:ph idx="1"/>
          </p:nvPr>
        </p:nvSpPr>
        <p:spPr/>
        <p:txBody>
          <a:bodyPr>
            <a:normAutofit/>
          </a:bodyPr>
          <a:lstStyle/>
          <a:p>
            <a:r>
              <a:rPr lang="lv-LV" altLang="lv-LV" dirty="0" err="1"/>
              <a:t>Prosodika</a:t>
            </a:r>
            <a:r>
              <a:rPr lang="lv-LV" altLang="lv-LV" dirty="0"/>
              <a:t> – smiekli, runas skaļums, intonācija, temps, klusums</a:t>
            </a:r>
          </a:p>
          <a:p>
            <a:r>
              <a:rPr lang="lv-LV" altLang="lv-LV" dirty="0"/>
              <a:t>Kinētika – žesti, ķermeņa kustības, sejas izteiksme</a:t>
            </a:r>
          </a:p>
          <a:p>
            <a:r>
              <a:rPr lang="lv-LV" altLang="lv-LV" dirty="0" err="1"/>
              <a:t>Okulēzika</a:t>
            </a:r>
            <a:r>
              <a:rPr lang="lv-LV" altLang="lv-LV" dirty="0"/>
              <a:t> – acu kontakts</a:t>
            </a:r>
          </a:p>
          <a:p>
            <a:r>
              <a:rPr lang="lv-LV" altLang="lv-LV" dirty="0" err="1"/>
              <a:t>Gastika</a:t>
            </a:r>
            <a:r>
              <a:rPr lang="lv-LV" altLang="lv-LV" dirty="0"/>
              <a:t> – ēšanas un dzeršanas paradumi kā komunikācijas forma </a:t>
            </a:r>
          </a:p>
          <a:p>
            <a:r>
              <a:rPr lang="lv-LV" altLang="lv-LV" dirty="0" err="1"/>
              <a:t>Olfaktika</a:t>
            </a:r>
            <a:r>
              <a:rPr lang="lv-LV" altLang="lv-LV" dirty="0"/>
              <a:t>  – komunikācija ar ožu, smaržu nozīme komunikācijā</a:t>
            </a:r>
          </a:p>
          <a:p>
            <a:r>
              <a:rPr lang="lv-LV" altLang="lv-LV" dirty="0" err="1"/>
              <a:t>Proksēmika</a:t>
            </a:r>
            <a:r>
              <a:rPr lang="lv-LV" altLang="lv-LV" dirty="0"/>
              <a:t> – telpiskā uztvere</a:t>
            </a:r>
          </a:p>
          <a:p>
            <a:r>
              <a:rPr lang="lv-LV" altLang="lv-LV" dirty="0"/>
              <a:t> </a:t>
            </a:r>
            <a:r>
              <a:rPr lang="lv-LV" altLang="lv-LV" dirty="0" err="1"/>
              <a:t>Haptika</a:t>
            </a:r>
            <a:r>
              <a:rPr lang="lv-LV" altLang="lv-LV" dirty="0"/>
              <a:t> – komunikācija ar pieskārieniem</a:t>
            </a:r>
          </a:p>
          <a:p>
            <a:r>
              <a:rPr lang="lv-LV" altLang="lv-LV" dirty="0" err="1"/>
              <a:t>Hronēmika</a:t>
            </a:r>
            <a:r>
              <a:rPr lang="lv-LV" altLang="lv-LV" dirty="0"/>
              <a:t> – laika uztvere</a:t>
            </a:r>
          </a:p>
          <a:p>
            <a:endParaRPr lang="lv-LV" dirty="0"/>
          </a:p>
        </p:txBody>
      </p:sp>
    </p:spTree>
    <p:extLst>
      <p:ext uri="{BB962C8B-B14F-4D97-AF65-F5344CB8AC3E}">
        <p14:creationId xmlns:p14="http://schemas.microsoft.com/office/powerpoint/2010/main" val="297734579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a:extLst>
              <a:ext uri="{FF2B5EF4-FFF2-40B4-BE49-F238E27FC236}">
                <a16:creationId xmlns:a16="http://schemas.microsoft.com/office/drawing/2014/main" id="{BDCC8E27-1103-469F-8A14-F89FCDCF4784}"/>
              </a:ext>
            </a:extLst>
          </p:cNvPr>
          <p:cNvSpPr>
            <a:spLocks noGrp="1" noChangeArrowheads="1"/>
          </p:cNvSpPr>
          <p:nvPr>
            <p:ph type="title"/>
          </p:nvPr>
        </p:nvSpPr>
        <p:spPr/>
        <p:txBody>
          <a:bodyPr/>
          <a:lstStyle/>
          <a:p>
            <a:r>
              <a:rPr lang="lv-LV" altLang="lv-LV" sz="2700" b="1" dirty="0">
                <a:cs typeface="Times New Roman" panose="02020603050405020304" pitchFamily="18" charset="0"/>
              </a:rPr>
              <a:t>SAZIŅAI DAŽĀDĀS SITUĀCIJĀS – ATŠĶIRĪGAS VALODAS PRASMES PRASĪBAS</a:t>
            </a:r>
          </a:p>
        </p:txBody>
      </p:sp>
      <p:pic>
        <p:nvPicPr>
          <p:cNvPr id="31747" name="Content Placeholder 3">
            <a:extLst>
              <a:ext uri="{FF2B5EF4-FFF2-40B4-BE49-F238E27FC236}">
                <a16:creationId xmlns:a16="http://schemas.microsoft.com/office/drawing/2014/main" id="{98F6B489-5850-43C0-B315-8EA98757A66D}"/>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3252975" y="2278665"/>
            <a:ext cx="5419725" cy="3116263"/>
          </a:xfrm>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50729142-D8D1-40F6-A7AB-BBB7388DA4B4}"/>
              </a:ext>
            </a:extLst>
          </p:cNvPr>
          <p:cNvSpPr>
            <a:spLocks noGrp="1"/>
          </p:cNvSpPr>
          <p:nvPr>
            <p:ph type="title"/>
          </p:nvPr>
        </p:nvSpPr>
        <p:spPr/>
        <p:txBody>
          <a:bodyPr/>
          <a:lstStyle/>
          <a:p>
            <a:r>
              <a:rPr lang="lv-LV" dirty="0"/>
              <a:t>Skaidra valoda</a:t>
            </a:r>
          </a:p>
        </p:txBody>
      </p:sp>
      <p:sp>
        <p:nvSpPr>
          <p:cNvPr id="3" name="Satura vietturis 2">
            <a:extLst>
              <a:ext uri="{FF2B5EF4-FFF2-40B4-BE49-F238E27FC236}">
                <a16:creationId xmlns:a16="http://schemas.microsoft.com/office/drawing/2014/main" id="{205D4F6F-935E-4628-8122-5BB306BAE144}"/>
              </a:ext>
            </a:extLst>
          </p:cNvPr>
          <p:cNvSpPr>
            <a:spLocks noGrp="1"/>
          </p:cNvSpPr>
          <p:nvPr>
            <p:ph idx="1"/>
          </p:nvPr>
        </p:nvSpPr>
        <p:spPr/>
        <p:txBody>
          <a:bodyPr>
            <a:normAutofit lnSpcReduction="10000"/>
          </a:bodyPr>
          <a:lstStyle/>
          <a:p>
            <a:pPr algn="just"/>
            <a:r>
              <a:rPr lang="lv-LV" dirty="0"/>
              <a:t>Šis termins (skaidri saprotama vai vienkārša valoda) attiecas uz pašu valodu (vai tās stilu) un paredz specifiskas valodas lietojumu noteiktā tekstā; mēs turpretī dodam priekšroku terminam “skaidri saprotama valoda”, kas rakstītajam sniedz kontekstu un norāda, vai izvēlētā mērķauditorija saprot attiecīgo tekstu. Skaidri saprotamai valodai ir vairākas lokāla, reģionāla, kā arī starptautiska mēroga definīcijas. </a:t>
            </a:r>
            <a:r>
              <a:rPr lang="lv-LV" i="1" dirty="0"/>
              <a:t>Starptautiskā skaidri saprotamas valodas federācija</a:t>
            </a:r>
            <a:r>
              <a:rPr lang="lv-LV" dirty="0"/>
              <a:t> (</a:t>
            </a:r>
            <a:r>
              <a:rPr lang="lv-LV" i="1" dirty="0" err="1"/>
              <a:t>International</a:t>
            </a:r>
            <a:r>
              <a:rPr lang="lv-LV" i="1" dirty="0"/>
              <a:t> </a:t>
            </a:r>
            <a:r>
              <a:rPr lang="lv-LV" i="1" dirty="0" err="1"/>
              <a:t>Plain</a:t>
            </a:r>
            <a:r>
              <a:rPr lang="lv-LV" i="1" dirty="0"/>
              <a:t> </a:t>
            </a:r>
            <a:r>
              <a:rPr lang="lv-LV" i="1" dirty="0" err="1"/>
              <a:t>Language</a:t>
            </a:r>
            <a:r>
              <a:rPr lang="lv-LV" i="1" dirty="0"/>
              <a:t> </a:t>
            </a:r>
            <a:r>
              <a:rPr lang="lv-LV" i="1" dirty="0" err="1"/>
              <a:t>Federation</a:t>
            </a:r>
            <a:r>
              <a:rPr lang="lv-LV" dirty="0"/>
              <a:t>) savā tīmekļa vietnē ir ievietojusi šādu definīciju (2015): “Komunikācija ir skaidri saprotamā valodā, ja izmantotie formulējumi, uzbūve un dizains ir tik skaidri saprotams, ka izvēlētā mērķauditorija var viegli atrast nepieciešamo informāciju, saprast atrasto un to lietot.” (</a:t>
            </a:r>
            <a:r>
              <a:rPr lang="lv-LV" u="sng" dirty="0">
                <a:hlinkClick r:id="rId2"/>
              </a:rPr>
              <a:t>www.iplfederation.org</a:t>
            </a:r>
            <a:r>
              <a:rPr lang="lv-LV" dirty="0"/>
              <a:t>)</a:t>
            </a:r>
          </a:p>
          <a:p>
            <a:endParaRPr lang="lv-LV" dirty="0"/>
          </a:p>
        </p:txBody>
      </p:sp>
    </p:spTree>
    <p:extLst>
      <p:ext uri="{BB962C8B-B14F-4D97-AF65-F5344CB8AC3E}">
        <p14:creationId xmlns:p14="http://schemas.microsoft.com/office/powerpoint/2010/main" val="319077014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038A62FA-A2E1-49B7-B492-6C4ED532AE23}"/>
              </a:ext>
            </a:extLst>
          </p:cNvPr>
          <p:cNvSpPr>
            <a:spLocks noGrp="1"/>
          </p:cNvSpPr>
          <p:nvPr>
            <p:ph type="title"/>
          </p:nvPr>
        </p:nvSpPr>
        <p:spPr/>
        <p:txBody>
          <a:bodyPr>
            <a:noAutofit/>
          </a:bodyPr>
          <a:lstStyle/>
          <a:p>
            <a:pPr algn="ctr"/>
            <a:r>
              <a:rPr lang="lv-LV" sz="2400" dirty="0">
                <a:latin typeface="+mn-lt"/>
              </a:rPr>
              <a:t>Eiropas Nacionālo valodas institūciju federācijas (</a:t>
            </a:r>
            <a:r>
              <a:rPr lang="lv-LV" sz="2400" i="1" dirty="0">
                <a:latin typeface="+mn-lt"/>
              </a:rPr>
              <a:t>EFNIL)</a:t>
            </a:r>
            <a:r>
              <a:rPr lang="lv-LV" altLang="lv-LV" sz="2400" dirty="0">
                <a:latin typeface="+mn-lt"/>
              </a:rPr>
              <a:t> projekts</a:t>
            </a:r>
            <a:br>
              <a:rPr lang="lv-LV" altLang="lv-LV" sz="2400" dirty="0">
                <a:latin typeface="+mn-lt"/>
              </a:rPr>
            </a:br>
            <a:r>
              <a:rPr lang="lv-LV" altLang="lv-LV" sz="2400" dirty="0">
                <a:latin typeface="+mn-lt"/>
              </a:rPr>
              <a:t> «Eiropas valodas un to saprotamība publiskajā telpā» vērtē</a:t>
            </a:r>
            <a:br>
              <a:rPr lang="lv-LV" altLang="lv-LV" sz="2400" dirty="0">
                <a:latin typeface="+mn-lt"/>
              </a:rPr>
            </a:br>
            <a:r>
              <a:rPr lang="lv-LV" altLang="lv-LV" sz="2400" dirty="0">
                <a:latin typeface="+mn-lt"/>
              </a:rPr>
              <a:t>(</a:t>
            </a:r>
            <a:r>
              <a:rPr lang="en-US" altLang="lv-LV" sz="2400" b="1" dirty="0">
                <a:latin typeface="+mn-lt"/>
              </a:rPr>
              <a:t>European Languages and their Intelligibility in the Public Space</a:t>
            </a:r>
            <a:r>
              <a:rPr lang="lv-LV" altLang="lv-LV" sz="2400" b="1" dirty="0">
                <a:latin typeface="+mn-lt"/>
              </a:rPr>
              <a:t>)</a:t>
            </a:r>
            <a:endParaRPr lang="lv-LV" sz="2400" dirty="0">
              <a:latin typeface="+mn-lt"/>
            </a:endParaRPr>
          </a:p>
        </p:txBody>
      </p:sp>
      <p:sp>
        <p:nvSpPr>
          <p:cNvPr id="3" name="Satura vietturis 2">
            <a:extLst>
              <a:ext uri="{FF2B5EF4-FFF2-40B4-BE49-F238E27FC236}">
                <a16:creationId xmlns:a16="http://schemas.microsoft.com/office/drawing/2014/main" id="{1F15DF39-409E-4D76-9932-9A16D4F96F25}"/>
              </a:ext>
            </a:extLst>
          </p:cNvPr>
          <p:cNvSpPr>
            <a:spLocks noGrp="1"/>
          </p:cNvSpPr>
          <p:nvPr>
            <p:ph idx="1"/>
          </p:nvPr>
        </p:nvSpPr>
        <p:spPr/>
        <p:txBody>
          <a:bodyPr>
            <a:normAutofit/>
          </a:bodyPr>
          <a:lstStyle/>
          <a:p>
            <a:pPr algn="just"/>
            <a:r>
              <a:rPr lang="lv-LV" dirty="0"/>
              <a:t>kā publiskas institūcijas un administrācija lieto vienkāršu, uz lasītāju vērstu un saprotamu valodu;</a:t>
            </a:r>
          </a:p>
          <a:p>
            <a:pPr algn="just"/>
            <a:r>
              <a:rPr lang="lv-LV" dirty="0"/>
              <a:t>labas (</a:t>
            </a:r>
            <a:r>
              <a:rPr lang="lv-LV" dirty="0" err="1"/>
              <a:t>multilingvālas</a:t>
            </a:r>
            <a:r>
              <a:rPr lang="lv-LV" dirty="0"/>
              <a:t>) likumdošanai un publiskajai telpai paredzētas terminoloģijas pieņemšanu, lietojumu, aprakstu, pieejamību;</a:t>
            </a:r>
          </a:p>
          <a:p>
            <a:pPr algn="just"/>
            <a:r>
              <a:rPr lang="lv-LV" dirty="0"/>
              <a:t>citus ar valodu saistītus pasākumus publiskajā telpā, piemēram, </a:t>
            </a:r>
            <a:r>
              <a:rPr lang="lv-LV" dirty="0" err="1"/>
              <a:t>dzimumneitrālas</a:t>
            </a:r>
            <a:r>
              <a:rPr lang="lv-LV" dirty="0"/>
              <a:t> un/vai daudzveidīgas komunikācijas un valodas lietojumu, kas atspoguļo faktisko sabiedrības sastāvu atbilstīgi tās slāņiem, profesijām, dzimumiem, kultūrām utt.</a:t>
            </a:r>
          </a:p>
          <a:p>
            <a:endParaRPr lang="lv-LV" dirty="0"/>
          </a:p>
        </p:txBody>
      </p:sp>
    </p:spTree>
    <p:extLst>
      <p:ext uri="{BB962C8B-B14F-4D97-AF65-F5344CB8AC3E}">
        <p14:creationId xmlns:p14="http://schemas.microsoft.com/office/powerpoint/2010/main" val="319680980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1A100E04-9795-409D-AD88-F37C852C47F9}"/>
              </a:ext>
            </a:extLst>
          </p:cNvPr>
          <p:cNvSpPr>
            <a:spLocks noGrp="1"/>
          </p:cNvSpPr>
          <p:nvPr>
            <p:ph type="title"/>
          </p:nvPr>
        </p:nvSpPr>
        <p:spPr/>
        <p:txBody>
          <a:bodyPr/>
          <a:lstStyle/>
          <a:p>
            <a:r>
              <a:rPr lang="lv-LV" dirty="0"/>
              <a:t>EFNIL: skaidra valoda</a:t>
            </a:r>
          </a:p>
        </p:txBody>
      </p:sp>
      <p:sp>
        <p:nvSpPr>
          <p:cNvPr id="3" name="Satura vietturis 2">
            <a:extLst>
              <a:ext uri="{FF2B5EF4-FFF2-40B4-BE49-F238E27FC236}">
                <a16:creationId xmlns:a16="http://schemas.microsoft.com/office/drawing/2014/main" id="{3A4A7559-67F7-45AD-8BA6-149BEC94316E}"/>
              </a:ext>
            </a:extLst>
          </p:cNvPr>
          <p:cNvSpPr>
            <a:spLocks noGrp="1"/>
          </p:cNvSpPr>
          <p:nvPr>
            <p:ph idx="1"/>
          </p:nvPr>
        </p:nvSpPr>
        <p:spPr/>
        <p:txBody>
          <a:bodyPr>
            <a:normAutofit lnSpcReduction="10000"/>
          </a:bodyPr>
          <a:lstStyle/>
          <a:p>
            <a:pPr marL="0" indent="0" algn="just">
              <a:buNone/>
            </a:pPr>
            <a:r>
              <a:rPr lang="lv-LV" dirty="0"/>
              <a:t>Jebkāda komunikācija, kurā formulējumi, valoda, gramatiskā uzbūve un informatīvais dizains izmantots, lai pēc iespējas skaidrāk un līdz ar to arī efektīvāk atklātu paustās informācijas jēgu, lai mērķauditorijai nodrošinātu izdevību pēc iespējas labāk</a:t>
            </a:r>
          </a:p>
          <a:p>
            <a:pPr algn="just"/>
            <a:r>
              <a:rPr lang="lv-LV" dirty="0"/>
              <a:t> (a) to nekavējoties saprast,</a:t>
            </a:r>
          </a:p>
          <a:p>
            <a:r>
              <a:rPr lang="lv-LV" dirty="0"/>
              <a:t> (b) viegli tajā sameklēt nepieciešamo vai gaidīto,</a:t>
            </a:r>
          </a:p>
          <a:p>
            <a:r>
              <a:rPr lang="lv-LV" dirty="0"/>
              <a:t> (c) lietot sniegto informāciju un/vai </a:t>
            </a:r>
          </a:p>
          <a:p>
            <a:r>
              <a:rPr lang="lv-LV" dirty="0"/>
              <a:t>(d) veikt nepieciešamās darbības. </a:t>
            </a:r>
          </a:p>
          <a:p>
            <a:pPr marL="0" indent="0">
              <a:buNone/>
            </a:pPr>
            <a:r>
              <a:rPr lang="lv-LV" dirty="0"/>
              <a:t>   Ir skaidrs, ka skaidra valoda nenozīmē vienkāršotu vai bērniem domātu valodu. </a:t>
            </a:r>
            <a:r>
              <a:rPr lang="lv-LV" u="sng" dirty="0">
                <a:hlinkClick r:id="rId2"/>
              </a:rPr>
              <a:t>http://efnil.org/projects/elips</a:t>
            </a:r>
            <a:endParaRPr lang="lv-LV" dirty="0"/>
          </a:p>
          <a:p>
            <a:endParaRPr lang="lv-LV" dirty="0"/>
          </a:p>
        </p:txBody>
      </p:sp>
    </p:spTree>
    <p:extLst>
      <p:ext uri="{BB962C8B-B14F-4D97-AF65-F5344CB8AC3E}">
        <p14:creationId xmlns:p14="http://schemas.microsoft.com/office/powerpoint/2010/main" val="89821118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A1FBA532-216F-42EB-B144-8A86CB090097}"/>
              </a:ext>
            </a:extLst>
          </p:cNvPr>
          <p:cNvSpPr>
            <a:spLocks noGrp="1"/>
          </p:cNvSpPr>
          <p:nvPr>
            <p:ph type="title"/>
          </p:nvPr>
        </p:nvSpPr>
        <p:spPr/>
        <p:txBody>
          <a:bodyPr>
            <a:normAutofit/>
          </a:bodyPr>
          <a:lstStyle/>
          <a:p>
            <a:pPr algn="ctr"/>
            <a:r>
              <a:rPr lang="lv-LV" altLang="lv-LV" sz="3600" b="1" dirty="0"/>
              <a:t>Skaidras valodas pamatprincipi –</a:t>
            </a:r>
            <a:br>
              <a:rPr lang="lv-LV" altLang="lv-LV" sz="3600" b="1" dirty="0"/>
            </a:br>
            <a:r>
              <a:rPr lang="lv-LV" altLang="lv-LV" sz="3600" b="1" dirty="0"/>
              <a:t> personības pašizpausmei un komunikācijas atvieglošanai</a:t>
            </a:r>
            <a:endParaRPr lang="lv-LV" sz="3600" dirty="0"/>
          </a:p>
        </p:txBody>
      </p:sp>
      <p:sp>
        <p:nvSpPr>
          <p:cNvPr id="3" name="Satura vietturis 2">
            <a:extLst>
              <a:ext uri="{FF2B5EF4-FFF2-40B4-BE49-F238E27FC236}">
                <a16:creationId xmlns:a16="http://schemas.microsoft.com/office/drawing/2014/main" id="{3F679EBC-4DF1-4F74-85FF-71D1BD5C8FC4}"/>
              </a:ext>
            </a:extLst>
          </p:cNvPr>
          <p:cNvSpPr>
            <a:spLocks noGrp="1"/>
          </p:cNvSpPr>
          <p:nvPr>
            <p:ph idx="1"/>
          </p:nvPr>
        </p:nvSpPr>
        <p:spPr/>
        <p:txBody>
          <a:bodyPr>
            <a:normAutofit fontScale="85000" lnSpcReduction="20000"/>
          </a:bodyPr>
          <a:lstStyle/>
          <a:p>
            <a:pPr marL="0" indent="0">
              <a:buNone/>
            </a:pPr>
            <a:r>
              <a:rPr lang="lv-LV" altLang="lv-LV" sz="2400" dirty="0"/>
              <a:t>1. </a:t>
            </a:r>
            <a:r>
              <a:rPr lang="lv-LV" altLang="lv-LV" dirty="0"/>
              <a:t>Raksti lasītājam, ne sev.</a:t>
            </a:r>
            <a:r>
              <a:rPr lang="en-US" altLang="lv-LV" dirty="0"/>
              <a:t> </a:t>
            </a:r>
          </a:p>
          <a:p>
            <a:pPr marL="0" indent="0">
              <a:buNone/>
            </a:pPr>
            <a:r>
              <a:rPr lang="lv-LV" altLang="lv-LV" dirty="0"/>
              <a:t>2. Lieto auditorijai piemērotas uzrunas un personas vietniekvārdus!</a:t>
            </a:r>
            <a:r>
              <a:rPr lang="en-US" altLang="lv-LV" dirty="0"/>
              <a:t> </a:t>
            </a:r>
          </a:p>
          <a:p>
            <a:pPr marL="0" indent="0">
              <a:buNone/>
            </a:pPr>
            <a:r>
              <a:rPr lang="lv-LV" altLang="lv-LV" dirty="0"/>
              <a:t>3. Formulē lietas būtību pirms detaļu iztirzāšanas! </a:t>
            </a:r>
            <a:r>
              <a:rPr lang="en-US" altLang="lv-LV" dirty="0"/>
              <a:t> </a:t>
            </a:r>
          </a:p>
          <a:p>
            <a:pPr marL="0" indent="0">
              <a:buNone/>
            </a:pPr>
            <a:r>
              <a:rPr lang="lv-LV" altLang="lv-LV" dirty="0"/>
              <a:t>4. Nenovirzies no temata!</a:t>
            </a:r>
          </a:p>
          <a:p>
            <a:pPr marL="0" indent="0">
              <a:buNone/>
            </a:pPr>
            <a:r>
              <a:rPr lang="lv-LV" altLang="lv-LV" dirty="0"/>
              <a:t>5. Jaunai domai velti jaunu rindkopu!</a:t>
            </a:r>
          </a:p>
          <a:p>
            <a:pPr marL="0" indent="0">
              <a:buNone/>
            </a:pPr>
            <a:r>
              <a:rPr lang="lv-LV" altLang="lv-LV" dirty="0"/>
              <a:t>6. Izvairies no ciešamās kārtas lietošanas!</a:t>
            </a:r>
          </a:p>
          <a:p>
            <a:pPr marL="0" indent="0">
              <a:buNone/>
            </a:pPr>
            <a:r>
              <a:rPr lang="lv-LV" altLang="lv-LV" dirty="0"/>
              <a:t>7. Izvairies no pārāk gariem teikumiem un palīgteikumu kaskādēm!</a:t>
            </a:r>
          </a:p>
          <a:p>
            <a:pPr marL="0" indent="0">
              <a:buNone/>
            </a:pPr>
            <a:r>
              <a:rPr lang="lv-LV" altLang="lv-LV" dirty="0"/>
              <a:t>8. Lieto zināmus vārdus! Specifiskiem terminiem vispirms jādod skaidrojums!</a:t>
            </a:r>
          </a:p>
          <a:p>
            <a:pPr marL="0" indent="0">
              <a:buNone/>
            </a:pPr>
            <a:r>
              <a:rPr lang="lv-LV" altLang="lv-LV" dirty="0"/>
              <a:t>9. Rediģē –  izsvītro liekos, pārprotamos un nevajadzīgos vārdus!</a:t>
            </a:r>
          </a:p>
          <a:p>
            <a:pPr marL="0" indent="0">
              <a:buNone/>
            </a:pPr>
            <a:r>
              <a:rPr lang="lv-LV" altLang="lv-LV" dirty="0"/>
              <a:t>10. Izmanto dalījumu rindkopās, veido zīmīgus virsrakstus, veido tabulas!</a:t>
            </a:r>
          </a:p>
          <a:p>
            <a:pPr marL="0" indent="0">
              <a:buNone/>
            </a:pPr>
            <a:r>
              <a:rPr lang="lv-LV" altLang="lv-LV" dirty="0"/>
              <a:t>11. Pārlasi tekstu un uzticies redaktoram!</a:t>
            </a:r>
            <a:endParaRPr lang="lv-LV" dirty="0"/>
          </a:p>
        </p:txBody>
      </p:sp>
    </p:spTree>
    <p:extLst>
      <p:ext uri="{BB962C8B-B14F-4D97-AF65-F5344CB8AC3E}">
        <p14:creationId xmlns:p14="http://schemas.microsoft.com/office/powerpoint/2010/main" val="27172478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D44EFA7C-E491-4936-A7E1-0F8506D49E58}"/>
              </a:ext>
            </a:extLst>
          </p:cNvPr>
          <p:cNvSpPr>
            <a:spLocks noGrp="1"/>
          </p:cNvSpPr>
          <p:nvPr>
            <p:ph type="title"/>
          </p:nvPr>
        </p:nvSpPr>
        <p:spPr/>
        <p:txBody>
          <a:bodyPr/>
          <a:lstStyle/>
          <a:p>
            <a:r>
              <a:rPr lang="lv-LV" dirty="0" err="1"/>
              <a:t>Sociolingvistiska</a:t>
            </a:r>
            <a:r>
              <a:rPr lang="lv-LV" dirty="0"/>
              <a:t> aksioma</a:t>
            </a:r>
          </a:p>
        </p:txBody>
      </p:sp>
      <p:sp>
        <p:nvSpPr>
          <p:cNvPr id="3" name="Satura vietturis 2">
            <a:extLst>
              <a:ext uri="{FF2B5EF4-FFF2-40B4-BE49-F238E27FC236}">
                <a16:creationId xmlns:a16="http://schemas.microsoft.com/office/drawing/2014/main" id="{05B0A1CD-B308-4AEA-B062-0DBD8E5297F7}"/>
              </a:ext>
            </a:extLst>
          </p:cNvPr>
          <p:cNvSpPr>
            <a:spLocks noGrp="1"/>
          </p:cNvSpPr>
          <p:nvPr>
            <p:ph idx="1"/>
          </p:nvPr>
        </p:nvSpPr>
        <p:spPr/>
        <p:txBody>
          <a:bodyPr/>
          <a:lstStyle/>
          <a:p>
            <a:pPr marL="0" indent="0">
              <a:buNone/>
            </a:pPr>
            <a:endParaRPr lang="lv-LV" altLang="en-US" dirty="0">
              <a:latin typeface="Franklin Gothic Book" panose="020B0503020102020204" pitchFamily="34" charset="0"/>
            </a:endParaRPr>
          </a:p>
          <a:p>
            <a:pPr marL="0" indent="0">
              <a:buNone/>
            </a:pPr>
            <a:r>
              <a:rPr lang="en-US" altLang="en-US" sz="3600" dirty="0">
                <a:latin typeface="Franklin Gothic Book" panose="020B0503020102020204" pitchFamily="34" charset="0"/>
              </a:rPr>
              <a:t>Nav </a:t>
            </a:r>
            <a:r>
              <a:rPr lang="lv-LV" altLang="en-US" sz="3600" dirty="0">
                <a:latin typeface="Franklin Gothic Book" panose="020B0503020102020204" pitchFamily="34" charset="0"/>
              </a:rPr>
              <a:t>tādu </a:t>
            </a:r>
            <a:r>
              <a:rPr lang="en-US" altLang="en-US" sz="3600" dirty="0" err="1">
                <a:latin typeface="Franklin Gothic Book" panose="020B0503020102020204" pitchFamily="34" charset="0"/>
              </a:rPr>
              <a:t>valodas</a:t>
            </a:r>
            <a:r>
              <a:rPr lang="en-US" altLang="en-US" sz="3600" dirty="0">
                <a:latin typeface="Franklin Gothic Book" panose="020B0503020102020204" pitchFamily="34" charset="0"/>
              </a:rPr>
              <a:t> </a:t>
            </a:r>
            <a:r>
              <a:rPr lang="en-US" altLang="en-US" sz="3600" dirty="0" err="1">
                <a:latin typeface="Franklin Gothic Book" panose="020B0503020102020204" pitchFamily="34" charset="0"/>
              </a:rPr>
              <a:t>vienīb</a:t>
            </a:r>
            <a:r>
              <a:rPr lang="lv-LV" altLang="en-US" sz="3600" dirty="0">
                <a:latin typeface="Franklin Gothic Book" panose="020B0503020102020204" pitchFamily="34" charset="0"/>
              </a:rPr>
              <a:t>u</a:t>
            </a:r>
            <a:r>
              <a:rPr lang="en-US" altLang="en-US" sz="3600" dirty="0">
                <a:latin typeface="Franklin Gothic Book" panose="020B0503020102020204" pitchFamily="34" charset="0"/>
              </a:rPr>
              <a:t>, kas </a:t>
            </a:r>
            <a:r>
              <a:rPr lang="en-US" altLang="en-US" sz="3600" dirty="0" err="1">
                <a:latin typeface="Franklin Gothic Book" panose="020B0503020102020204" pitchFamily="34" charset="0"/>
              </a:rPr>
              <a:t>pilnībā</a:t>
            </a:r>
            <a:r>
              <a:rPr lang="en-US" altLang="en-US" sz="3600" dirty="0">
                <a:latin typeface="Franklin Gothic Book" panose="020B0503020102020204" pitchFamily="34" charset="0"/>
              </a:rPr>
              <a:t> </a:t>
            </a:r>
            <a:r>
              <a:rPr lang="lv-LV" altLang="en-US" sz="3600" dirty="0">
                <a:latin typeface="Franklin Gothic Book" panose="020B0503020102020204" pitchFamily="34" charset="0"/>
              </a:rPr>
              <a:t> būtu </a:t>
            </a:r>
            <a:r>
              <a:rPr lang="en-US" altLang="en-US" sz="3600" dirty="0" err="1">
                <a:latin typeface="Franklin Gothic Book" panose="020B0503020102020204" pitchFamily="34" charset="0"/>
              </a:rPr>
              <a:t>pasludināma</a:t>
            </a:r>
            <a:r>
              <a:rPr lang="lv-LV" altLang="en-US" sz="3600" dirty="0">
                <a:latin typeface="Franklin Gothic Book" panose="020B0503020102020204" pitchFamily="34" charset="0"/>
              </a:rPr>
              <a:t>s</a:t>
            </a:r>
            <a:r>
              <a:rPr lang="en-US" altLang="en-US" sz="3600" dirty="0">
                <a:latin typeface="Franklin Gothic Book" panose="020B0503020102020204" pitchFamily="34" charset="0"/>
              </a:rPr>
              <a:t> </a:t>
            </a:r>
            <a:r>
              <a:rPr lang="en-US" altLang="en-US" sz="3600" dirty="0" err="1">
                <a:latin typeface="Franklin Gothic Book" panose="020B0503020102020204" pitchFamily="34" charset="0"/>
              </a:rPr>
              <a:t>ārpus</a:t>
            </a:r>
            <a:r>
              <a:rPr lang="en-US" altLang="en-US" sz="3600" dirty="0">
                <a:latin typeface="Franklin Gothic Book" panose="020B0503020102020204" pitchFamily="34" charset="0"/>
              </a:rPr>
              <a:t> </a:t>
            </a:r>
            <a:r>
              <a:rPr lang="en-US" altLang="en-US" sz="3600" dirty="0" err="1">
                <a:latin typeface="Franklin Gothic Book" panose="020B0503020102020204" pitchFamily="34" charset="0"/>
              </a:rPr>
              <a:t>likuma</a:t>
            </a:r>
            <a:r>
              <a:rPr lang="en-US" altLang="en-US" sz="3600" dirty="0">
                <a:latin typeface="Franklin Gothic Book" panose="020B0503020102020204" pitchFamily="34" charset="0"/>
              </a:rPr>
              <a:t>, </a:t>
            </a:r>
            <a:endParaRPr lang="lv-LV" altLang="en-US" sz="3600" dirty="0">
              <a:latin typeface="Franklin Gothic Book" panose="020B0503020102020204" pitchFamily="34" charset="0"/>
            </a:endParaRPr>
          </a:p>
          <a:p>
            <a:pPr marL="0" indent="0">
              <a:buNone/>
            </a:pPr>
            <a:r>
              <a:rPr lang="en-US" altLang="en-US" sz="3600" dirty="0">
                <a:solidFill>
                  <a:srgbClr val="FF0000"/>
                </a:solidFill>
                <a:latin typeface="Franklin Gothic Book" panose="020B0503020102020204" pitchFamily="34" charset="0"/>
              </a:rPr>
              <a:t>bet </a:t>
            </a:r>
            <a:endParaRPr lang="lv-LV" altLang="en-US" sz="3600" dirty="0">
              <a:solidFill>
                <a:srgbClr val="FF0000"/>
              </a:solidFill>
              <a:latin typeface="Franklin Gothic Book" panose="020B0503020102020204" pitchFamily="34" charset="0"/>
            </a:endParaRPr>
          </a:p>
          <a:p>
            <a:pPr marL="0" indent="0">
              <a:buNone/>
            </a:pPr>
            <a:r>
              <a:rPr lang="en-US" altLang="en-US" sz="3600" dirty="0" err="1">
                <a:latin typeface="Franklin Gothic Book" panose="020B0503020102020204" pitchFamily="34" charset="0"/>
              </a:rPr>
              <a:t>stingri</a:t>
            </a:r>
            <a:r>
              <a:rPr lang="en-US" altLang="en-US" sz="3600" dirty="0">
                <a:latin typeface="Franklin Gothic Book" panose="020B0503020102020204" pitchFamily="34" charset="0"/>
              </a:rPr>
              <a:t> </a:t>
            </a:r>
            <a:r>
              <a:rPr lang="en-US" altLang="en-US" sz="3600" dirty="0" err="1">
                <a:latin typeface="Franklin Gothic Book" panose="020B0503020102020204" pitchFamily="34" charset="0"/>
              </a:rPr>
              <a:t>jāšķir</a:t>
            </a:r>
            <a:r>
              <a:rPr lang="en-US" altLang="en-US" sz="3600" dirty="0">
                <a:latin typeface="Franklin Gothic Book" panose="020B0503020102020204" pitchFamily="34" charset="0"/>
              </a:rPr>
              <a:t>, </a:t>
            </a:r>
            <a:r>
              <a:rPr lang="en-US" altLang="en-US" sz="3600" dirty="0" err="1">
                <a:latin typeface="Franklin Gothic Book" panose="020B0503020102020204" pitchFamily="34" charset="0"/>
              </a:rPr>
              <a:t>kur</a:t>
            </a:r>
            <a:r>
              <a:rPr lang="en-US" altLang="en-US" sz="3600" dirty="0">
                <a:latin typeface="Franklin Gothic Book" panose="020B0503020102020204" pitchFamily="34" charset="0"/>
              </a:rPr>
              <a:t> un </a:t>
            </a:r>
            <a:r>
              <a:rPr lang="en-US" altLang="en-US" sz="3600" dirty="0" err="1">
                <a:latin typeface="Franklin Gothic Book" panose="020B0503020102020204" pitchFamily="34" charset="0"/>
              </a:rPr>
              <a:t>kā</a:t>
            </a:r>
            <a:r>
              <a:rPr lang="en-US" altLang="en-US" sz="3600" dirty="0">
                <a:latin typeface="Franklin Gothic Book" panose="020B0503020102020204" pitchFamily="34" charset="0"/>
              </a:rPr>
              <a:t> </a:t>
            </a:r>
            <a:r>
              <a:rPr lang="en-US" altLang="en-US" sz="3600" dirty="0" err="1">
                <a:latin typeface="Franklin Gothic Book" panose="020B0503020102020204" pitchFamily="34" charset="0"/>
              </a:rPr>
              <a:t>tās</a:t>
            </a:r>
            <a:r>
              <a:rPr lang="en-US" altLang="en-US" sz="3600" dirty="0">
                <a:latin typeface="Franklin Gothic Book" panose="020B0503020102020204" pitchFamily="34" charset="0"/>
              </a:rPr>
              <a:t> </a:t>
            </a:r>
            <a:r>
              <a:rPr lang="en-US" altLang="en-US" sz="3600" dirty="0" err="1">
                <a:latin typeface="Franklin Gothic Book" panose="020B0503020102020204" pitchFamily="34" charset="0"/>
              </a:rPr>
              <a:t>lietojamas</a:t>
            </a:r>
            <a:r>
              <a:rPr lang="en-US" altLang="en-US" sz="3600" dirty="0">
                <a:latin typeface="Franklin Gothic Book" panose="020B0503020102020204" pitchFamily="34" charset="0"/>
              </a:rPr>
              <a:t>!</a:t>
            </a:r>
          </a:p>
          <a:p>
            <a:endParaRPr lang="lv-LV" dirty="0"/>
          </a:p>
        </p:txBody>
      </p:sp>
    </p:spTree>
    <p:extLst>
      <p:ext uri="{BB962C8B-B14F-4D97-AF65-F5344CB8AC3E}">
        <p14:creationId xmlns:p14="http://schemas.microsoft.com/office/powerpoint/2010/main" val="13863289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5EE54A16-807A-485D-915F-97CBA160EF07}"/>
              </a:ext>
            </a:extLst>
          </p:cNvPr>
          <p:cNvSpPr>
            <a:spLocks noGrp="1" noChangeArrowheads="1"/>
          </p:cNvSpPr>
          <p:nvPr>
            <p:ph type="title"/>
          </p:nvPr>
        </p:nvSpPr>
        <p:spPr>
          <a:xfrm>
            <a:off x="640080" y="1243013"/>
            <a:ext cx="3855720" cy="4371974"/>
          </a:xfrm>
        </p:spPr>
        <p:txBody>
          <a:bodyPr>
            <a:normAutofit/>
          </a:bodyPr>
          <a:lstStyle/>
          <a:p>
            <a:r>
              <a:rPr lang="lv-LV" altLang="en-US" sz="3600" b="1" dirty="0">
                <a:cs typeface="Times New Roman" panose="02020603050405020304" pitchFamily="18" charset="0"/>
              </a:rPr>
              <a:t>KOMUNIKĀCIJA</a:t>
            </a:r>
          </a:p>
        </p:txBody>
      </p:sp>
      <p:sp>
        <p:nvSpPr>
          <p:cNvPr id="11267" name="Content Placeholder 2">
            <a:extLst>
              <a:ext uri="{FF2B5EF4-FFF2-40B4-BE49-F238E27FC236}">
                <a16:creationId xmlns:a16="http://schemas.microsoft.com/office/drawing/2014/main" id="{10D5897F-4962-42B4-9B73-B8ED3DC8059B}"/>
              </a:ext>
            </a:extLst>
          </p:cNvPr>
          <p:cNvSpPr>
            <a:spLocks noGrp="1" noChangeArrowheads="1"/>
          </p:cNvSpPr>
          <p:nvPr>
            <p:ph idx="1"/>
          </p:nvPr>
        </p:nvSpPr>
        <p:spPr>
          <a:xfrm>
            <a:off x="6172200" y="804672"/>
            <a:ext cx="5221224" cy="5230368"/>
          </a:xfrm>
        </p:spPr>
        <p:txBody>
          <a:bodyPr anchor="ctr">
            <a:normAutofit/>
          </a:bodyPr>
          <a:lstStyle/>
          <a:p>
            <a:endParaRPr lang="lv-LV" altLang="en-US" sz="1800" dirty="0">
              <a:solidFill>
                <a:schemeClr val="tx2"/>
              </a:solidFill>
              <a:cs typeface="Times New Roman" panose="02020603050405020304" pitchFamily="18" charset="0"/>
            </a:endParaRPr>
          </a:p>
          <a:p>
            <a:r>
              <a:rPr lang="lv-LV" altLang="en-US" sz="2400" dirty="0">
                <a:cs typeface="Times New Roman" panose="02020603050405020304" pitchFamily="18" charset="0"/>
              </a:rPr>
              <a:t>Komunikācija jeb saziņa – informācijas pārraide vai savstarpēja informācijas apmaiņa vienā vai vairākos komunikācijas kolektīvos. </a:t>
            </a:r>
            <a:endParaRPr lang="en-US" altLang="en-US" sz="2400" dirty="0">
              <a:cs typeface="Times New Roman" panose="02020603050405020304" pitchFamily="18" charset="0"/>
            </a:endParaRPr>
          </a:p>
          <a:p>
            <a:r>
              <a:rPr lang="lv-LV" altLang="en-US" sz="2400" dirty="0">
                <a:cs typeface="Times New Roman" panose="02020603050405020304" pitchFamily="18" charset="0"/>
              </a:rPr>
              <a:t>Verbāla (tikai cilvēku sabiedrībai raksturīga) un neverbāla komunikācija, kas piemīt gan cilvēku sabiedrībai, gan citām dzīvnieku sugām un pat augiem un nedzīvās dabas objektiem.</a:t>
            </a:r>
            <a:endParaRPr lang="en-US" altLang="en-US" sz="2400" dirty="0">
              <a:cs typeface="Times New Roman" panose="02020603050405020304" pitchFamily="18" charset="0"/>
            </a:endParaRPr>
          </a:p>
          <a:p>
            <a:endParaRPr lang="lv-LV" altLang="en-US" sz="1800" b="1" dirty="0">
              <a:solidFill>
                <a:schemeClr val="tx2"/>
              </a:solidFill>
              <a:cs typeface="Times New Roman" panose="02020603050405020304" pitchFamily="18" charset="0"/>
            </a:endParaRPr>
          </a:p>
        </p:txBody>
      </p:sp>
    </p:spTree>
    <p:extLst>
      <p:ext uri="{BB962C8B-B14F-4D97-AF65-F5344CB8AC3E}">
        <p14:creationId xmlns:p14="http://schemas.microsoft.com/office/powerpoint/2010/main" val="27842337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EB35D555-C429-44A5-8B55-6CDA0F2244A5}"/>
              </a:ext>
            </a:extLst>
          </p:cNvPr>
          <p:cNvSpPr>
            <a:spLocks noGrp="1"/>
          </p:cNvSpPr>
          <p:nvPr>
            <p:ph type="title"/>
          </p:nvPr>
        </p:nvSpPr>
        <p:spPr/>
        <p:txBody>
          <a:bodyPr/>
          <a:lstStyle/>
          <a:p>
            <a:r>
              <a:rPr lang="lv-LV" dirty="0"/>
              <a:t>Vai mainās cilvēku komunikācija?</a:t>
            </a:r>
          </a:p>
        </p:txBody>
      </p:sp>
      <p:sp>
        <p:nvSpPr>
          <p:cNvPr id="3" name="Satura vietturis 2">
            <a:extLst>
              <a:ext uri="{FF2B5EF4-FFF2-40B4-BE49-F238E27FC236}">
                <a16:creationId xmlns:a16="http://schemas.microsoft.com/office/drawing/2014/main" id="{8D8E5293-DC3C-4EF1-8C38-E58D19864638}"/>
              </a:ext>
            </a:extLst>
          </p:cNvPr>
          <p:cNvSpPr>
            <a:spLocks noGrp="1"/>
          </p:cNvSpPr>
          <p:nvPr>
            <p:ph idx="1"/>
          </p:nvPr>
        </p:nvSpPr>
        <p:spPr/>
        <p:txBody>
          <a:bodyPr/>
          <a:lstStyle/>
          <a:p>
            <a:pPr marL="0" indent="0">
              <a:buNone/>
            </a:pPr>
            <a:r>
              <a:rPr lang="lv-LV" altLang="en-US" dirty="0">
                <a:cs typeface="Times New Roman" panose="02020603050405020304" pitchFamily="18" charset="0"/>
              </a:rPr>
              <a:t>Fakti, ierunātas puspatiesības vai mīti:</a:t>
            </a:r>
          </a:p>
          <a:p>
            <a:pPr>
              <a:buNone/>
            </a:pPr>
            <a:r>
              <a:rPr lang="lv-LV" altLang="en-US" dirty="0">
                <a:cs typeface="Times New Roman" panose="02020603050405020304" pitchFamily="18" charset="0"/>
              </a:rPr>
              <a:t>	a) tehnoloģiju attīstības dēļ aizvien plašāk pieejams vizuāli uztverams netekstuāls materiāls jebkurā publiskas vai privātas informācijas transmisijas jomā,</a:t>
            </a:r>
          </a:p>
          <a:p>
            <a:pPr>
              <a:buNone/>
            </a:pPr>
            <a:r>
              <a:rPr lang="lv-LV" altLang="en-US" dirty="0">
                <a:cs typeface="Times New Roman" panose="02020603050405020304" pitchFamily="18" charset="0"/>
              </a:rPr>
              <a:t>	b) globālajā sabiedrībā mazinās apjomīgu rakstītu (iespiestu) un </a:t>
            </a:r>
            <a:r>
              <a:rPr lang="lv-LV" altLang="en-US" dirty="0" err="1">
                <a:cs typeface="Times New Roman" panose="02020603050405020304" pitchFamily="18" charset="0"/>
              </a:rPr>
              <a:t>audiālu</a:t>
            </a:r>
            <a:r>
              <a:rPr lang="lv-LV" altLang="en-US" dirty="0">
                <a:cs typeface="Times New Roman" panose="02020603050405020304" pitchFamily="18" charset="0"/>
              </a:rPr>
              <a:t> tekstu </a:t>
            </a:r>
            <a:r>
              <a:rPr lang="lv-LV" altLang="en-US" dirty="0" err="1">
                <a:cs typeface="Times New Roman" panose="02020603050405020304" pitchFamily="18" charset="0"/>
              </a:rPr>
              <a:t>uztvertspēja</a:t>
            </a:r>
            <a:r>
              <a:rPr lang="lv-LV" altLang="en-US" dirty="0">
                <a:cs typeface="Times New Roman" panose="02020603050405020304" pitchFamily="18" charset="0"/>
              </a:rPr>
              <a:t>,</a:t>
            </a:r>
          </a:p>
          <a:p>
            <a:pPr>
              <a:buNone/>
            </a:pPr>
            <a:r>
              <a:rPr lang="lv-LV" altLang="en-US" dirty="0">
                <a:cs typeface="Times New Roman" panose="02020603050405020304" pitchFamily="18" charset="0"/>
              </a:rPr>
              <a:t>	c) vizuāla informācija sāk aizstāt tekstus. </a:t>
            </a:r>
          </a:p>
          <a:p>
            <a:pPr>
              <a:buNone/>
            </a:pPr>
            <a:r>
              <a:rPr lang="lv-LV" altLang="en-US" dirty="0">
                <a:cs typeface="Times New Roman" panose="02020603050405020304" pitchFamily="18" charset="0"/>
              </a:rPr>
              <a:t>Kurš process primārs?</a:t>
            </a:r>
          </a:p>
          <a:p>
            <a:endParaRPr lang="lv-LV" dirty="0"/>
          </a:p>
        </p:txBody>
      </p:sp>
    </p:spTree>
    <p:extLst>
      <p:ext uri="{BB962C8B-B14F-4D97-AF65-F5344CB8AC3E}">
        <p14:creationId xmlns:p14="http://schemas.microsoft.com/office/powerpoint/2010/main" val="26804691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955A2079-FA98-4876-80F0-72364A7D2E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irsraksts 1">
            <a:extLst>
              <a:ext uri="{FF2B5EF4-FFF2-40B4-BE49-F238E27FC236}">
                <a16:creationId xmlns:a16="http://schemas.microsoft.com/office/drawing/2014/main" id="{8A7376DF-3EC7-4FA9-BE08-9C624E24AAB0}"/>
              </a:ext>
            </a:extLst>
          </p:cNvPr>
          <p:cNvSpPr>
            <a:spLocks noGrp="1"/>
          </p:cNvSpPr>
          <p:nvPr>
            <p:ph type="title"/>
          </p:nvPr>
        </p:nvSpPr>
        <p:spPr>
          <a:xfrm>
            <a:off x="838200" y="557188"/>
            <a:ext cx="10515600" cy="1133499"/>
          </a:xfrm>
        </p:spPr>
        <p:txBody>
          <a:bodyPr>
            <a:normAutofit/>
          </a:bodyPr>
          <a:lstStyle/>
          <a:p>
            <a:pPr algn="ctr"/>
            <a:r>
              <a:rPr lang="lv-LV" sz="5200"/>
              <a:t>Verbālās saziņas iespējas</a:t>
            </a:r>
          </a:p>
        </p:txBody>
      </p:sp>
      <p:graphicFrame>
        <p:nvGraphicFramePr>
          <p:cNvPr id="5" name="Satura vietturis 2">
            <a:extLst>
              <a:ext uri="{FF2B5EF4-FFF2-40B4-BE49-F238E27FC236}">
                <a16:creationId xmlns:a16="http://schemas.microsoft.com/office/drawing/2014/main" id="{E0060848-10A7-47B0-85BA-42450CD6DBE8}"/>
              </a:ext>
            </a:extLst>
          </p:cNvPr>
          <p:cNvGraphicFramePr>
            <a:graphicFrameLocks noGrp="1"/>
          </p:cNvGraphicFramePr>
          <p:nvPr>
            <p:ph idx="1"/>
            <p:extLst>
              <p:ext uri="{D42A27DB-BD31-4B8C-83A1-F6EECF244321}">
                <p14:modId xmlns:p14="http://schemas.microsoft.com/office/powerpoint/2010/main" val="1335929656"/>
              </p:ext>
            </p:extLst>
          </p:nvPr>
        </p:nvGraphicFramePr>
        <p:xfrm>
          <a:off x="838200" y="1828800"/>
          <a:ext cx="10515600" cy="43525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489401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D9376637-1425-428A-9B57-8DE78D905B71}"/>
              </a:ext>
            </a:extLst>
          </p:cNvPr>
          <p:cNvSpPr>
            <a:spLocks noGrp="1"/>
          </p:cNvSpPr>
          <p:nvPr>
            <p:ph type="title"/>
          </p:nvPr>
        </p:nvSpPr>
        <p:spPr/>
        <p:txBody>
          <a:bodyPr/>
          <a:lstStyle/>
          <a:p>
            <a:r>
              <a:rPr lang="lv-LV"/>
              <a:t>Rakstveida saziņa</a:t>
            </a:r>
            <a:endParaRPr lang="lv-LV" dirty="0"/>
          </a:p>
        </p:txBody>
      </p:sp>
      <p:sp>
        <p:nvSpPr>
          <p:cNvPr id="3" name="Satura vietturis 2">
            <a:extLst>
              <a:ext uri="{FF2B5EF4-FFF2-40B4-BE49-F238E27FC236}">
                <a16:creationId xmlns:a16="http://schemas.microsoft.com/office/drawing/2014/main" id="{9463B430-0395-4080-B44A-734439F625EB}"/>
              </a:ext>
            </a:extLst>
          </p:cNvPr>
          <p:cNvSpPr>
            <a:spLocks noGrp="1"/>
          </p:cNvSpPr>
          <p:nvPr>
            <p:ph idx="1"/>
          </p:nvPr>
        </p:nvSpPr>
        <p:spPr/>
        <p:txBody>
          <a:bodyPr/>
          <a:lstStyle/>
          <a:p>
            <a:endParaRPr lang="lv-LV" altLang="en-US" dirty="0">
              <a:solidFill>
                <a:schemeClr val="tx2"/>
              </a:solidFill>
              <a:cs typeface="Times New Roman" panose="02020603050405020304" pitchFamily="18" charset="0"/>
            </a:endParaRPr>
          </a:p>
          <a:p>
            <a:r>
              <a:rPr lang="en-US" altLang="en-US" dirty="0" err="1">
                <a:cs typeface="Times New Roman" panose="02020603050405020304" pitchFamily="18" charset="0"/>
              </a:rPr>
              <a:t>Runātās</a:t>
            </a:r>
            <a:r>
              <a:rPr lang="en-US" altLang="en-US" dirty="0">
                <a:cs typeface="Times New Roman" panose="02020603050405020304" pitchFamily="18" charset="0"/>
              </a:rPr>
              <a:t> </a:t>
            </a:r>
            <a:r>
              <a:rPr lang="en-US" altLang="en-US" dirty="0" err="1">
                <a:cs typeface="Times New Roman" panose="02020603050405020304" pitchFamily="18" charset="0"/>
              </a:rPr>
              <a:t>valodas</a:t>
            </a:r>
            <a:r>
              <a:rPr lang="en-US" altLang="en-US" dirty="0">
                <a:cs typeface="Times New Roman" panose="02020603050405020304" pitchFamily="18" charset="0"/>
              </a:rPr>
              <a:t> </a:t>
            </a:r>
            <a:r>
              <a:rPr lang="en-US" altLang="en-US" dirty="0" err="1">
                <a:cs typeface="Times New Roman" panose="02020603050405020304" pitchFamily="18" charset="0"/>
              </a:rPr>
              <a:t>vizuāli</a:t>
            </a:r>
            <a:r>
              <a:rPr lang="en-US" altLang="en-US" dirty="0">
                <a:cs typeface="Times New Roman" panose="02020603050405020304" pitchFamily="18" charset="0"/>
              </a:rPr>
              <a:t> </a:t>
            </a:r>
            <a:r>
              <a:rPr lang="en-US" altLang="en-US" dirty="0" err="1">
                <a:cs typeface="Times New Roman" panose="02020603050405020304" pitchFamily="18" charset="0"/>
              </a:rPr>
              <a:t>uztverams</a:t>
            </a:r>
            <a:r>
              <a:rPr lang="en-US" altLang="en-US" dirty="0">
                <a:cs typeface="Times New Roman" panose="02020603050405020304" pitchFamily="18" charset="0"/>
              </a:rPr>
              <a:t> </a:t>
            </a:r>
            <a:r>
              <a:rPr lang="en-US" altLang="en-US" dirty="0" err="1">
                <a:cs typeface="Times New Roman" panose="02020603050405020304" pitchFamily="18" charset="0"/>
              </a:rPr>
              <a:t>grafisks</a:t>
            </a:r>
            <a:r>
              <a:rPr lang="en-US" altLang="en-US" dirty="0">
                <a:cs typeface="Times New Roman" panose="02020603050405020304" pitchFamily="18" charset="0"/>
              </a:rPr>
              <a:t> </a:t>
            </a:r>
            <a:r>
              <a:rPr lang="en-US" altLang="en-US" dirty="0" err="1">
                <a:cs typeface="Times New Roman" panose="02020603050405020304" pitchFamily="18" charset="0"/>
              </a:rPr>
              <a:t>atspoguļojums</a:t>
            </a:r>
            <a:endParaRPr lang="en-US" altLang="en-US" dirty="0">
              <a:cs typeface="Times New Roman" panose="02020603050405020304" pitchFamily="18" charset="0"/>
            </a:endParaRPr>
          </a:p>
          <a:p>
            <a:r>
              <a:rPr lang="en-US" altLang="en-US" dirty="0" err="1">
                <a:cs typeface="Times New Roman" panose="02020603050405020304" pitchFamily="18" charset="0"/>
              </a:rPr>
              <a:t>Iespēja</a:t>
            </a:r>
            <a:r>
              <a:rPr lang="en-US" altLang="en-US" dirty="0">
                <a:cs typeface="Times New Roman" panose="02020603050405020304" pitchFamily="18" charset="0"/>
              </a:rPr>
              <a:t> </a:t>
            </a:r>
            <a:r>
              <a:rPr lang="en-US" altLang="en-US" dirty="0" err="1">
                <a:cs typeface="Times New Roman" panose="02020603050405020304" pitchFamily="18" charset="0"/>
              </a:rPr>
              <a:t>idejām</a:t>
            </a:r>
            <a:r>
              <a:rPr lang="en-US" altLang="en-US" dirty="0">
                <a:cs typeface="Times New Roman" panose="02020603050405020304" pitchFamily="18" charset="0"/>
              </a:rPr>
              <a:t> </a:t>
            </a:r>
            <a:r>
              <a:rPr lang="en-US" altLang="en-US" dirty="0" err="1">
                <a:cs typeface="Times New Roman" panose="02020603050405020304" pitchFamily="18" charset="0"/>
              </a:rPr>
              <a:t>pārvarēt</a:t>
            </a:r>
            <a:r>
              <a:rPr lang="en-US" altLang="en-US" dirty="0">
                <a:cs typeface="Times New Roman" panose="02020603050405020304" pitchFamily="18" charset="0"/>
              </a:rPr>
              <a:t> </a:t>
            </a:r>
            <a:r>
              <a:rPr lang="en-US" altLang="en-US" dirty="0" err="1">
                <a:cs typeface="Times New Roman" panose="02020603050405020304" pitchFamily="18" charset="0"/>
              </a:rPr>
              <a:t>telpas</a:t>
            </a:r>
            <a:r>
              <a:rPr lang="en-US" altLang="en-US" dirty="0">
                <a:cs typeface="Times New Roman" panose="02020603050405020304" pitchFamily="18" charset="0"/>
              </a:rPr>
              <a:t> un </a:t>
            </a:r>
            <a:r>
              <a:rPr lang="en-US" altLang="en-US" dirty="0" err="1">
                <a:cs typeface="Times New Roman" panose="02020603050405020304" pitchFamily="18" charset="0"/>
              </a:rPr>
              <a:t>laika</a:t>
            </a:r>
            <a:r>
              <a:rPr lang="en-US" altLang="en-US" dirty="0">
                <a:cs typeface="Times New Roman" panose="02020603050405020304" pitchFamily="18" charset="0"/>
              </a:rPr>
              <a:t>  </a:t>
            </a:r>
            <a:r>
              <a:rPr lang="en-US" altLang="en-US" dirty="0" err="1">
                <a:cs typeface="Times New Roman" panose="02020603050405020304" pitchFamily="18" charset="0"/>
              </a:rPr>
              <a:t>barjeru</a:t>
            </a:r>
            <a:endParaRPr lang="en-US" altLang="en-US" dirty="0">
              <a:cs typeface="Times New Roman" panose="02020603050405020304" pitchFamily="18" charset="0"/>
            </a:endParaRPr>
          </a:p>
          <a:p>
            <a:r>
              <a:rPr lang="en-US" altLang="en-US" dirty="0" err="1">
                <a:cs typeface="Times New Roman" panose="02020603050405020304" pitchFamily="18" charset="0"/>
              </a:rPr>
              <a:t>Iespēja</a:t>
            </a:r>
            <a:r>
              <a:rPr lang="en-US" altLang="en-US" dirty="0">
                <a:cs typeface="Times New Roman" panose="02020603050405020304" pitchFamily="18" charset="0"/>
              </a:rPr>
              <a:t> </a:t>
            </a:r>
            <a:r>
              <a:rPr lang="en-US" altLang="en-US" dirty="0" err="1">
                <a:cs typeface="Times New Roman" panose="02020603050405020304" pitchFamily="18" charset="0"/>
              </a:rPr>
              <a:t>saglabāt</a:t>
            </a:r>
            <a:r>
              <a:rPr lang="en-US" altLang="en-US" dirty="0">
                <a:cs typeface="Times New Roman" panose="02020603050405020304" pitchFamily="18" charset="0"/>
              </a:rPr>
              <a:t> </a:t>
            </a:r>
            <a:r>
              <a:rPr lang="en-US" altLang="en-US" dirty="0" err="1">
                <a:cs typeface="Times New Roman" panose="02020603050405020304" pitchFamily="18" charset="0"/>
              </a:rPr>
              <a:t>tautas</a:t>
            </a:r>
            <a:r>
              <a:rPr lang="en-US" altLang="en-US" dirty="0">
                <a:cs typeface="Times New Roman" panose="02020603050405020304" pitchFamily="18" charset="0"/>
              </a:rPr>
              <a:t> </a:t>
            </a:r>
            <a:r>
              <a:rPr lang="en-US" altLang="en-US" dirty="0" err="1">
                <a:cs typeface="Times New Roman" panose="02020603050405020304" pitchFamily="18" charset="0"/>
              </a:rPr>
              <a:t>kultūras</a:t>
            </a:r>
            <a:r>
              <a:rPr lang="en-US" altLang="en-US" dirty="0">
                <a:cs typeface="Times New Roman" panose="02020603050405020304" pitchFamily="18" charset="0"/>
              </a:rPr>
              <a:t> </a:t>
            </a:r>
            <a:r>
              <a:rPr lang="en-US" altLang="en-US" dirty="0" err="1">
                <a:cs typeface="Times New Roman" panose="02020603050405020304" pitchFamily="18" charset="0"/>
              </a:rPr>
              <a:t>atmiņu</a:t>
            </a:r>
            <a:r>
              <a:rPr lang="en-US" altLang="en-US" dirty="0">
                <a:cs typeface="Times New Roman" panose="02020603050405020304" pitchFamily="18" charset="0"/>
              </a:rPr>
              <a:t> ne </a:t>
            </a:r>
            <a:r>
              <a:rPr lang="en-US" altLang="en-US" dirty="0" err="1">
                <a:cs typeface="Times New Roman" panose="02020603050405020304" pitchFamily="18" charset="0"/>
              </a:rPr>
              <a:t>tikai</a:t>
            </a:r>
            <a:r>
              <a:rPr lang="en-US" altLang="en-US" dirty="0">
                <a:cs typeface="Times New Roman" panose="02020603050405020304" pitchFamily="18" charset="0"/>
              </a:rPr>
              <a:t> </a:t>
            </a:r>
            <a:r>
              <a:rPr lang="en-US" altLang="en-US" dirty="0" err="1">
                <a:cs typeface="Times New Roman" panose="02020603050405020304" pitchFamily="18" charset="0"/>
              </a:rPr>
              <a:t>mutvārdu</a:t>
            </a:r>
            <a:r>
              <a:rPr lang="en-US" altLang="en-US" dirty="0">
                <a:cs typeface="Times New Roman" panose="02020603050405020304" pitchFamily="18" charset="0"/>
              </a:rPr>
              <a:t> </a:t>
            </a:r>
            <a:r>
              <a:rPr lang="en-US" altLang="en-US" dirty="0" err="1">
                <a:cs typeface="Times New Roman" panose="02020603050405020304" pitchFamily="18" charset="0"/>
              </a:rPr>
              <a:t>formā</a:t>
            </a:r>
            <a:r>
              <a:rPr lang="en-US" altLang="en-US" dirty="0">
                <a:cs typeface="Times New Roman" panose="02020603050405020304" pitchFamily="18" charset="0"/>
              </a:rPr>
              <a:t> </a:t>
            </a:r>
          </a:p>
          <a:p>
            <a:r>
              <a:rPr lang="en-US" altLang="en-US" dirty="0" err="1">
                <a:cs typeface="Times New Roman" panose="02020603050405020304" pitchFamily="18" charset="0"/>
              </a:rPr>
              <a:t>Neatņemams</a:t>
            </a:r>
            <a:r>
              <a:rPr lang="en-US" altLang="en-US" dirty="0">
                <a:cs typeface="Times New Roman" panose="02020603050405020304" pitchFamily="18" charset="0"/>
              </a:rPr>
              <a:t> </a:t>
            </a:r>
            <a:r>
              <a:rPr lang="en-US" altLang="en-US" dirty="0" err="1">
                <a:cs typeface="Times New Roman" panose="02020603050405020304" pitchFamily="18" charset="0"/>
              </a:rPr>
              <a:t>etnosa</a:t>
            </a:r>
            <a:r>
              <a:rPr lang="en-US" altLang="en-US" dirty="0">
                <a:cs typeface="Times New Roman" panose="02020603050405020304" pitchFamily="18" charset="0"/>
              </a:rPr>
              <a:t> </a:t>
            </a:r>
            <a:r>
              <a:rPr lang="en-US" altLang="en-US" dirty="0" err="1">
                <a:cs typeface="Times New Roman" panose="02020603050405020304" pitchFamily="18" charset="0"/>
              </a:rPr>
              <a:t>identitātes</a:t>
            </a:r>
            <a:r>
              <a:rPr lang="en-US" altLang="en-US" dirty="0">
                <a:cs typeface="Times New Roman" panose="02020603050405020304" pitchFamily="18" charset="0"/>
              </a:rPr>
              <a:t> elements</a:t>
            </a:r>
          </a:p>
          <a:p>
            <a:endParaRPr lang="lv-LV" dirty="0"/>
          </a:p>
        </p:txBody>
      </p:sp>
    </p:spTree>
    <p:extLst>
      <p:ext uri="{BB962C8B-B14F-4D97-AF65-F5344CB8AC3E}">
        <p14:creationId xmlns:p14="http://schemas.microsoft.com/office/powerpoint/2010/main" val="27146042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C05FF8C4-6929-4888-A106-202FCA0F14E6}"/>
              </a:ext>
            </a:extLst>
          </p:cNvPr>
          <p:cNvSpPr>
            <a:spLocks noGrp="1"/>
          </p:cNvSpPr>
          <p:nvPr>
            <p:ph type="title"/>
          </p:nvPr>
        </p:nvSpPr>
        <p:spPr>
          <a:xfrm>
            <a:off x="838200" y="557189"/>
            <a:ext cx="3374136" cy="5567891"/>
          </a:xfrm>
        </p:spPr>
        <p:txBody>
          <a:bodyPr>
            <a:normAutofit/>
          </a:bodyPr>
          <a:lstStyle/>
          <a:p>
            <a:r>
              <a:rPr lang="lv-LV" sz="4800"/>
              <a:t>Fizioloģiskā un sociāli psiholoģiskā uztvere</a:t>
            </a:r>
          </a:p>
        </p:txBody>
      </p:sp>
      <p:graphicFrame>
        <p:nvGraphicFramePr>
          <p:cNvPr id="5" name="Satura vietturis 2">
            <a:extLst>
              <a:ext uri="{FF2B5EF4-FFF2-40B4-BE49-F238E27FC236}">
                <a16:creationId xmlns:a16="http://schemas.microsoft.com/office/drawing/2014/main" id="{D9791CB9-A353-47F1-8A15-FE6CE7A7F739}"/>
              </a:ext>
            </a:extLst>
          </p:cNvPr>
          <p:cNvGraphicFramePr>
            <a:graphicFrameLocks noGrp="1"/>
          </p:cNvGraphicFramePr>
          <p:nvPr>
            <p:ph idx="1"/>
          </p:nvPr>
        </p:nvGraphicFramePr>
        <p:xfrm>
          <a:off x="5093208" y="620392"/>
          <a:ext cx="6263640" cy="55046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583701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A42D79BE-78FB-4E58-B9DB-6B957D518534}"/>
              </a:ext>
            </a:extLst>
          </p:cNvPr>
          <p:cNvSpPr>
            <a:spLocks noGrp="1"/>
          </p:cNvSpPr>
          <p:nvPr>
            <p:ph type="title"/>
          </p:nvPr>
        </p:nvSpPr>
        <p:spPr/>
        <p:txBody>
          <a:bodyPr/>
          <a:lstStyle/>
          <a:p>
            <a:r>
              <a:rPr lang="lv-LV" altLang="lv-LV" b="1" dirty="0"/>
              <a:t>VALODAS PAMATFUNKCIJAS</a:t>
            </a:r>
            <a:endParaRPr lang="lv-LV" dirty="0"/>
          </a:p>
        </p:txBody>
      </p:sp>
      <p:sp>
        <p:nvSpPr>
          <p:cNvPr id="3" name="Satura vietturis 2">
            <a:extLst>
              <a:ext uri="{FF2B5EF4-FFF2-40B4-BE49-F238E27FC236}">
                <a16:creationId xmlns:a16="http://schemas.microsoft.com/office/drawing/2014/main" id="{05F73700-BABC-4C5E-904C-45F57499E75C}"/>
              </a:ext>
            </a:extLst>
          </p:cNvPr>
          <p:cNvSpPr>
            <a:spLocks noGrp="1"/>
          </p:cNvSpPr>
          <p:nvPr>
            <p:ph idx="1"/>
          </p:nvPr>
        </p:nvSpPr>
        <p:spPr/>
        <p:txBody>
          <a:bodyPr/>
          <a:lstStyle/>
          <a:p>
            <a:r>
              <a:rPr lang="lv-LV" altLang="lv-LV" dirty="0"/>
              <a:t>Komunikatīvā jeb saziņas funkcija</a:t>
            </a:r>
          </a:p>
          <a:p>
            <a:r>
              <a:rPr lang="lv-LV" altLang="lv-LV" dirty="0"/>
              <a:t>Kognitīvā jeb domāšanas funkcija</a:t>
            </a:r>
          </a:p>
          <a:p>
            <a:r>
              <a:rPr lang="lv-LV" altLang="lv-LV" dirty="0"/>
              <a:t>Ekspresīvā jeb pašizpausmes funkcija</a:t>
            </a:r>
          </a:p>
          <a:p>
            <a:r>
              <a:rPr lang="lv-LV" altLang="lv-LV" dirty="0"/>
              <a:t>Nominatīvā jeb nosaukšanas funkcija</a:t>
            </a:r>
          </a:p>
          <a:p>
            <a:pPr marL="0" indent="0">
              <a:buNone/>
            </a:pPr>
            <a:endParaRPr lang="lv-LV" dirty="0"/>
          </a:p>
        </p:txBody>
      </p:sp>
    </p:spTree>
    <p:extLst>
      <p:ext uri="{BB962C8B-B14F-4D97-AF65-F5344CB8AC3E}">
        <p14:creationId xmlns:p14="http://schemas.microsoft.com/office/powerpoint/2010/main" val="15627193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ABB8B351-EF2B-428C-B64A-EB3DB03EBA0F}"/>
              </a:ext>
            </a:extLst>
          </p:cNvPr>
          <p:cNvSpPr>
            <a:spLocks noGrp="1"/>
          </p:cNvSpPr>
          <p:nvPr>
            <p:ph type="title"/>
          </p:nvPr>
        </p:nvSpPr>
        <p:spPr/>
        <p:txBody>
          <a:bodyPr>
            <a:normAutofit fontScale="90000"/>
          </a:bodyPr>
          <a:lstStyle/>
          <a:p>
            <a:br>
              <a:rPr lang="lv-LV" altLang="lv-LV" dirty="0"/>
            </a:br>
            <a:r>
              <a:rPr lang="lv-LV" altLang="lv-LV" dirty="0"/>
              <a:t>Komunikatīvā jeb saziņas funkcija</a:t>
            </a:r>
            <a:br>
              <a:rPr lang="lv-LV" altLang="lv-LV" dirty="0"/>
            </a:br>
            <a:endParaRPr lang="lv-LV" dirty="0"/>
          </a:p>
        </p:txBody>
      </p:sp>
      <p:sp>
        <p:nvSpPr>
          <p:cNvPr id="3" name="Satura vietturis 2">
            <a:extLst>
              <a:ext uri="{FF2B5EF4-FFF2-40B4-BE49-F238E27FC236}">
                <a16:creationId xmlns:a16="http://schemas.microsoft.com/office/drawing/2014/main" id="{96AAE58C-0551-4BBB-9757-2E4D513DBFD3}"/>
              </a:ext>
            </a:extLst>
          </p:cNvPr>
          <p:cNvSpPr>
            <a:spLocks noGrp="1"/>
          </p:cNvSpPr>
          <p:nvPr>
            <p:ph idx="1"/>
          </p:nvPr>
        </p:nvSpPr>
        <p:spPr/>
        <p:txBody>
          <a:bodyPr/>
          <a:lstStyle/>
          <a:p>
            <a:r>
              <a:rPr lang="lv-LV" dirty="0"/>
              <a:t>Nosaka cilvēku sabiedrības pastāvēšanu un attīstību</a:t>
            </a:r>
          </a:p>
          <a:p>
            <a:r>
              <a:rPr lang="lv-LV" dirty="0"/>
              <a:t>Apliecina valodas rašanās nepieciešamību, spilgti raksturo valodas sabiedrisko aspektu</a:t>
            </a:r>
          </a:p>
          <a:p>
            <a:r>
              <a:rPr lang="lv-LV" dirty="0"/>
              <a:t>Galvenais valodas uzdevums, kam pakārtotas pārējās funkcijas</a:t>
            </a:r>
          </a:p>
          <a:p>
            <a:r>
              <a:rPr lang="lv-LV" dirty="0"/>
              <a:t>Noteiktās sakarībās un attieksmēs saistīta ar neverbālo funkciju</a:t>
            </a:r>
          </a:p>
          <a:p>
            <a:endParaRPr lang="lv-LV" dirty="0"/>
          </a:p>
        </p:txBody>
      </p:sp>
    </p:spTree>
    <p:extLst>
      <p:ext uri="{BB962C8B-B14F-4D97-AF65-F5344CB8AC3E}">
        <p14:creationId xmlns:p14="http://schemas.microsoft.com/office/powerpoint/2010/main" val="3272802865"/>
      </p:ext>
    </p:extLst>
  </p:cSld>
  <p:clrMapOvr>
    <a:masterClrMapping/>
  </p:clrMapOvr>
</p:sld>
</file>

<file path=ppt/theme/theme1.xml><?xml version="1.0" encoding="utf-8"?>
<a:theme xmlns:a="http://schemas.openxmlformats.org/drawingml/2006/main" name="Office dizains">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s" ma:contentTypeID="0x010100541D6704663FD9458F4BF149505D8835" ma:contentTypeVersion="18" ma:contentTypeDescription="Izveidot jaunu dokumentu." ma:contentTypeScope="" ma:versionID="97605796d134185af53b6fd83896d4b2">
  <xsd:schema xmlns:xsd="http://www.w3.org/2001/XMLSchema" xmlns:xs="http://www.w3.org/2001/XMLSchema" xmlns:p="http://schemas.microsoft.com/office/2006/metadata/properties" xmlns:ns2="0b782f5c-ea45-4e61-a028-a28b9f9c1a05" xmlns:ns3="05fc81c9-325d-42ab-a312-d2989bc4c6c1" targetNamespace="http://schemas.microsoft.com/office/2006/metadata/properties" ma:root="true" ma:fieldsID="aeb2c17f9a99cfc9b6b40a56a05d1d30" ns2:_="" ns3:_="">
    <xsd:import namespace="0b782f5c-ea45-4e61-a028-a28b9f9c1a05"/>
    <xsd:import namespace="05fc81c9-325d-42ab-a312-d2989bc4c6c1"/>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AutoKeyPoints" minOccurs="0"/>
                <xsd:element ref="ns2:MediaServiceKeyPoints" minOccurs="0"/>
                <xsd:element ref="ns2:MediaServiceOCR"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b782f5c-ea45-4e61-a028-a28b9f9c1a0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OCR" ma:index="16" nillable="true" ma:displayName="Extracted Text" ma:internalName="MediaServiceOCR" ma:readOnly="true">
      <xsd:simpleType>
        <xsd:restriction base="dms:Note">
          <xsd:maxLength value="255"/>
        </xsd:restriction>
      </xsd:simpleType>
    </xsd:element>
    <xsd:element name="MediaLengthInSeconds" ma:index="19" nillable="true" ma:displayName="Length (seconds)"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Attēlu atzīmes" ma:readOnly="false" ma:fieldId="{5cf76f15-5ced-4ddc-b409-7134ff3c332f}" ma:taxonomyMulti="true" ma:sspId="f2b9b02f-9abf-4f74-b798-1ff310cbf216"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element name="MediaServiceLocation" ma:index="25"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5fc81c9-325d-42ab-a312-d2989bc4c6c1" elementFormDefault="qualified">
    <xsd:import namespace="http://schemas.microsoft.com/office/2006/documentManagement/types"/>
    <xsd:import namespace="http://schemas.microsoft.com/office/infopath/2007/PartnerControls"/>
    <xsd:element name="SharedWithUsers" ma:index="17" nillable="true" ma:displayName="Koplietots a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Koplietots ar: detalizēti" ma:internalName="SharedWithDetails" ma:readOnly="true">
      <xsd:simpleType>
        <xsd:restriction base="dms:Note">
          <xsd:maxLength value="255"/>
        </xsd:restriction>
      </xsd:simpleType>
    </xsd:element>
    <xsd:element name="TaxCatchAll" ma:index="22" nillable="true" ma:displayName="Taxonomy Catch All Column" ma:hidden="true" ma:list="{498d4f8d-5674-4ada-909c-3de2b86c3fae}" ma:internalName="TaxCatchAll" ma:showField="CatchAllData" ma:web="05fc81c9-325d-42ab-a312-d2989bc4c6c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atura tips"/>
        <xsd:element ref="dc:title" minOccurs="0" maxOccurs="1" ma:index="4" ma:displayName="Virsraksts"/>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0b782f5c-ea45-4e61-a028-a28b9f9c1a05">
      <Terms xmlns="http://schemas.microsoft.com/office/infopath/2007/PartnerControls"/>
    </lcf76f155ced4ddcb4097134ff3c332f>
    <TaxCatchAll xmlns="05fc81c9-325d-42ab-a312-d2989bc4c6c1" xsi:nil="true"/>
  </documentManagement>
</p:properties>
</file>

<file path=customXml/itemProps1.xml><?xml version="1.0" encoding="utf-8"?>
<ds:datastoreItem xmlns:ds="http://schemas.openxmlformats.org/officeDocument/2006/customXml" ds:itemID="{DC721B69-955C-405B-B1A3-A3FA2E9D9636}"/>
</file>

<file path=customXml/itemProps2.xml><?xml version="1.0" encoding="utf-8"?>
<ds:datastoreItem xmlns:ds="http://schemas.openxmlformats.org/officeDocument/2006/customXml" ds:itemID="{FA22F0EA-7EFC-4058-B08B-2FB5E8EB97F0}"/>
</file>

<file path=customXml/itemProps3.xml><?xml version="1.0" encoding="utf-8"?>
<ds:datastoreItem xmlns:ds="http://schemas.openxmlformats.org/officeDocument/2006/customXml" ds:itemID="{589B54F9-9811-4EBA-A8DB-03A4A59CEBFB}"/>
</file>

<file path=docProps/app.xml><?xml version="1.0" encoding="utf-8"?>
<Properties xmlns="http://schemas.openxmlformats.org/officeDocument/2006/extended-properties" xmlns:vt="http://schemas.openxmlformats.org/officeDocument/2006/docPropsVTypes">
  <TotalTime>19</TotalTime>
  <Words>1535</Words>
  <Application>Microsoft Office PowerPoint</Application>
  <PresentationFormat>Platekrāna</PresentationFormat>
  <Paragraphs>142</Paragraphs>
  <Slides>26</Slides>
  <Notes>0</Notes>
  <HiddenSlides>0</HiddenSlides>
  <MMClips>0</MMClips>
  <ScaleCrop>false</ScaleCrop>
  <HeadingPairs>
    <vt:vector size="6" baseType="variant">
      <vt:variant>
        <vt:lpstr>Lietotie fonti</vt:lpstr>
      </vt:variant>
      <vt:variant>
        <vt:i4>4</vt:i4>
      </vt:variant>
      <vt:variant>
        <vt:lpstr>Dizains</vt:lpstr>
      </vt:variant>
      <vt:variant>
        <vt:i4>1</vt:i4>
      </vt:variant>
      <vt:variant>
        <vt:lpstr>Slaidu virsraksti</vt:lpstr>
      </vt:variant>
      <vt:variant>
        <vt:i4>26</vt:i4>
      </vt:variant>
    </vt:vector>
  </HeadingPairs>
  <TitlesOfParts>
    <vt:vector size="31" baseType="lpstr">
      <vt:lpstr>Arial</vt:lpstr>
      <vt:lpstr>Calibri</vt:lpstr>
      <vt:lpstr>Calibri Light</vt:lpstr>
      <vt:lpstr>Franklin Gothic Book</vt:lpstr>
      <vt:lpstr>Office dizains</vt:lpstr>
      <vt:lpstr>Valodas komunikatīvās funkcijas izpausmes valodas lietojumā</vt:lpstr>
      <vt:lpstr> VALODA – APZINĀTU VOKĀLU SIMBOLU SISTĒMA, KO LIETO CILVĒKU SAZIŅAI </vt:lpstr>
      <vt:lpstr>KOMUNIKĀCIJA</vt:lpstr>
      <vt:lpstr>Vai mainās cilvēku komunikācija?</vt:lpstr>
      <vt:lpstr>Verbālās saziņas iespējas</vt:lpstr>
      <vt:lpstr>Rakstveida saziņa</vt:lpstr>
      <vt:lpstr>Fizioloģiskā un sociāli psiholoģiskā uztvere</vt:lpstr>
      <vt:lpstr>VALODAS PAMATFUNKCIJAS</vt:lpstr>
      <vt:lpstr> Komunikatīvā jeb saziņas funkcija </vt:lpstr>
      <vt:lpstr>Citas funkcijas</vt:lpstr>
      <vt:lpstr>VALODAS METAFUNKCIJAS (pēc Maikla Halideja)</vt:lpstr>
      <vt:lpstr>Kāpēc verbālā valoda ir svarīga?</vt:lpstr>
      <vt:lpstr>Valodas pragmatiskā funkcija</vt:lpstr>
      <vt:lpstr>Komunikatīvā kompetence</vt:lpstr>
      <vt:lpstr> Starpkultūru komunikācijas pamatu izpratne </vt:lpstr>
      <vt:lpstr>Veiksmīga komunikācija (pēc Dž. Serla runas aktu teorijas)</vt:lpstr>
      <vt:lpstr>  Runas akta veiksmīguma/neveiksmīguma faktori   (J.N. Vējš par  T.A. van Deiku) </vt:lpstr>
      <vt:lpstr>Lingvistiskā un paralingvistiskā kompetence  </vt:lpstr>
      <vt:lpstr>Neverbālā komunikācija</vt:lpstr>
      <vt:lpstr>Komunikācijas neverbālie komponenti</vt:lpstr>
      <vt:lpstr>SAZIŅAI DAŽĀDĀS SITUĀCIJĀS – ATŠĶIRĪGAS VALODAS PRASMES PRASĪBAS</vt:lpstr>
      <vt:lpstr>Skaidra valoda</vt:lpstr>
      <vt:lpstr>Eiropas Nacionālo valodas institūciju federācijas (EFNIL) projekts  «Eiropas valodas un to saprotamība publiskajā telpā» vērtē (European Languages and their Intelligibility in the Public Space)</vt:lpstr>
      <vt:lpstr>EFNIL: skaidra valoda</vt:lpstr>
      <vt:lpstr>Skaidras valodas pamatprincipi –  personības pašizpausmei un komunikācijas atvieglošanai</vt:lpstr>
      <vt:lpstr>Sociolingvistiska aksioma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Valodas komunikatīvās funkcijas izpausmes valodas lietojumā</dc:title>
  <dc:creator>user</dc:creator>
  <cp:lastModifiedBy>user</cp:lastModifiedBy>
  <cp:revision>3</cp:revision>
  <dcterms:created xsi:type="dcterms:W3CDTF">2020-11-06T15:15:44Z</dcterms:created>
  <dcterms:modified xsi:type="dcterms:W3CDTF">2020-11-06T15:35:29Z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0x010100541D6704663FD9458F4BF149505D8835</vt:lpwstr>
  </property>
</Properties>
</file>