
<file path=[Content_Types].xml><?xml version="1.0" encoding="utf-8"?>
<Types xmlns="http://schemas.openxmlformats.org/package/2006/content-types">
  <Default Extension="(null)"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9" r:id="rId2"/>
    <p:sldId id="323" r:id="rId3"/>
    <p:sldId id="324" r:id="rId4"/>
    <p:sldId id="325" r:id="rId5"/>
    <p:sldId id="326" r:id="rId6"/>
    <p:sldId id="327" r:id="rId7"/>
    <p:sldId id="328" r:id="rId8"/>
    <p:sldId id="329" r:id="rId9"/>
    <p:sldId id="330" r:id="rId10"/>
    <p:sldId id="331" r:id="rId11"/>
    <p:sldId id="311" r:id="rId12"/>
    <p:sldId id="312" r:id="rId13"/>
    <p:sldId id="314" r:id="rId14"/>
    <p:sldId id="332" r:id="rId15"/>
    <p:sldId id="335" r:id="rId16"/>
    <p:sldId id="334" r:id="rId17"/>
    <p:sldId id="320" r:id="rId18"/>
    <p:sldId id="336" r:id="rId19"/>
    <p:sldId id="337" r:id="rId20"/>
  </p:sldIdLst>
  <p:sldSz cx="20105688"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8" userDrawn="1">
          <p15:clr>
            <a:srgbClr val="A4A3A4"/>
          </p15:clr>
        </p15:guide>
        <p15:guide id="2" pos="37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ACC0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4645" autoAdjust="0"/>
  </p:normalViewPr>
  <p:slideViewPr>
    <p:cSldViewPr>
      <p:cViewPr varScale="1">
        <p:scale>
          <a:sx n="54" d="100"/>
          <a:sy n="54" d="100"/>
        </p:scale>
        <p:origin x="672" y="-1092"/>
      </p:cViewPr>
      <p:guideLst>
        <p:guide orient="horz" pos="1258"/>
        <p:guide pos="374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908B457D-1FD7-4999-990C-8EBF61B3321C}" type="datetimeFigureOut">
              <a:rPr lang="en-US" smtClean="0"/>
              <a:t>10/25/2019</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BBBD0A03-7A96-48F0-88E2-5167137E9ABC}" type="slidenum">
              <a:rPr lang="en-US" smtClean="0"/>
              <a:t>‹#›</a:t>
            </a:fld>
            <a:endParaRPr lang="en-US"/>
          </a:p>
        </p:txBody>
      </p:sp>
    </p:spTree>
    <p:extLst>
      <p:ext uri="{BB962C8B-B14F-4D97-AF65-F5344CB8AC3E}">
        <p14:creationId xmlns:p14="http://schemas.microsoft.com/office/powerpoint/2010/main" val="4056478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BBBD0A03-7A96-48F0-88E2-5167137E9ABC}" type="slidenum">
              <a:rPr lang="en-US" smtClean="0"/>
              <a:t>1</a:t>
            </a:fld>
            <a:endParaRPr lang="en-US"/>
          </a:p>
        </p:txBody>
      </p:sp>
    </p:spTree>
    <p:extLst>
      <p:ext uri="{BB962C8B-B14F-4D97-AF65-F5344CB8AC3E}">
        <p14:creationId xmlns:p14="http://schemas.microsoft.com/office/powerpoint/2010/main" val="3397390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null)"/><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nul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nul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nul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550" b="0" i="0">
                <a:solidFill>
                  <a:srgbClr val="ACC0C6"/>
                </a:solidFill>
                <a:latin typeface="Arial (null)"/>
                <a:cs typeface="Arial (null)"/>
              </a:defRPr>
            </a:lvl1pPr>
          </a:lstStyle>
          <a:p>
            <a:endParaRPr dirty="0"/>
          </a:p>
        </p:txBody>
      </p:sp>
      <p:sp>
        <p:nvSpPr>
          <p:cNvPr id="3" name="Holder 3"/>
          <p:cNvSpPr>
            <a:spLocks noGrp="1"/>
          </p:cNvSpPr>
          <p:nvPr>
            <p:ph sz="half" idx="2"/>
          </p:nvPr>
        </p:nvSpPr>
        <p:spPr>
          <a:xfrm>
            <a:off x="1005284" y="2601151"/>
            <a:ext cx="8745975" cy="65402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4429" y="2601151"/>
            <a:ext cx="8745975" cy="65402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p:cNvSpPr/>
          <p:nvPr userDrawn="1"/>
        </p:nvSpPr>
        <p:spPr>
          <a:xfrm>
            <a:off x="1589" y="794"/>
            <a:ext cx="20104099" cy="11308556"/>
          </a:xfrm>
          <a:prstGeom prst="rect">
            <a:avLst/>
          </a:prstGeom>
          <a:blipFill>
            <a:blip r:embed="rId2" cstate="print"/>
            <a:stretch>
              <a:fillRect/>
            </a:stretch>
          </a:blipFill>
        </p:spPr>
        <p:txBody>
          <a:bodyPr wrap="square" lIns="0" tIns="0" rIns="0" bIns="0" rtlCol="0"/>
          <a:lstStyle/>
          <a:p>
            <a:endParaRPr b="0" i="0" dirty="0">
              <a:latin typeface="Arial (null)"/>
            </a:endParaRPr>
          </a:p>
        </p:txBody>
      </p:sp>
      <p:sp>
        <p:nvSpPr>
          <p:cNvPr id="15" name="Picture Placeholder 14"/>
          <p:cNvSpPr>
            <a:spLocks noGrp="1"/>
          </p:cNvSpPr>
          <p:nvPr>
            <p:ph type="pic" sz="quarter" idx="12"/>
          </p:nvPr>
        </p:nvSpPr>
        <p:spPr>
          <a:xfrm>
            <a:off x="0" y="0"/>
            <a:ext cx="20105688" cy="11307763"/>
          </a:xfrm>
        </p:spPr>
        <p:txBody>
          <a:bodyPr>
            <a:normAutofit/>
          </a:bodyPr>
          <a:lstStyle>
            <a:lvl1pPr>
              <a:defRPr sz="2400">
                <a:latin typeface="Arial" panose="020B0604020202020204" pitchFamily="34" charset="0"/>
                <a:cs typeface="Arial" panose="020B0604020202020204" pitchFamily="34" charset="0"/>
              </a:defRPr>
            </a:lvl1pPr>
          </a:lstStyle>
          <a:p>
            <a:endParaRPr lang="en-US" dirty="0"/>
          </a:p>
        </p:txBody>
      </p:sp>
      <p:sp>
        <p:nvSpPr>
          <p:cNvPr id="10" name="Text Placeholder 2"/>
          <p:cNvSpPr>
            <a:spLocks noGrp="1"/>
          </p:cNvSpPr>
          <p:nvPr>
            <p:ph type="body" sz="quarter" idx="11"/>
          </p:nvPr>
        </p:nvSpPr>
        <p:spPr>
          <a:xfrm>
            <a:off x="5736761" y="718526"/>
            <a:ext cx="9533010" cy="3269274"/>
          </a:xfrm>
        </p:spPr>
        <p:txBody>
          <a:bodyPr>
            <a:normAutofit/>
          </a:bodyPr>
          <a:lstStyle>
            <a:lvl1pPr>
              <a:lnSpc>
                <a:spcPct val="76000"/>
              </a:lnSpc>
              <a:defRPr sz="4250" b="1" spc="0" baseline="0">
                <a:solidFill>
                  <a:schemeClr val="bg1"/>
                </a:solidFill>
              </a:defRPr>
            </a:lvl1pPr>
            <a:lvl2pPr>
              <a:lnSpc>
                <a:spcPct val="76000"/>
              </a:lnSpc>
              <a:defRPr sz="4250" b="1" spc="0" baseline="0">
                <a:solidFill>
                  <a:schemeClr val="bg1"/>
                </a:solidFill>
              </a:defRPr>
            </a:lvl2pPr>
            <a:lvl3pPr>
              <a:lnSpc>
                <a:spcPct val="76000"/>
              </a:lnSpc>
              <a:defRPr sz="4250" b="1" spc="0" baseline="0">
                <a:solidFill>
                  <a:schemeClr val="bg1"/>
                </a:solidFill>
              </a:defRPr>
            </a:lvl3pPr>
            <a:lvl4pPr>
              <a:lnSpc>
                <a:spcPct val="76000"/>
              </a:lnSpc>
              <a:defRPr sz="4250" b="1" spc="0" baseline="0">
                <a:solidFill>
                  <a:schemeClr val="bg1"/>
                </a:solidFill>
              </a:defRPr>
            </a:lvl4pPr>
            <a:lvl5pPr>
              <a:lnSpc>
                <a:spcPct val="76000"/>
              </a:lnSpc>
              <a:defRPr sz="4250" b="1" spc="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 xmlns:a16="http://schemas.microsoft.com/office/drawing/2014/main" id="{2064919D-7D18-5942-ABB8-0870C2E0C5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777584" y="8489950"/>
            <a:ext cx="3308480" cy="28194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2"/>
          <p:cNvSpPr>
            <a:spLocks noGrp="1"/>
          </p:cNvSpPr>
          <p:nvPr>
            <p:ph type="body" sz="quarter" idx="12"/>
          </p:nvPr>
        </p:nvSpPr>
        <p:spPr>
          <a:xfrm>
            <a:off x="14472444" y="7712075"/>
            <a:ext cx="4038600" cy="3124200"/>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type="body" sz="quarter" idx="13"/>
          </p:nvPr>
        </p:nvSpPr>
        <p:spPr>
          <a:xfrm>
            <a:off x="1442244" y="1387474"/>
            <a:ext cx="10640670" cy="8275793"/>
          </a:xfrm>
        </p:spPr>
        <p:txBody>
          <a:bodyPr numCol="2" spcCol="180000">
            <a:noAutofit/>
          </a:bodyPr>
          <a:lstStyle>
            <a:lvl1pPr>
              <a:defRPr sz="1950" b="1"/>
            </a:lvl1pPr>
            <a:lvl2pPr>
              <a:defRPr sz="1950" b="1"/>
            </a:lvl2pPr>
            <a:lvl3pPr>
              <a:defRPr sz="1950" b="1"/>
            </a:lvl3pPr>
            <a:lvl4pPr>
              <a:defRPr sz="1950" b="1"/>
            </a:lvl4pPr>
            <a:lvl5pPr>
              <a:defRPr sz="1950" b="1"/>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 xmlns:a16="http://schemas.microsoft.com/office/drawing/2014/main" id="{3E322ED5-A418-5F42-ACB8-3B3ADDF3AA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91444" y="1387474"/>
            <a:ext cx="4298577" cy="10668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object 2"/>
          <p:cNvSpPr/>
          <p:nvPr userDrawn="1"/>
        </p:nvSpPr>
        <p:spPr>
          <a:xfrm>
            <a:off x="13298818" y="1"/>
            <a:ext cx="6806565" cy="11308715"/>
          </a:xfrm>
          <a:custGeom>
            <a:avLst/>
            <a:gdLst/>
            <a:ahLst/>
            <a:cxnLst/>
            <a:rect l="l" t="t" r="r" b="b"/>
            <a:pathLst>
              <a:path w="6806565" h="11308715">
                <a:moveTo>
                  <a:pt x="0" y="11308556"/>
                </a:moveTo>
                <a:lnTo>
                  <a:pt x="6806075" y="11308556"/>
                </a:lnTo>
                <a:lnTo>
                  <a:pt x="6806075" y="0"/>
                </a:lnTo>
                <a:lnTo>
                  <a:pt x="0" y="0"/>
                </a:lnTo>
                <a:lnTo>
                  <a:pt x="0" y="11308556"/>
                </a:lnTo>
                <a:close/>
              </a:path>
            </a:pathLst>
          </a:custGeom>
          <a:solidFill>
            <a:srgbClr val="005293"/>
          </a:solidFill>
        </p:spPr>
        <p:txBody>
          <a:bodyPr wrap="square" lIns="0" tIns="0" rIns="0" bIns="0" rtlCol="0"/>
          <a:lstStyle/>
          <a:p>
            <a:endParaRPr b="0" i="0" dirty="0">
              <a:latin typeface="Arial (null)"/>
            </a:endParaRPr>
          </a:p>
        </p:txBody>
      </p:sp>
      <p:sp>
        <p:nvSpPr>
          <p:cNvPr id="10" name="Text Placeholder 2"/>
          <p:cNvSpPr>
            <a:spLocks noGrp="1"/>
          </p:cNvSpPr>
          <p:nvPr>
            <p:ph type="body" sz="quarter" idx="13"/>
          </p:nvPr>
        </p:nvSpPr>
        <p:spPr>
          <a:xfrm>
            <a:off x="14396244" y="1387475"/>
            <a:ext cx="4572000" cy="6228724"/>
          </a:xfrm>
        </p:spPr>
        <p:txBody>
          <a:bodyPr numCol="1" spcCol="180000">
            <a:noAutofit/>
          </a:bodyPr>
          <a:lstStyle>
            <a:lvl1pPr algn="l">
              <a:defRPr sz="1950" b="0">
                <a:solidFill>
                  <a:schemeClr val="bg1"/>
                </a:solidFill>
              </a:defRPr>
            </a:lvl1pPr>
            <a:lvl2pPr algn="l">
              <a:defRPr sz="1950" b="0">
                <a:solidFill>
                  <a:schemeClr val="bg1"/>
                </a:solidFill>
              </a:defRPr>
            </a:lvl2pPr>
            <a:lvl3pPr algn="l">
              <a:defRPr sz="1950" b="0">
                <a:solidFill>
                  <a:schemeClr val="bg1"/>
                </a:solidFill>
              </a:defRPr>
            </a:lvl3pPr>
            <a:lvl4pPr algn="l">
              <a:defRPr sz="1950" b="0">
                <a:solidFill>
                  <a:schemeClr val="bg1"/>
                </a:solidFill>
              </a:defRPr>
            </a:lvl4pPr>
            <a:lvl5pPr algn="l">
              <a:defRPr sz="1950" b="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2"/>
          <p:cNvSpPr>
            <a:spLocks noGrp="1"/>
          </p:cNvSpPr>
          <p:nvPr>
            <p:ph type="pic" sz="quarter" idx="14"/>
          </p:nvPr>
        </p:nvSpPr>
        <p:spPr>
          <a:xfrm>
            <a:off x="1571625" y="1570038"/>
            <a:ext cx="6215063" cy="4143375"/>
          </a:xfrm>
        </p:spPr>
        <p:txBody>
          <a:bodyPr/>
          <a:lstStyle/>
          <a:p>
            <a:endParaRPr lang="en-US"/>
          </a:p>
        </p:txBody>
      </p:sp>
      <p:sp>
        <p:nvSpPr>
          <p:cNvPr id="19" name="Picture Placeholder 4"/>
          <p:cNvSpPr>
            <a:spLocks noGrp="1"/>
          </p:cNvSpPr>
          <p:nvPr>
            <p:ph type="pic" sz="quarter" idx="15"/>
          </p:nvPr>
        </p:nvSpPr>
        <p:spPr>
          <a:xfrm>
            <a:off x="8027988" y="1570038"/>
            <a:ext cx="4051300" cy="5508625"/>
          </a:xfrm>
        </p:spPr>
        <p:txBody>
          <a:bodyPr/>
          <a:lstStyle/>
          <a:p>
            <a:endParaRPr lang="en-US"/>
          </a:p>
        </p:txBody>
      </p:sp>
      <p:sp>
        <p:nvSpPr>
          <p:cNvPr id="20" name="Picture Placeholder 14"/>
          <p:cNvSpPr>
            <a:spLocks noGrp="1"/>
          </p:cNvSpPr>
          <p:nvPr>
            <p:ph type="pic" sz="quarter" idx="16"/>
          </p:nvPr>
        </p:nvSpPr>
        <p:spPr>
          <a:xfrm>
            <a:off x="1571625" y="5989638"/>
            <a:ext cx="6203950" cy="3748087"/>
          </a:xfrm>
        </p:spPr>
        <p:txBody>
          <a:bodyPr/>
          <a:lstStyle/>
          <a:p>
            <a:endParaRPr lang="en-US"/>
          </a:p>
        </p:txBody>
      </p:sp>
      <p:sp>
        <p:nvSpPr>
          <p:cNvPr id="21" name="Picture Placeholder 16"/>
          <p:cNvSpPr>
            <a:spLocks noGrp="1"/>
          </p:cNvSpPr>
          <p:nvPr>
            <p:ph type="pic" sz="quarter" idx="17"/>
          </p:nvPr>
        </p:nvSpPr>
        <p:spPr>
          <a:xfrm>
            <a:off x="8027988" y="7288213"/>
            <a:ext cx="4038600" cy="2449512"/>
          </a:xfrm>
        </p:spPr>
        <p:txBody>
          <a:bodyPr/>
          <a:lstStyle/>
          <a:p>
            <a:endParaRPr lang="en-US"/>
          </a:p>
        </p:txBody>
      </p:sp>
      <p:pic>
        <p:nvPicPr>
          <p:cNvPr id="11" name="Picture 10">
            <a:extLst>
              <a:ext uri="{FF2B5EF4-FFF2-40B4-BE49-F238E27FC236}">
                <a16:creationId xmlns="" xmlns:a16="http://schemas.microsoft.com/office/drawing/2014/main" id="{C9CF62A2-8562-C04B-ADAB-6BE781D77B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81310" y="9003673"/>
            <a:ext cx="5029200" cy="192024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lv-LV"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D91E6F9-D5DD-4888-8BB2-D6EC37F0C6E3}" type="slidenum">
              <a:rPr lang="lv-LV" altLang="en-US"/>
              <a:pPr>
                <a:defRPr/>
              </a:pPr>
              <a:t>‹#›</a:t>
            </a:fld>
            <a:endParaRPr lang="lv-LV" altLang="en-US"/>
          </a:p>
        </p:txBody>
      </p:sp>
    </p:spTree>
    <p:extLst>
      <p:ext uri="{BB962C8B-B14F-4D97-AF65-F5344CB8AC3E}">
        <p14:creationId xmlns:p14="http://schemas.microsoft.com/office/powerpoint/2010/main" val="2731380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05285" y="452898"/>
            <a:ext cx="18095119" cy="131574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05285" y="2638849"/>
            <a:ext cx="8880012" cy="7463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10220392" y="2638849"/>
            <a:ext cx="8880012" cy="7463648"/>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lv-LV"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07B35DF-AAAD-45B2-978B-56A526CC574C}" type="slidenum">
              <a:rPr lang="lv-LV" altLang="en-US"/>
              <a:pPr>
                <a:defRPr/>
              </a:pPr>
              <a:t>‹#›</a:t>
            </a:fld>
            <a:endParaRPr lang="lv-LV" altLang="en-US"/>
          </a:p>
        </p:txBody>
      </p:sp>
    </p:spTree>
    <p:extLst>
      <p:ext uri="{BB962C8B-B14F-4D97-AF65-F5344CB8AC3E}">
        <p14:creationId xmlns:p14="http://schemas.microsoft.com/office/powerpoint/2010/main" val="447917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Holder 2"/>
          <p:cNvSpPr>
            <a:spLocks noGrp="1"/>
          </p:cNvSpPr>
          <p:nvPr>
            <p:ph type="title" hasCustomPrompt="1"/>
          </p:nvPr>
        </p:nvSpPr>
        <p:spPr>
          <a:xfrm>
            <a:off x="3720878" y="4401826"/>
            <a:ext cx="12663933" cy="1315745"/>
          </a:xfrm>
          <a:prstGeom prst="rect">
            <a:avLst/>
          </a:prstGeom>
        </p:spPr>
        <p:txBody>
          <a:bodyPr wrap="square" lIns="0" tIns="0" rIns="0" bIns="0">
            <a:spAutoFit/>
          </a:bodyPr>
          <a:lstStyle>
            <a:lvl1pPr>
              <a:defRPr sz="8550" b="0" i="0" baseline="0">
                <a:solidFill>
                  <a:srgbClr val="ACC0C6"/>
                </a:solidFill>
                <a:latin typeface="Arial (null)"/>
                <a:cs typeface="Arial (null)"/>
              </a:defRPr>
            </a:lvl1pPr>
          </a:lstStyle>
          <a:p>
            <a:r>
              <a:rPr lang="lt-LT" kern="0" spc="-150" dirty="0">
                <a:latin typeface="PF Handbook Pro" panose="02000506090000020004" pitchFamily="2" charset="0"/>
              </a:rPr>
              <a:t>Click to add text</a:t>
            </a:r>
            <a:endParaRPr dirty="0"/>
          </a:p>
        </p:txBody>
      </p:sp>
      <p:pic>
        <p:nvPicPr>
          <p:cNvPr id="3" name="Picture 2">
            <a:extLst>
              <a:ext uri="{FF2B5EF4-FFF2-40B4-BE49-F238E27FC236}">
                <a16:creationId xmlns="" xmlns:a16="http://schemas.microsoft.com/office/drawing/2014/main" id="{50D92F70-4CAB-6E48-8D34-7B320C905A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0878" y="2759075"/>
            <a:ext cx="4912659" cy="1219200"/>
          </a:xfrm>
          <a:prstGeom prst="rect">
            <a:avLst/>
          </a:prstGeom>
        </p:spPr>
      </p:pic>
    </p:spTree>
    <p:extLst>
      <p:ext uri="{BB962C8B-B14F-4D97-AF65-F5344CB8AC3E}">
        <p14:creationId xmlns:p14="http://schemas.microsoft.com/office/powerpoint/2010/main" val="394694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ext Placeholder 6"/>
          <p:cNvSpPr>
            <a:spLocks noGrp="1"/>
          </p:cNvSpPr>
          <p:nvPr>
            <p:ph type="body" sz="quarter" idx="10"/>
          </p:nvPr>
        </p:nvSpPr>
        <p:spPr>
          <a:xfrm>
            <a:off x="3766344" y="5121275"/>
            <a:ext cx="8991600" cy="3886200"/>
          </a:xfrm>
        </p:spPr>
        <p:txBody>
          <a:bodyPr>
            <a:noAutofit/>
          </a:bodyPr>
          <a:lstStyle>
            <a:lvl1pPr>
              <a:defRPr sz="2600" b="0" i="0" baseline="0">
                <a:latin typeface="Arial (null)"/>
              </a:defRPr>
            </a:lvl1pPr>
            <a:lvl2pPr>
              <a:defRPr sz="2600" b="0" i="0" baseline="0">
                <a:latin typeface="Arial (null)"/>
              </a:defRPr>
            </a:lvl2pPr>
            <a:lvl3pPr>
              <a:defRPr sz="2600" b="0" i="0" baseline="0">
                <a:latin typeface="Arial (null)"/>
              </a:defRPr>
            </a:lvl3pPr>
            <a:lvl4pPr>
              <a:defRPr sz="2600" b="0" i="0" baseline="0">
                <a:latin typeface="Arial (null)"/>
              </a:defRPr>
            </a:lvl4pPr>
            <a:lvl5pPr>
              <a:defRPr sz="2600" b="0" i="0" baseline="0">
                <a:latin typeface="Arial (nu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1"/>
          </p:nvPr>
        </p:nvSpPr>
        <p:spPr>
          <a:xfrm>
            <a:off x="3728244" y="3281941"/>
            <a:ext cx="9067800" cy="1600200"/>
          </a:xfrm>
        </p:spPr>
        <p:txBody>
          <a:bodyPr>
            <a:noAutofit/>
          </a:bodyPr>
          <a:lstStyle>
            <a:lvl1pPr>
              <a:lnSpc>
                <a:spcPct val="76000"/>
              </a:lnSpc>
              <a:defRPr sz="6600" b="1">
                <a:solidFill>
                  <a:srgbClr val="ACC0C6"/>
                </a:solidFill>
              </a:defRPr>
            </a:lvl1pPr>
            <a:lvl2pPr>
              <a:lnSpc>
                <a:spcPct val="76000"/>
              </a:lnSpc>
              <a:defRPr sz="6600" b="1">
                <a:solidFill>
                  <a:srgbClr val="ACC0C6"/>
                </a:solidFill>
              </a:defRPr>
            </a:lvl2pPr>
            <a:lvl3pPr>
              <a:lnSpc>
                <a:spcPct val="76000"/>
              </a:lnSpc>
              <a:defRPr sz="6600" b="1">
                <a:solidFill>
                  <a:srgbClr val="ACC0C6"/>
                </a:solidFill>
              </a:defRPr>
            </a:lvl3pPr>
            <a:lvl4pPr>
              <a:lnSpc>
                <a:spcPct val="76000"/>
              </a:lnSpc>
              <a:defRPr sz="6600" b="1">
                <a:solidFill>
                  <a:srgbClr val="ACC0C6"/>
                </a:solidFill>
              </a:defRPr>
            </a:lvl4pPr>
            <a:lvl5pPr>
              <a:lnSpc>
                <a:spcPct val="76000"/>
              </a:lnSpc>
              <a:defRPr sz="6600" b="1">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 xmlns:a16="http://schemas.microsoft.com/office/drawing/2014/main" id="{10DA57CB-B7AB-F348-BB4E-DD7CF29002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2444" y="9007475"/>
            <a:ext cx="4298577" cy="1066800"/>
          </a:xfrm>
          <a:prstGeom prst="rect">
            <a:avLst/>
          </a:prstGeom>
        </p:spPr>
      </p:pic>
    </p:spTree>
    <p:extLst>
      <p:ext uri="{BB962C8B-B14F-4D97-AF65-F5344CB8AC3E}">
        <p14:creationId xmlns:p14="http://schemas.microsoft.com/office/powerpoint/2010/main" val="2676430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6" name="bk object 16"/>
          <p:cNvSpPr/>
          <p:nvPr userDrawn="1"/>
        </p:nvSpPr>
        <p:spPr>
          <a:xfrm>
            <a:off x="6597179" y="1"/>
            <a:ext cx="13508786" cy="11308715"/>
          </a:xfrm>
          <a:custGeom>
            <a:avLst/>
            <a:gdLst/>
            <a:ahLst/>
            <a:cxnLst/>
            <a:rect l="l" t="t" r="r" b="b"/>
            <a:pathLst>
              <a:path w="13507719" h="11308715">
                <a:moveTo>
                  <a:pt x="0" y="11308556"/>
                </a:moveTo>
                <a:lnTo>
                  <a:pt x="13507442" y="11308556"/>
                </a:lnTo>
                <a:lnTo>
                  <a:pt x="13507442" y="0"/>
                </a:lnTo>
                <a:lnTo>
                  <a:pt x="0" y="0"/>
                </a:lnTo>
                <a:lnTo>
                  <a:pt x="0" y="11308556"/>
                </a:lnTo>
                <a:close/>
              </a:path>
            </a:pathLst>
          </a:custGeom>
          <a:solidFill>
            <a:srgbClr val="005293"/>
          </a:solidFill>
        </p:spPr>
        <p:txBody>
          <a:bodyPr wrap="square" lIns="0" tIns="0" rIns="0" bIns="0" rtlCol="0"/>
          <a:lstStyle/>
          <a:p>
            <a:endParaRPr sz="1800" b="0" i="0" dirty="0">
              <a:latin typeface="Arial (null)"/>
            </a:endParaRPr>
          </a:p>
        </p:txBody>
      </p:sp>
      <p:sp>
        <p:nvSpPr>
          <p:cNvPr id="9" name="Text Placeholder 2"/>
          <p:cNvSpPr>
            <a:spLocks noGrp="1"/>
          </p:cNvSpPr>
          <p:nvPr>
            <p:ph type="body" sz="quarter" idx="10"/>
          </p:nvPr>
        </p:nvSpPr>
        <p:spPr>
          <a:xfrm>
            <a:off x="1518444" y="1844675"/>
            <a:ext cx="4191000" cy="1647825"/>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7891203" y="1927850"/>
            <a:ext cx="7669213" cy="2286000"/>
          </a:xfrm>
        </p:spPr>
        <p:txBody>
          <a:bodyPr>
            <a:noAutofit/>
          </a:bodyPr>
          <a:lstStyle>
            <a:lvl1pPr>
              <a:lnSpc>
                <a:spcPct val="76000"/>
              </a:lnSpc>
              <a:defRPr sz="6750" b="1" baseline="0">
                <a:solidFill>
                  <a:srgbClr val="ACC0C6"/>
                </a:solidFill>
              </a:defRPr>
            </a:lvl1pPr>
            <a:lvl2pPr>
              <a:lnSpc>
                <a:spcPct val="76000"/>
              </a:lnSpc>
              <a:defRPr sz="6750" b="1" baseline="0">
                <a:solidFill>
                  <a:srgbClr val="ACC0C6"/>
                </a:solidFill>
              </a:defRPr>
            </a:lvl2pPr>
            <a:lvl3pPr>
              <a:lnSpc>
                <a:spcPct val="76000"/>
              </a:lnSpc>
              <a:defRPr sz="6750" b="1" baseline="0">
                <a:solidFill>
                  <a:srgbClr val="ACC0C6"/>
                </a:solidFill>
              </a:defRPr>
            </a:lvl3pPr>
            <a:lvl4pPr>
              <a:lnSpc>
                <a:spcPct val="76000"/>
              </a:lnSpc>
              <a:defRPr sz="6750" b="1" baseline="0">
                <a:solidFill>
                  <a:srgbClr val="ACC0C6"/>
                </a:solidFill>
              </a:defRPr>
            </a:lvl4pPr>
            <a:lvl5pPr>
              <a:lnSpc>
                <a:spcPct val="76000"/>
              </a:lnSpc>
              <a:defRPr sz="6750" b="1" baseline="0">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p:cNvSpPr>
            <a:spLocks noGrp="1"/>
          </p:cNvSpPr>
          <p:nvPr>
            <p:ph type="body" sz="quarter" idx="12"/>
          </p:nvPr>
        </p:nvSpPr>
        <p:spPr>
          <a:xfrm>
            <a:off x="7919244" y="4235450"/>
            <a:ext cx="8229600" cy="1647825"/>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 xmlns:a16="http://schemas.microsoft.com/office/drawing/2014/main" id="{5F85EB8E-F072-474F-8573-AA1CD820ED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8057" y="7483475"/>
            <a:ext cx="3543209" cy="3476356"/>
          </a:xfrm>
          <a:prstGeom prst="rect">
            <a:avLst/>
          </a:prstGeom>
        </p:spPr>
      </p:pic>
    </p:spTree>
  </p:cSld>
  <p:clrMapOvr>
    <a:masterClrMapping/>
  </p:clrMapOvr>
  <p:extLst mod="1">
    <p:ext uri="{DCECCB84-F9BA-43D5-87BE-67443E8EF086}">
      <p15:sldGuideLst xmlns:p15="http://schemas.microsoft.com/office/powerpoint/2012/main">
        <p15:guide id="1" pos="1005" userDrawn="1">
          <p15:clr>
            <a:srgbClr val="FBAE40"/>
          </p15:clr>
        </p15:guide>
        <p15:guide id="2" orient="horz" pos="121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2027" y="9159875"/>
            <a:ext cx="4901636" cy="721119"/>
          </a:xfrm>
          <a:prstGeom prst="rect">
            <a:avLst/>
          </a:prstGeom>
        </p:spPr>
      </p:pic>
      <p:sp>
        <p:nvSpPr>
          <p:cNvPr id="8" name="Text Placeholder 4"/>
          <p:cNvSpPr>
            <a:spLocks noGrp="1"/>
          </p:cNvSpPr>
          <p:nvPr>
            <p:ph type="body" sz="quarter" idx="11"/>
          </p:nvPr>
        </p:nvSpPr>
        <p:spPr>
          <a:xfrm>
            <a:off x="4528345" y="3097010"/>
            <a:ext cx="11049000" cy="2209800"/>
          </a:xfrm>
        </p:spPr>
        <p:txBody>
          <a:bodyPr>
            <a:noAutofit/>
          </a:bodyPr>
          <a:lstStyle>
            <a:lvl1pPr algn="ctr">
              <a:lnSpc>
                <a:spcPts val="9300"/>
              </a:lnSpc>
              <a:defRPr sz="8550" b="1">
                <a:solidFill>
                  <a:srgbClr val="ACC0C6"/>
                </a:solidFill>
              </a:defRPr>
            </a:lvl1pPr>
            <a:lvl2pPr algn="ctr">
              <a:lnSpc>
                <a:spcPts val="9300"/>
              </a:lnSpc>
              <a:defRPr sz="8550" b="1">
                <a:solidFill>
                  <a:srgbClr val="ACC0C6"/>
                </a:solidFill>
              </a:defRPr>
            </a:lvl2pPr>
            <a:lvl3pPr algn="ctr">
              <a:lnSpc>
                <a:spcPts val="9300"/>
              </a:lnSpc>
              <a:defRPr sz="8550" b="1">
                <a:solidFill>
                  <a:srgbClr val="ACC0C6"/>
                </a:solidFill>
              </a:defRPr>
            </a:lvl3pPr>
            <a:lvl4pPr algn="ctr">
              <a:lnSpc>
                <a:spcPts val="9300"/>
              </a:lnSpc>
              <a:defRPr sz="8550" b="1">
                <a:solidFill>
                  <a:srgbClr val="ACC0C6"/>
                </a:solidFill>
              </a:defRPr>
            </a:lvl4pPr>
            <a:lvl5pPr algn="ctr">
              <a:lnSpc>
                <a:spcPts val="9300"/>
              </a:lnSpc>
              <a:defRPr sz="8550" b="1">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2886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object 2"/>
          <p:cNvSpPr/>
          <p:nvPr userDrawn="1"/>
        </p:nvSpPr>
        <p:spPr>
          <a:xfrm>
            <a:off x="0" y="0"/>
            <a:ext cx="20104100" cy="113087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005293"/>
          </a:solidFill>
        </p:spPr>
        <p:txBody>
          <a:bodyPr wrap="square" lIns="0" tIns="0" rIns="0" bIns="0" rtlCol="0"/>
          <a:lstStyle/>
          <a:p>
            <a:endParaRPr b="0" i="0" dirty="0">
              <a:latin typeface="Arial (null)"/>
            </a:endParaRPr>
          </a:p>
        </p:txBody>
      </p:sp>
      <p:sp>
        <p:nvSpPr>
          <p:cNvPr id="9" name="Text Placeholder 2"/>
          <p:cNvSpPr>
            <a:spLocks noGrp="1"/>
          </p:cNvSpPr>
          <p:nvPr>
            <p:ph type="body" sz="quarter" idx="11"/>
          </p:nvPr>
        </p:nvSpPr>
        <p:spPr>
          <a:xfrm>
            <a:off x="3669506" y="4512560"/>
            <a:ext cx="10271125" cy="2819400"/>
          </a:xfrm>
        </p:spPr>
        <p:txBody>
          <a:bodyPr>
            <a:noAutofit/>
          </a:bodyPr>
          <a:lstStyle>
            <a:lvl1pPr>
              <a:lnSpc>
                <a:spcPts val="9300"/>
              </a:lnSpc>
              <a:defRPr sz="8550" b="1">
                <a:solidFill>
                  <a:srgbClr val="ACC0C6"/>
                </a:solidFill>
              </a:defRPr>
            </a:lvl1pPr>
            <a:lvl2pPr>
              <a:lnSpc>
                <a:spcPts val="9300"/>
              </a:lnSpc>
              <a:defRPr sz="8550" b="1">
                <a:solidFill>
                  <a:srgbClr val="ACC0C6"/>
                </a:solidFill>
              </a:defRPr>
            </a:lvl2pPr>
            <a:lvl3pPr>
              <a:lnSpc>
                <a:spcPts val="9300"/>
              </a:lnSpc>
              <a:defRPr sz="8550" b="1">
                <a:solidFill>
                  <a:srgbClr val="ACC0C6"/>
                </a:solidFill>
              </a:defRPr>
            </a:lvl3pPr>
            <a:lvl4pPr>
              <a:lnSpc>
                <a:spcPts val="9300"/>
              </a:lnSpc>
              <a:defRPr sz="8550" b="1">
                <a:solidFill>
                  <a:srgbClr val="ACC0C6"/>
                </a:solidFill>
              </a:defRPr>
            </a:lvl4pPr>
            <a:lvl5pPr>
              <a:lnSpc>
                <a:spcPts val="9300"/>
              </a:lnSpc>
              <a:defRPr sz="8550" b="1">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 xmlns:a16="http://schemas.microsoft.com/office/drawing/2014/main" id="{803B2641-2498-D245-808E-8095513D30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18644" y="2301875"/>
            <a:ext cx="5456789" cy="2083501"/>
          </a:xfrm>
          <a:prstGeom prst="rect">
            <a:avLst/>
          </a:prstGeom>
        </p:spPr>
      </p:pic>
    </p:spTree>
    <p:extLst>
      <p:ext uri="{BB962C8B-B14F-4D97-AF65-F5344CB8AC3E}">
        <p14:creationId xmlns:p14="http://schemas.microsoft.com/office/powerpoint/2010/main" val="1178507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object 2"/>
          <p:cNvSpPr/>
          <p:nvPr userDrawn="1"/>
        </p:nvSpPr>
        <p:spPr>
          <a:xfrm>
            <a:off x="794" y="3544570"/>
            <a:ext cx="20104100" cy="7748905"/>
          </a:xfrm>
          <a:custGeom>
            <a:avLst/>
            <a:gdLst/>
            <a:ahLst/>
            <a:cxnLst/>
            <a:rect l="l" t="t" r="r" b="b"/>
            <a:pathLst>
              <a:path w="20104100" h="7748905">
                <a:moveTo>
                  <a:pt x="0" y="7748455"/>
                </a:moveTo>
                <a:lnTo>
                  <a:pt x="20104099" y="7748455"/>
                </a:lnTo>
                <a:lnTo>
                  <a:pt x="20104099" y="0"/>
                </a:lnTo>
                <a:lnTo>
                  <a:pt x="0" y="0"/>
                </a:lnTo>
                <a:lnTo>
                  <a:pt x="0" y="7748455"/>
                </a:lnTo>
                <a:close/>
              </a:path>
            </a:pathLst>
          </a:custGeom>
          <a:solidFill>
            <a:srgbClr val="005293"/>
          </a:solidFill>
        </p:spPr>
        <p:txBody>
          <a:bodyPr wrap="square" lIns="0" tIns="0" rIns="0" bIns="0" rtlCol="0"/>
          <a:lstStyle/>
          <a:p>
            <a:endParaRPr b="0" i="0" dirty="0">
              <a:latin typeface="Arial (null)"/>
            </a:endParaRPr>
          </a:p>
        </p:txBody>
      </p:sp>
      <p:sp>
        <p:nvSpPr>
          <p:cNvPr id="8" name="Text Placeholder 2"/>
          <p:cNvSpPr>
            <a:spLocks noGrp="1"/>
          </p:cNvSpPr>
          <p:nvPr>
            <p:ph type="body" sz="quarter" idx="11"/>
          </p:nvPr>
        </p:nvSpPr>
        <p:spPr>
          <a:xfrm>
            <a:off x="3669506" y="4206875"/>
            <a:ext cx="12707938" cy="4572000"/>
          </a:xfrm>
        </p:spPr>
        <p:txBody>
          <a:bodyPr>
            <a:noAutofit/>
          </a:bodyPr>
          <a:lstStyle>
            <a:lvl1pPr>
              <a:lnSpc>
                <a:spcPts val="9300"/>
              </a:lnSpc>
              <a:defRPr sz="8550" b="1">
                <a:solidFill>
                  <a:srgbClr val="ACC0C6"/>
                </a:solidFill>
              </a:defRPr>
            </a:lvl1pPr>
            <a:lvl2pPr>
              <a:lnSpc>
                <a:spcPts val="9300"/>
              </a:lnSpc>
              <a:defRPr sz="8550" b="1">
                <a:solidFill>
                  <a:srgbClr val="ACC0C6"/>
                </a:solidFill>
              </a:defRPr>
            </a:lvl2pPr>
            <a:lvl3pPr>
              <a:lnSpc>
                <a:spcPts val="9300"/>
              </a:lnSpc>
              <a:defRPr sz="8550" b="1">
                <a:solidFill>
                  <a:srgbClr val="ACC0C6"/>
                </a:solidFill>
              </a:defRPr>
            </a:lvl3pPr>
            <a:lvl4pPr>
              <a:lnSpc>
                <a:spcPts val="9300"/>
              </a:lnSpc>
              <a:defRPr sz="8550" b="1">
                <a:solidFill>
                  <a:srgbClr val="ACC0C6"/>
                </a:solidFill>
              </a:defRPr>
            </a:lvl4pPr>
            <a:lvl5pPr>
              <a:lnSpc>
                <a:spcPts val="9300"/>
              </a:lnSpc>
              <a:defRPr sz="8550" b="1">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 xmlns:a16="http://schemas.microsoft.com/office/drawing/2014/main" id="{81224BFF-FBAB-064E-8213-30313C88AA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5844" y="1997075"/>
            <a:ext cx="4912659" cy="1219200"/>
          </a:xfrm>
          <a:prstGeom prst="rect">
            <a:avLst/>
          </a:prstGeom>
        </p:spPr>
      </p:pic>
    </p:spTree>
    <p:extLst>
      <p:ext uri="{BB962C8B-B14F-4D97-AF65-F5344CB8AC3E}">
        <p14:creationId xmlns:p14="http://schemas.microsoft.com/office/powerpoint/2010/main" val="3054883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4320044" y="1387475"/>
            <a:ext cx="5334000" cy="1647825"/>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3"/>
          </p:nvPr>
        </p:nvSpPr>
        <p:spPr>
          <a:xfrm>
            <a:off x="0" y="3254375"/>
            <a:ext cx="20105688" cy="8054975"/>
          </a:xfrm>
        </p:spPr>
        <p:txBody>
          <a:bodyPr/>
          <a:lstStyle/>
          <a:p>
            <a:endParaRPr lang="en-US"/>
          </a:p>
        </p:txBody>
      </p:sp>
      <p:pic>
        <p:nvPicPr>
          <p:cNvPr id="4" name="Picture 3">
            <a:extLst>
              <a:ext uri="{FF2B5EF4-FFF2-40B4-BE49-F238E27FC236}">
                <a16:creationId xmlns="" xmlns:a16="http://schemas.microsoft.com/office/drawing/2014/main" id="{276819F2-79C2-3247-BE28-6A7BE1162D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8444" y="1539875"/>
            <a:ext cx="4224700" cy="1048465"/>
          </a:xfrm>
          <a:prstGeom prst="rect">
            <a:avLst/>
          </a:prstGeom>
        </p:spPr>
      </p:pic>
    </p:spTree>
    <p:extLst>
      <p:ext uri="{BB962C8B-B14F-4D97-AF65-F5344CB8AC3E}">
        <p14:creationId xmlns:p14="http://schemas.microsoft.com/office/powerpoint/2010/main" val="1387185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366044" y="1920875"/>
            <a:ext cx="3886200" cy="4800600"/>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3"/>
          </p:nvPr>
        </p:nvSpPr>
        <p:spPr>
          <a:xfrm>
            <a:off x="6534627" y="0"/>
            <a:ext cx="13571061" cy="11309350"/>
          </a:xfrm>
        </p:spPr>
        <p:txBody>
          <a:bodyPr/>
          <a:lstStyle/>
          <a:p>
            <a:endParaRPr lang="en-US" dirty="0"/>
          </a:p>
        </p:txBody>
      </p:sp>
      <p:pic>
        <p:nvPicPr>
          <p:cNvPr id="7" name="Picture 6">
            <a:extLst>
              <a:ext uri="{FF2B5EF4-FFF2-40B4-BE49-F238E27FC236}">
                <a16:creationId xmlns="" xmlns:a16="http://schemas.microsoft.com/office/drawing/2014/main" id="{9FEDEA4D-EF97-5D4B-9B57-0107CCDD77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8057" y="7483475"/>
            <a:ext cx="3543209" cy="3476356"/>
          </a:xfrm>
          <a:prstGeom prst="rect">
            <a:avLst/>
          </a:prstGeom>
        </p:spPr>
      </p:pic>
    </p:spTree>
    <p:extLst>
      <p:ext uri="{BB962C8B-B14F-4D97-AF65-F5344CB8AC3E}">
        <p14:creationId xmlns:p14="http://schemas.microsoft.com/office/powerpoint/2010/main" val="759702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20878" y="4401826"/>
            <a:ext cx="12663933" cy="1315745"/>
          </a:xfrm>
          <a:prstGeom prst="rect">
            <a:avLst/>
          </a:prstGeom>
        </p:spPr>
        <p:txBody>
          <a:bodyPr wrap="square" lIns="0" tIns="0" rIns="0" bIns="0">
            <a:spAutoFit/>
          </a:bodyPr>
          <a:lstStyle>
            <a:lvl1pPr>
              <a:defRPr sz="8550" b="1" i="0">
                <a:solidFill>
                  <a:srgbClr val="ACC0C6"/>
                </a:solidFill>
                <a:latin typeface="Arial Narrow"/>
                <a:cs typeface="Arial Narrow"/>
              </a:defRPr>
            </a:lvl1pPr>
          </a:lstStyle>
          <a:p>
            <a:endParaRPr dirty="0"/>
          </a:p>
        </p:txBody>
      </p:sp>
      <p:sp>
        <p:nvSpPr>
          <p:cNvPr id="4" name="Holder 4"/>
          <p:cNvSpPr>
            <a:spLocks noGrp="1"/>
          </p:cNvSpPr>
          <p:nvPr>
            <p:ph type="ftr" sz="quarter" idx="5"/>
          </p:nvPr>
        </p:nvSpPr>
        <p:spPr>
          <a:xfrm>
            <a:off x="6835934" y="10517697"/>
            <a:ext cx="6433820" cy="276999"/>
          </a:xfrm>
          <a:prstGeom prst="rect">
            <a:avLst/>
          </a:prstGeom>
        </p:spPr>
        <p:txBody>
          <a:bodyPr wrap="square" lIns="0" tIns="0" rIns="0" bIns="0">
            <a:spAutoFit/>
          </a:bodyPr>
          <a:lstStyle>
            <a:lvl1pPr algn="ctr">
              <a:defRPr b="0" i="0">
                <a:solidFill>
                  <a:schemeClr val="tx1">
                    <a:tint val="75000"/>
                  </a:schemeClr>
                </a:solidFill>
                <a:latin typeface="Arial (null)"/>
              </a:defRPr>
            </a:lvl1pPr>
          </a:lstStyle>
          <a:p>
            <a:endParaRPr lang="en-US" dirty="0"/>
          </a:p>
        </p:txBody>
      </p:sp>
      <p:sp>
        <p:nvSpPr>
          <p:cNvPr id="5" name="Holder 5"/>
          <p:cNvSpPr>
            <a:spLocks noGrp="1"/>
          </p:cNvSpPr>
          <p:nvPr>
            <p:ph type="dt" sz="half" idx="6"/>
          </p:nvPr>
        </p:nvSpPr>
        <p:spPr>
          <a:xfrm>
            <a:off x="1005285" y="10517697"/>
            <a:ext cx="4624308" cy="276999"/>
          </a:xfrm>
          <a:prstGeom prst="rect">
            <a:avLst/>
          </a:prstGeom>
        </p:spPr>
        <p:txBody>
          <a:bodyPr wrap="square" lIns="0" tIns="0" rIns="0" bIns="0">
            <a:spAutoFit/>
          </a:bodyPr>
          <a:lstStyle>
            <a:lvl1pPr algn="l">
              <a:defRPr b="0" i="0">
                <a:solidFill>
                  <a:schemeClr val="tx1">
                    <a:tint val="75000"/>
                  </a:schemeClr>
                </a:solidFill>
                <a:latin typeface="Arial (null)"/>
              </a:defRPr>
            </a:lvl1pPr>
          </a:lstStyle>
          <a:p>
            <a:fld id="{1D8BD707-D9CF-40AE-B4C6-C98DA3205C09}" type="datetimeFigureOut">
              <a:rPr lang="en-US" smtClean="0"/>
              <a:pPr/>
              <a:t>10/25/2019</a:t>
            </a:fld>
            <a:endParaRPr lang="en-US" dirty="0"/>
          </a:p>
        </p:txBody>
      </p:sp>
      <p:sp>
        <p:nvSpPr>
          <p:cNvPr id="6" name="Holder 6"/>
          <p:cNvSpPr>
            <a:spLocks noGrp="1"/>
          </p:cNvSpPr>
          <p:nvPr>
            <p:ph type="sldNum" sz="quarter" idx="7"/>
          </p:nvPr>
        </p:nvSpPr>
        <p:spPr>
          <a:xfrm>
            <a:off x="14476097" y="10517697"/>
            <a:ext cx="4624308" cy="276999"/>
          </a:xfrm>
          <a:prstGeom prst="rect">
            <a:avLst/>
          </a:prstGeom>
        </p:spPr>
        <p:txBody>
          <a:bodyPr wrap="square" lIns="0" tIns="0" rIns="0" bIns="0">
            <a:spAutoFit/>
          </a:bodyPr>
          <a:lstStyle>
            <a:lvl1pPr algn="r">
              <a:defRPr b="0" i="0">
                <a:solidFill>
                  <a:schemeClr val="tx1">
                    <a:tint val="75000"/>
                  </a:schemeClr>
                </a:solidFill>
                <a:latin typeface="Arial (null)"/>
              </a:defRPr>
            </a:lvl1pPr>
          </a:lstStyle>
          <a:p>
            <a:fld id="{B6F15528-21DE-4FAA-801E-634DDDAF4B2B}" type="slidenum">
              <a:rPr lang="en-US" smtClean="0"/>
              <a:pPr/>
              <a:t>‹#›</a:t>
            </a:fld>
            <a:endParaRPr lang="en-US" dirty="0"/>
          </a:p>
        </p:txBody>
      </p:sp>
      <p:sp>
        <p:nvSpPr>
          <p:cNvPr id="8" name="Text Placeholder 7"/>
          <p:cNvSpPr>
            <a:spLocks noGrp="1"/>
          </p:cNvSpPr>
          <p:nvPr>
            <p:ph type="body" idx="1"/>
          </p:nvPr>
        </p:nvSpPr>
        <p:spPr>
          <a:xfrm>
            <a:off x="1382713" y="3009900"/>
            <a:ext cx="17340262" cy="717708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63" r:id="rId1"/>
    <p:sldLayoutId id="2147483672" r:id="rId2"/>
    <p:sldLayoutId id="2147483671" r:id="rId3"/>
    <p:sldLayoutId id="2147483662" r:id="rId4"/>
    <p:sldLayoutId id="2147483670" r:id="rId5"/>
    <p:sldLayoutId id="2147483669" r:id="rId6"/>
    <p:sldLayoutId id="2147483668" r:id="rId7"/>
    <p:sldLayoutId id="2147483667" r:id="rId8"/>
    <p:sldLayoutId id="2147483666" r:id="rId9"/>
    <p:sldLayoutId id="2147483664" r:id="rId10"/>
    <p:sldLayoutId id="2147483665" r:id="rId11"/>
    <p:sldLayoutId id="2147483661" r:id="rId12"/>
    <p:sldLayoutId id="2147483674" r:id="rId13"/>
    <p:sldLayoutId id="2147483675" r:id="rId14"/>
  </p:sldLayoutIdLst>
  <p:txStyles>
    <p:titleStyle>
      <a:lvl1pPr>
        <a:defRPr>
          <a:latin typeface="PF Handbook Pro" panose="02000506090000020004" pitchFamily="2" charset="0"/>
          <a:ea typeface="+mj-ea"/>
          <a:cs typeface="+mj-cs"/>
        </a:defRPr>
      </a:lvl1pPr>
    </p:titleStyle>
    <p:bodyStyle>
      <a:lvl1pPr marL="0">
        <a:defRPr b="0" i="0">
          <a:latin typeface="Arial (null)"/>
          <a:ea typeface="+mn-ea"/>
          <a:cs typeface="+mn-cs"/>
        </a:defRPr>
      </a:lvl1pPr>
      <a:lvl2pPr marL="457200">
        <a:defRPr b="0" i="0">
          <a:latin typeface="Arial (null)"/>
          <a:ea typeface="+mn-ea"/>
          <a:cs typeface="+mn-cs"/>
        </a:defRPr>
      </a:lvl2pPr>
      <a:lvl3pPr marL="914400">
        <a:defRPr b="0" i="0">
          <a:latin typeface="Arial (null)"/>
          <a:ea typeface="+mn-ea"/>
          <a:cs typeface="+mn-cs"/>
        </a:defRPr>
      </a:lvl3pPr>
      <a:lvl4pPr marL="1371600">
        <a:defRPr b="0" i="0">
          <a:latin typeface="Arial (null)"/>
          <a:ea typeface="+mn-ea"/>
          <a:cs typeface="+mn-cs"/>
        </a:defRPr>
      </a:lvl4pPr>
      <a:lvl5pPr marL="1828800">
        <a:defRPr b="0" i="0">
          <a:latin typeface="Arial (null)"/>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mime-project.org/"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www.europarl.europa.eu/doceo/document/TA-8-2018-0332_EN.html" TargetMode="External"/><Relationship Id="rId2" Type="http://schemas.openxmlformats.org/officeDocument/2006/relationships/hyperlink" Target="https://ec.europa.eu/education/language-policy_en" TargetMode="External"/><Relationship Id="rId1" Type="http://schemas.openxmlformats.org/officeDocument/2006/relationships/slideLayout" Target="../slideLayouts/slideLayout13.xml"/><Relationship Id="rId4" Type="http://schemas.openxmlformats.org/officeDocument/2006/relationships/hyperlink" Target="https://ec.europa.eu/info/sites/info/files/iamladp_brussels_statement_en_v4.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http://www.efnil.org/"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244" y="3902075"/>
            <a:ext cx="17068799" cy="11110734"/>
          </a:xfrm>
        </p:spPr>
        <p:txBody>
          <a:bodyPr/>
          <a:lstStyle/>
          <a:p>
            <a:pPr algn="ctr"/>
            <a:r>
              <a:rPr lang="lv-LV" sz="4400" b="1" dirty="0">
                <a:solidFill>
                  <a:srgbClr val="002060"/>
                </a:solidFill>
                <a:latin typeface="Times New Roman" panose="02020603050405020304" pitchFamily="18" charset="0"/>
                <a:cs typeface="Times New Roman" panose="02020603050405020304" pitchFamily="18" charset="0"/>
              </a:rPr>
              <a:t/>
            </a:r>
            <a:br>
              <a:rPr lang="lv-LV" sz="4400" b="1" dirty="0">
                <a:solidFill>
                  <a:srgbClr val="002060"/>
                </a:solidFill>
                <a:latin typeface="Times New Roman" panose="02020603050405020304" pitchFamily="18" charset="0"/>
                <a:cs typeface="Times New Roman" panose="02020603050405020304" pitchFamily="18" charset="0"/>
              </a:rPr>
            </a:br>
            <a:r>
              <a:rPr lang="lv-LV" sz="5400" b="1" dirty="0" smtClean="0">
                <a:solidFill>
                  <a:srgbClr val="002060"/>
                </a:solidFill>
                <a:latin typeface="Times New Roman" panose="02020603050405020304" pitchFamily="18" charset="0"/>
                <a:cs typeface="Times New Roman" panose="02020603050405020304" pitchFamily="18" charset="0"/>
              </a:rPr>
              <a:t>VALODU AIZSARDZĪBA UN MULTILINGVISMA VEICINĀŠANA ES: </a:t>
            </a:r>
            <a:r>
              <a:rPr lang="lv-LV" sz="5400" b="1" i="1" dirty="0" smtClean="0">
                <a:solidFill>
                  <a:srgbClr val="002060"/>
                </a:solidFill>
                <a:latin typeface="Times New Roman" panose="02020603050405020304" pitchFamily="18" charset="0"/>
                <a:cs typeface="Times New Roman" panose="02020603050405020304" pitchFamily="18" charset="0"/>
              </a:rPr>
              <a:t>STATUS QUO</a:t>
            </a:r>
            <a:r>
              <a:rPr lang="lv-LV" sz="5400" b="1" dirty="0" smtClean="0">
                <a:solidFill>
                  <a:srgbClr val="002060"/>
                </a:solidFill>
                <a:latin typeface="Times New Roman" panose="02020603050405020304" pitchFamily="18" charset="0"/>
                <a:cs typeface="Times New Roman" panose="02020603050405020304" pitchFamily="18" charset="0"/>
              </a:rPr>
              <a:t> UN PROGNOZE NĀKOTNEI</a:t>
            </a:r>
            <a:br>
              <a:rPr lang="lv-LV" sz="5400" b="1" dirty="0" smtClean="0">
                <a:solidFill>
                  <a:srgbClr val="002060"/>
                </a:solidFill>
                <a:latin typeface="Times New Roman" panose="02020603050405020304" pitchFamily="18" charset="0"/>
                <a:cs typeface="Times New Roman" panose="02020603050405020304" pitchFamily="18" charset="0"/>
              </a:rPr>
            </a:br>
            <a:r>
              <a:rPr lang="lv-LV" sz="4400" b="1" dirty="0">
                <a:solidFill>
                  <a:srgbClr val="002060"/>
                </a:solidFill>
                <a:latin typeface="Times New Roman" panose="02020603050405020304" pitchFamily="18" charset="0"/>
                <a:cs typeface="Times New Roman" panose="02020603050405020304" pitchFamily="18" charset="0"/>
              </a:rPr>
              <a:t/>
            </a:r>
            <a:br>
              <a:rPr lang="lv-LV" sz="4400" b="1" dirty="0">
                <a:solidFill>
                  <a:srgbClr val="002060"/>
                </a:solidFill>
                <a:latin typeface="Times New Roman" panose="02020603050405020304" pitchFamily="18" charset="0"/>
                <a:cs typeface="Times New Roman" panose="02020603050405020304" pitchFamily="18" charset="0"/>
              </a:rPr>
            </a:br>
            <a:r>
              <a:rPr lang="lv-LV" sz="4400" b="1" dirty="0" smtClean="0">
                <a:solidFill>
                  <a:srgbClr val="002060"/>
                </a:solidFill>
                <a:latin typeface="Times New Roman" panose="02020603050405020304" pitchFamily="18" charset="0"/>
                <a:cs typeface="Times New Roman" panose="02020603050405020304" pitchFamily="18" charset="0"/>
              </a:rPr>
              <a:t>Prof. Ina Druviete</a:t>
            </a:r>
            <a:br>
              <a:rPr lang="lv-LV" sz="4400" b="1" dirty="0" smtClean="0">
                <a:solidFill>
                  <a:srgbClr val="002060"/>
                </a:solidFill>
                <a:latin typeface="Times New Roman" panose="02020603050405020304" pitchFamily="18" charset="0"/>
                <a:cs typeface="Times New Roman" panose="02020603050405020304" pitchFamily="18" charset="0"/>
              </a:rPr>
            </a:br>
            <a:r>
              <a:rPr lang="lv-LV" sz="4400" b="1" dirty="0">
                <a:solidFill>
                  <a:srgbClr val="002060"/>
                </a:solidFill>
                <a:latin typeface="Times New Roman" panose="02020603050405020304" pitchFamily="18" charset="0"/>
                <a:cs typeface="Times New Roman" panose="02020603050405020304" pitchFamily="18" charset="0"/>
              </a:rPr>
              <a:t/>
            </a:r>
            <a:br>
              <a:rPr lang="lv-LV" sz="4400" b="1" dirty="0">
                <a:solidFill>
                  <a:srgbClr val="002060"/>
                </a:solidFill>
                <a:latin typeface="Times New Roman" panose="02020603050405020304" pitchFamily="18" charset="0"/>
                <a:cs typeface="Times New Roman" panose="02020603050405020304" pitchFamily="18" charset="0"/>
              </a:rPr>
            </a:br>
            <a:r>
              <a:rPr lang="lv-LV" sz="4400" b="1" i="1" dirty="0" smtClean="0">
                <a:solidFill>
                  <a:srgbClr val="002060"/>
                </a:solidFill>
                <a:latin typeface="Times New Roman" panose="02020603050405020304" pitchFamily="18" charset="0"/>
                <a:cs typeface="Times New Roman" panose="02020603050405020304" pitchFamily="18" charset="0"/>
              </a:rPr>
              <a:t>«</a:t>
            </a:r>
            <a:r>
              <a:rPr lang="lv-LV" sz="3600" b="1" i="1" dirty="0" smtClean="0">
                <a:solidFill>
                  <a:srgbClr val="002060"/>
                </a:solidFill>
                <a:latin typeface="Times New Roman" panose="02020603050405020304" pitchFamily="18" charset="0"/>
                <a:cs typeface="Times New Roman" panose="02020603050405020304" pitchFamily="18" charset="0"/>
              </a:rPr>
              <a:t>Latviešu </a:t>
            </a:r>
            <a:r>
              <a:rPr lang="lv-LV" sz="3600" b="1" i="1" dirty="0">
                <a:solidFill>
                  <a:srgbClr val="002060"/>
                </a:solidFill>
                <a:latin typeface="Times New Roman" panose="02020603050405020304" pitchFamily="18" charset="0"/>
                <a:cs typeface="Times New Roman" panose="02020603050405020304" pitchFamily="18" charset="0"/>
              </a:rPr>
              <a:t>valoda Eiropas Savienībā –tulkotāja profesijas nākotne strauji mainīgajā tehnoloģiskajā un politiskajā </a:t>
            </a:r>
            <a:r>
              <a:rPr lang="lv-LV" sz="3600" b="1" i="1" dirty="0" smtClean="0">
                <a:solidFill>
                  <a:srgbClr val="002060"/>
                </a:solidFill>
                <a:latin typeface="Times New Roman" panose="02020603050405020304" pitchFamily="18" charset="0"/>
                <a:cs typeface="Times New Roman" panose="02020603050405020304" pitchFamily="18" charset="0"/>
              </a:rPr>
              <a:t>realitātē».</a:t>
            </a:r>
            <a:r>
              <a:rPr lang="en-US" sz="3600" b="1" i="1" dirty="0">
                <a:solidFill>
                  <a:srgbClr val="002060"/>
                </a:solidFill>
                <a:latin typeface="Times New Roman" panose="02020603050405020304" pitchFamily="18" charset="0"/>
                <a:cs typeface="Times New Roman" panose="02020603050405020304" pitchFamily="18" charset="0"/>
              </a:rPr>
              <a:t/>
            </a:r>
            <a:br>
              <a:rPr lang="en-US" sz="3600" b="1" i="1" dirty="0">
                <a:solidFill>
                  <a:srgbClr val="002060"/>
                </a:solidFill>
                <a:latin typeface="Times New Roman" panose="02020603050405020304" pitchFamily="18" charset="0"/>
                <a:cs typeface="Times New Roman" panose="02020603050405020304" pitchFamily="18" charset="0"/>
              </a:rPr>
            </a:br>
            <a:r>
              <a:rPr lang="lv-LV" sz="3600" b="1" i="1" dirty="0">
                <a:solidFill>
                  <a:srgbClr val="002060"/>
                </a:solidFill>
                <a:latin typeface="Times New Roman" panose="02020603050405020304" pitchFamily="18" charset="0"/>
                <a:cs typeface="Times New Roman" panose="02020603050405020304" pitchFamily="18" charset="0"/>
              </a:rPr>
              <a:t>2019. gada 1. novembris </a:t>
            </a:r>
            <a:r>
              <a:rPr lang="en-US" sz="3600" b="1" i="1" dirty="0">
                <a:solidFill>
                  <a:srgbClr val="002060"/>
                </a:solidFill>
                <a:latin typeface="Times New Roman" panose="02020603050405020304" pitchFamily="18" charset="0"/>
                <a:cs typeface="Times New Roman" panose="02020603050405020304" pitchFamily="18" charset="0"/>
              </a:rPr>
              <a:t/>
            </a:r>
            <a:br>
              <a:rPr lang="en-US" sz="3600" b="1" i="1" dirty="0">
                <a:solidFill>
                  <a:srgbClr val="002060"/>
                </a:solidFill>
                <a:latin typeface="Times New Roman" panose="02020603050405020304" pitchFamily="18" charset="0"/>
                <a:cs typeface="Times New Roman" panose="02020603050405020304" pitchFamily="18" charset="0"/>
              </a:rPr>
            </a:br>
            <a:r>
              <a:rPr lang="en-US" sz="4400" b="1" dirty="0" smtClean="0">
                <a:solidFill>
                  <a:srgbClr val="002060"/>
                </a:solidFill>
                <a:latin typeface="Times New Roman" panose="02020603050405020304" pitchFamily="18" charset="0"/>
                <a:cs typeface="Times New Roman" panose="02020603050405020304" pitchFamily="18" charset="0"/>
              </a:rPr>
              <a:t/>
            </a:r>
            <a:br>
              <a:rPr lang="en-US" sz="4400" b="1" dirty="0" smtClean="0">
                <a:solidFill>
                  <a:srgbClr val="002060"/>
                </a:solidFill>
                <a:latin typeface="Times New Roman" panose="02020603050405020304" pitchFamily="18" charset="0"/>
                <a:cs typeface="Times New Roman" panose="02020603050405020304" pitchFamily="18" charset="0"/>
              </a:rPr>
            </a:br>
            <a:r>
              <a:rPr lang="lv-LV" sz="4400" b="1" dirty="0" smtClean="0">
                <a:solidFill>
                  <a:srgbClr val="002060"/>
                </a:solidFill>
                <a:latin typeface="Times New Roman" panose="02020603050405020304" pitchFamily="18" charset="0"/>
                <a:cs typeface="Times New Roman" panose="02020603050405020304" pitchFamily="18" charset="0"/>
              </a:rPr>
              <a:t/>
            </a:r>
            <a:br>
              <a:rPr lang="lv-LV" sz="4400" b="1" dirty="0" smtClean="0">
                <a:solidFill>
                  <a:srgbClr val="002060"/>
                </a:solidFill>
                <a:latin typeface="Times New Roman" panose="02020603050405020304" pitchFamily="18" charset="0"/>
                <a:cs typeface="Times New Roman" panose="02020603050405020304" pitchFamily="18" charset="0"/>
              </a:rPr>
            </a:br>
            <a:r>
              <a:rPr lang="lv-LV" sz="6000" dirty="0"/>
              <a:t/>
            </a:r>
            <a:br>
              <a:rPr lang="lv-LV" sz="6000" dirty="0"/>
            </a:br>
            <a:r>
              <a:rPr lang="lv-LV" sz="6000" dirty="0" smtClean="0"/>
              <a:t/>
            </a:r>
            <a:br>
              <a:rPr lang="lv-LV" sz="6000" dirty="0" smtClean="0"/>
            </a:br>
            <a:endParaRPr lang="en-US" sz="6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8053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610687" y="675265"/>
            <a:ext cx="14638232" cy="1661993"/>
          </a:xfrm>
        </p:spPr>
        <p:txBody>
          <a:bodyPr/>
          <a:lstStyle/>
          <a:p>
            <a:pPr algn="ctr"/>
            <a:r>
              <a:rPr lang="lv-LV" altLang="en-US" sz="5400" dirty="0" smtClean="0">
                <a:solidFill>
                  <a:srgbClr val="002060"/>
                </a:solidFill>
                <a:latin typeface="Times New Roman" panose="02020603050405020304" pitchFamily="18" charset="0"/>
                <a:cs typeface="Times New Roman" panose="02020603050405020304" pitchFamily="18" charset="0"/>
              </a:rPr>
              <a:t>MOBILITĀTE UN IEKĻAUŠANĀS MULTLINGVĀLAJĀ EIROPĀ (MIME)</a:t>
            </a:r>
            <a:endParaRPr lang="en-US" altLang="en-US" sz="5400" dirty="0">
              <a:solidFill>
                <a:srgbClr val="002060"/>
              </a:solidFill>
              <a:latin typeface="Times New Roman" panose="02020603050405020304" pitchFamily="18" charset="0"/>
              <a:cs typeface="Times New Roman" panose="02020603050405020304" pitchFamily="18" charset="0"/>
            </a:endParaRPr>
          </a:p>
        </p:txBody>
      </p:sp>
      <p:sp>
        <p:nvSpPr>
          <p:cNvPr id="27651" name="Content Placeholder 2"/>
          <p:cNvSpPr>
            <a:spLocks noGrp="1"/>
          </p:cNvSpPr>
          <p:nvPr>
            <p:ph idx="1"/>
          </p:nvPr>
        </p:nvSpPr>
        <p:spPr>
          <a:xfrm>
            <a:off x="1442244" y="2911474"/>
            <a:ext cx="17297400" cy="7315201"/>
          </a:xfrm>
        </p:spPr>
        <p:txBody>
          <a:bodyPr>
            <a:normAutofit/>
          </a:bodyPr>
          <a:lstStyle/>
          <a:p>
            <a:r>
              <a:rPr lang="lv-LV" altLang="en-US" sz="3600" b="1" dirty="0" smtClean="0">
                <a:solidFill>
                  <a:srgbClr val="002060"/>
                </a:solidFill>
                <a:latin typeface="Times New Roman" panose="02020603050405020304" pitchFamily="18" charset="0"/>
                <a:cs typeface="Times New Roman" panose="02020603050405020304" pitchFamily="18" charset="0"/>
              </a:rPr>
              <a:t>	EK 7FP projekts «Mobility and Inclusion in Multilingual Europe» (2014-2018), </a:t>
            </a:r>
            <a:r>
              <a:rPr lang="lv-LV" altLang="en-US" sz="3600" b="1" dirty="0" smtClean="0">
                <a:solidFill>
                  <a:srgbClr val="002060"/>
                </a:solidFill>
                <a:latin typeface="Times New Roman" panose="02020603050405020304" pitchFamily="18" charset="0"/>
                <a:cs typeface="Times New Roman" panose="02020603050405020304" pitchFamily="18" charset="0"/>
                <a:hlinkClick r:id="rId2"/>
              </a:rPr>
              <a:t>http://www.mime-project.org</a:t>
            </a:r>
            <a:r>
              <a:rPr lang="lv-LV" altLang="en-US" sz="3600" b="1" dirty="0" smtClean="0">
                <a:solidFill>
                  <a:srgbClr val="002060"/>
                </a:solidFill>
                <a:latin typeface="Times New Roman" panose="02020603050405020304" pitchFamily="18" charset="0"/>
                <a:cs typeface="Times New Roman" panose="02020603050405020304" pitchFamily="18" charset="0"/>
              </a:rPr>
              <a:t>.</a:t>
            </a:r>
          </a:p>
          <a:p>
            <a:r>
              <a:rPr lang="lv-LV" altLang="en-US" sz="3600" b="1" dirty="0">
                <a:solidFill>
                  <a:srgbClr val="002060"/>
                </a:solidFill>
                <a:latin typeface="Times New Roman" panose="02020603050405020304" pitchFamily="18" charset="0"/>
                <a:cs typeface="Times New Roman" panose="02020603050405020304" pitchFamily="18" charset="0"/>
              </a:rPr>
              <a:t>	</a:t>
            </a:r>
            <a:r>
              <a:rPr lang="lv-LV" altLang="en-US" sz="3600" b="1" dirty="0" smtClean="0">
                <a:solidFill>
                  <a:srgbClr val="002060"/>
                </a:solidFill>
                <a:latin typeface="Times New Roman" panose="02020603050405020304" pitchFamily="18" charset="0"/>
                <a:cs typeface="Times New Roman" panose="02020603050405020304" pitchFamily="18" charset="0"/>
              </a:rPr>
              <a:t>22 partnerinstitūcijas 16 valstīs, 11 nozaru pārstāvji, 1500 lpp. </a:t>
            </a:r>
            <a:r>
              <a:rPr lang="lv-LV" altLang="en-US" sz="3600" b="1" dirty="0">
                <a:solidFill>
                  <a:srgbClr val="002060"/>
                </a:solidFill>
                <a:latin typeface="Times New Roman" panose="02020603050405020304" pitchFamily="18" charset="0"/>
                <a:cs typeface="Times New Roman" panose="02020603050405020304" pitchFamily="18" charset="0"/>
              </a:rPr>
              <a:t>z</a:t>
            </a:r>
            <a:r>
              <a:rPr lang="lv-LV" altLang="en-US" sz="3600" b="1" dirty="0" smtClean="0">
                <a:solidFill>
                  <a:srgbClr val="002060"/>
                </a:solidFill>
                <a:latin typeface="Times New Roman" panose="02020603050405020304" pitchFamily="18" charset="0"/>
                <a:cs typeface="Times New Roman" panose="02020603050405020304" pitchFamily="18" charset="0"/>
              </a:rPr>
              <a:t>inātnisku tekstu un atzinumu. </a:t>
            </a:r>
          </a:p>
          <a:p>
            <a:r>
              <a:rPr lang="lv-LV" altLang="en-US" sz="3600" b="1" dirty="0">
                <a:solidFill>
                  <a:srgbClr val="002060"/>
                </a:solidFill>
                <a:latin typeface="Times New Roman" panose="02020603050405020304" pitchFamily="18" charset="0"/>
                <a:cs typeface="Times New Roman" panose="02020603050405020304" pitchFamily="18" charset="0"/>
              </a:rPr>
              <a:t>	</a:t>
            </a:r>
            <a:r>
              <a:rPr lang="lv-LV" altLang="en-US" sz="3600" b="1" dirty="0" smtClean="0">
                <a:solidFill>
                  <a:srgbClr val="002060"/>
                </a:solidFill>
                <a:latin typeface="Times New Roman" panose="02020603050405020304" pitchFamily="18" charset="0"/>
                <a:cs typeface="Times New Roman" panose="02020603050405020304" pitchFamily="18" charset="0"/>
              </a:rPr>
              <a:t>Jomas: valodas politikas analīze, lingvistiskās cilvēktiesības, lingvodiversitāte, valodu apguve, valodas izglītībā, tulkošana, modernās tehnoloģijas u.c. </a:t>
            </a:r>
          </a:p>
          <a:p>
            <a:r>
              <a:rPr lang="lv-LV" altLang="en-US" sz="3600" b="1" dirty="0">
                <a:solidFill>
                  <a:srgbClr val="002060"/>
                </a:solidFill>
                <a:latin typeface="Times New Roman" panose="02020603050405020304" pitchFamily="18" charset="0"/>
                <a:cs typeface="Times New Roman" panose="02020603050405020304" pitchFamily="18" charset="0"/>
              </a:rPr>
              <a:t>	</a:t>
            </a:r>
            <a:r>
              <a:rPr lang="lv-LV" altLang="en-US" sz="3600" b="1" dirty="0" smtClean="0">
                <a:solidFill>
                  <a:srgbClr val="002060"/>
                </a:solidFill>
                <a:latin typeface="Times New Roman" panose="02020603050405020304" pitchFamily="18" charset="0"/>
                <a:cs typeface="Times New Roman" panose="02020603050405020304" pitchFamily="18" charset="0"/>
              </a:rPr>
              <a:t>Īpašs jautājumu bloks: Tulkošana, valodu tehnoloģijas, alternatīvās stratēģijas, piem.: Vai mašīntulkošana aizstās cilvēku? Vai tulkojums mazina nepieciešamību apgūt valodas? Vai esperanto var kļūt par </a:t>
            </a:r>
            <a:r>
              <a:rPr lang="lv-LV" altLang="en-US" sz="3600" b="1" i="1" dirty="0" smtClean="0">
                <a:solidFill>
                  <a:srgbClr val="002060"/>
                </a:solidFill>
                <a:latin typeface="Times New Roman" panose="02020603050405020304" pitchFamily="18" charset="0"/>
                <a:cs typeface="Times New Roman" panose="02020603050405020304" pitchFamily="18" charset="0"/>
              </a:rPr>
              <a:t>lingua franca</a:t>
            </a:r>
            <a:r>
              <a:rPr lang="lv-LV" altLang="en-US" sz="3600" b="1" dirty="0" smtClean="0">
                <a:solidFill>
                  <a:srgbClr val="002060"/>
                </a:solidFill>
                <a:latin typeface="Times New Roman" panose="02020603050405020304" pitchFamily="18" charset="0"/>
                <a:cs typeface="Times New Roman" panose="02020603050405020304" pitchFamily="18" charset="0"/>
              </a:rPr>
              <a:t>? Kas ir savstarpējais receptīvais multilingvisms (</a:t>
            </a:r>
            <a:r>
              <a:rPr lang="lv-LV" altLang="en-US" sz="3600" b="1" i="1" dirty="0" smtClean="0">
                <a:solidFill>
                  <a:srgbClr val="002060"/>
                </a:solidFill>
                <a:latin typeface="Times New Roman" panose="02020603050405020304" pitchFamily="18" charset="0"/>
                <a:cs typeface="Times New Roman" panose="02020603050405020304" pitchFamily="18" charset="0"/>
              </a:rPr>
              <a:t>intercomprehension</a:t>
            </a:r>
            <a:r>
              <a:rPr lang="lv-LV" altLang="en-US" sz="3600" b="1" dirty="0" smtClean="0">
                <a:solidFill>
                  <a:srgbClr val="002060"/>
                </a:solidFill>
                <a:latin typeface="Times New Roman" panose="02020603050405020304" pitchFamily="18" charset="0"/>
                <a:cs typeface="Times New Roman" panose="02020603050405020304" pitchFamily="18" charset="0"/>
              </a:rPr>
              <a:t>) un kāds no tā labums?</a:t>
            </a:r>
          </a:p>
          <a:p>
            <a:endParaRPr lang="lv-LV" altLang="en-US" sz="3600" b="1" dirty="0" smtClean="0">
              <a:solidFill>
                <a:srgbClr val="002060"/>
              </a:solidFill>
              <a:latin typeface="Times New Roman" panose="02020603050405020304" pitchFamily="18" charset="0"/>
              <a:cs typeface="Times New Roman" panose="02020603050405020304" pitchFamily="18" charset="0"/>
            </a:endParaRPr>
          </a:p>
          <a:p>
            <a:r>
              <a:rPr lang="lv-LV" altLang="en-US" sz="3600" b="1" dirty="0">
                <a:solidFill>
                  <a:srgbClr val="002060"/>
                </a:solidFill>
                <a:latin typeface="Times New Roman" panose="02020603050405020304" pitchFamily="18" charset="0"/>
                <a:cs typeface="Times New Roman" panose="02020603050405020304" pitchFamily="18" charset="0"/>
              </a:rPr>
              <a:t>	</a:t>
            </a:r>
            <a:r>
              <a:rPr lang="lv-LV" altLang="en-US" sz="3600" b="1" dirty="0" smtClean="0">
                <a:solidFill>
                  <a:srgbClr val="002060"/>
                </a:solidFill>
                <a:latin typeface="Times New Roman" panose="02020603050405020304" pitchFamily="18" charset="0"/>
                <a:cs typeface="Times New Roman" panose="02020603050405020304" pitchFamily="18" charset="0"/>
              </a:rPr>
              <a:t>Sniegti ieteikumi praktiskajai valodas politikai (</a:t>
            </a:r>
            <a:r>
              <a:rPr lang="lv-LV" altLang="en-US" sz="3600" b="1" i="1" dirty="0" smtClean="0">
                <a:solidFill>
                  <a:srgbClr val="002060"/>
                </a:solidFill>
                <a:latin typeface="Times New Roman" panose="02020603050405020304" pitchFamily="18" charset="0"/>
                <a:cs typeface="Times New Roman" panose="02020603050405020304" pitchFamily="18" charset="0"/>
              </a:rPr>
              <a:t>policy implications</a:t>
            </a:r>
            <a:r>
              <a:rPr lang="lv-LV" altLang="en-US" sz="3600" b="1" dirty="0" smtClean="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8901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89844" y="3673475"/>
            <a:ext cx="17602200" cy="6705600"/>
          </a:xfrm>
        </p:spPr>
        <p:txBody>
          <a:bodyPr/>
          <a:lstStyle/>
          <a:p>
            <a:pPr algn="just"/>
            <a:r>
              <a:rPr lang="lv-LV" sz="3600" b="1" dirty="0" smtClean="0">
                <a:solidFill>
                  <a:srgbClr val="002060"/>
                </a:solidFill>
              </a:rPr>
              <a:t>	</a:t>
            </a:r>
            <a:r>
              <a:rPr lang="en-US" sz="3600" b="1" dirty="0" smtClean="0">
                <a:solidFill>
                  <a:srgbClr val="002060"/>
                </a:solidFill>
                <a:latin typeface="Times New Roman" panose="02020603050405020304" pitchFamily="18" charset="0"/>
                <a:cs typeface="Times New Roman" panose="02020603050405020304" pitchFamily="18" charset="0"/>
              </a:rPr>
              <a:t>2019</a:t>
            </a:r>
            <a:r>
              <a:rPr lang="lv-LV" sz="3600" b="1" dirty="0" smtClean="0">
                <a:solidFill>
                  <a:srgbClr val="002060"/>
                </a:solidFill>
                <a:latin typeface="Times New Roman" panose="02020603050405020304" pitchFamily="18" charset="0"/>
                <a:cs typeface="Times New Roman" panose="02020603050405020304" pitchFamily="18" charset="0"/>
              </a:rPr>
              <a:t>. gada jūlijā Eiropas Komisija nosauca pirmās Eiropas augstākās izglītības institūcijas, kas kļuvušas par Eiropas Universitāšu alianšu dalībniecēm. </a:t>
            </a:r>
          </a:p>
          <a:p>
            <a:pPr algn="just"/>
            <a:r>
              <a:rPr lang="lv-LV" sz="3600" b="1" dirty="0">
                <a:solidFill>
                  <a:srgbClr val="002060"/>
                </a:solidFill>
                <a:latin typeface="Times New Roman" panose="02020603050405020304" pitchFamily="18" charset="0"/>
                <a:cs typeface="Times New Roman" panose="02020603050405020304" pitchFamily="18" charset="0"/>
              </a:rPr>
              <a:t>	</a:t>
            </a:r>
            <a:r>
              <a:rPr lang="lv-LV" sz="3600" b="1" dirty="0" smtClean="0">
                <a:solidFill>
                  <a:srgbClr val="002060"/>
                </a:solidFill>
                <a:latin typeface="Times New Roman" panose="02020603050405020304" pitchFamily="18" charset="0"/>
                <a:cs typeface="Times New Roman" panose="02020603050405020304" pitchFamily="18" charset="0"/>
              </a:rPr>
              <a:t>Mērķis – perspektīvā veidot vienotu Eiropas augstākās izglītības telpu, veicināt zināšanu un prasmju apmaiņu, studentu, mācībspēku un darbinieku mobilitāti. Līdz 2022. gadam jāizstrādā vienota Eiropas augstākās izglītības stratēģija. </a:t>
            </a:r>
          </a:p>
          <a:p>
            <a:pPr algn="just"/>
            <a:endParaRPr lang="lv-LV" sz="3600" b="1" dirty="0">
              <a:solidFill>
                <a:srgbClr val="002060"/>
              </a:solidFill>
              <a:latin typeface="Times New Roman" panose="02020603050405020304" pitchFamily="18" charset="0"/>
              <a:cs typeface="Times New Roman" panose="02020603050405020304" pitchFamily="18" charset="0"/>
            </a:endParaRPr>
          </a:p>
          <a:p>
            <a:pPr algn="just"/>
            <a:r>
              <a:rPr lang="lv-LV" sz="3600" b="1" dirty="0" smtClean="0">
                <a:solidFill>
                  <a:srgbClr val="002060"/>
                </a:solidFill>
                <a:latin typeface="Times New Roman" panose="02020603050405020304" pitchFamily="18" charset="0"/>
                <a:cs typeface="Times New Roman" panose="02020603050405020304" pitchFamily="18" charset="0"/>
              </a:rPr>
              <a:t>	Alianšu konkurētspējas pamatā – pārliecība par vienotas Eiropas ideju, vēlme «atvest Eiropu mājās». Dažādu reģionu, tipu un līmeņu universitāšu pārstāvniecība.</a:t>
            </a:r>
          </a:p>
          <a:p>
            <a:pPr algn="just"/>
            <a:r>
              <a:rPr lang="lv-LV" sz="3600" b="1" dirty="0">
                <a:solidFill>
                  <a:srgbClr val="002060"/>
                </a:solidFill>
                <a:latin typeface="Times New Roman" panose="02020603050405020304" pitchFamily="18" charset="0"/>
                <a:cs typeface="Times New Roman" panose="02020603050405020304" pitchFamily="18" charset="0"/>
              </a:rPr>
              <a:t>	</a:t>
            </a:r>
            <a:r>
              <a:rPr lang="lv-LV" sz="3600" b="1" dirty="0" smtClean="0">
                <a:solidFill>
                  <a:srgbClr val="002060"/>
                </a:solidFill>
                <a:latin typeface="Times New Roman" panose="02020603050405020304" pitchFamily="18" charset="0"/>
                <a:cs typeface="Times New Roman" panose="02020603050405020304" pitchFamily="18" charset="0"/>
              </a:rPr>
              <a:t>2019. gadā izveidotas 17 Eiropas universitāšu alianses, kas pašlaik veido organizatoriskās struktūras, darba plānus, mājaslapas u. tml. </a:t>
            </a:r>
          </a:p>
          <a:p>
            <a:pPr algn="just"/>
            <a:endParaRPr lang="lv-LV" sz="4000" b="1" dirty="0">
              <a:solidFill>
                <a:srgbClr val="002060"/>
              </a:solidFill>
            </a:endParaRPr>
          </a:p>
          <a:p>
            <a:pPr algn="just"/>
            <a:r>
              <a:rPr lang="en-US" sz="4000" b="1" dirty="0" smtClean="0">
                <a:solidFill>
                  <a:srgbClr val="002060"/>
                </a:solidFill>
              </a:rPr>
              <a:t> </a:t>
            </a:r>
            <a:endParaRPr lang="lv-LV" sz="4000" b="1" dirty="0">
              <a:solidFill>
                <a:srgbClr val="002060"/>
              </a:solidFill>
            </a:endParaRPr>
          </a:p>
          <a:p>
            <a:pPr lvl="0" algn="just"/>
            <a:endParaRPr lang="lv-LV" sz="4000" b="1" dirty="0" smtClean="0">
              <a:solidFill>
                <a:srgbClr val="002060"/>
              </a:solidFill>
            </a:endParaRPr>
          </a:p>
        </p:txBody>
      </p:sp>
      <p:sp>
        <p:nvSpPr>
          <p:cNvPr id="3" name="Text Placeholder 2"/>
          <p:cNvSpPr>
            <a:spLocks noGrp="1"/>
          </p:cNvSpPr>
          <p:nvPr>
            <p:ph type="body" sz="quarter" idx="11"/>
          </p:nvPr>
        </p:nvSpPr>
        <p:spPr>
          <a:xfrm>
            <a:off x="1442244" y="625475"/>
            <a:ext cx="16916400" cy="2514600"/>
          </a:xfrm>
        </p:spPr>
        <p:txBody>
          <a:bodyPr/>
          <a:lstStyle/>
          <a:p>
            <a:pPr algn="ctr"/>
            <a:endParaRPr lang="lv-LV" sz="5400" dirty="0" smtClean="0">
              <a:solidFill>
                <a:srgbClr val="002060"/>
              </a:solidFill>
            </a:endParaRPr>
          </a:p>
          <a:p>
            <a:pPr algn="ctr"/>
            <a:r>
              <a:rPr lang="lv-LV" sz="5400" dirty="0" smtClean="0">
                <a:solidFill>
                  <a:srgbClr val="002060"/>
                </a:solidFill>
                <a:latin typeface="Times New Roman" panose="02020603050405020304" pitchFamily="18" charset="0"/>
                <a:cs typeface="Times New Roman" panose="02020603050405020304" pitchFamily="18" charset="0"/>
              </a:rPr>
              <a:t>UNIVERSITĀŠU ALIANSES - </a:t>
            </a:r>
            <a:endParaRPr lang="lv-LV" sz="5400" dirty="0" smtClean="0">
              <a:solidFill>
                <a:srgbClr val="002060"/>
              </a:solidFill>
              <a:latin typeface="Times New Roman" panose="02020603050405020304" pitchFamily="18" charset="0"/>
              <a:cs typeface="Times New Roman" panose="02020603050405020304" pitchFamily="18" charset="0"/>
            </a:endParaRPr>
          </a:p>
          <a:p>
            <a:pPr algn="ctr"/>
            <a:r>
              <a:rPr lang="lv-LV" sz="5400" dirty="0" smtClean="0">
                <a:solidFill>
                  <a:srgbClr val="002060"/>
                </a:solidFill>
                <a:latin typeface="Times New Roman" panose="02020603050405020304" pitchFamily="18" charset="0"/>
                <a:cs typeface="Times New Roman" panose="02020603050405020304" pitchFamily="18" charset="0"/>
              </a:rPr>
              <a:t>MULTILINGVISMA VEICINĀTĀJAS VAI APDRAUDĒTĀJAS?</a:t>
            </a:r>
            <a:endParaRPr lang="lv-LV" sz="5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2485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89844" y="1692275"/>
            <a:ext cx="17602200" cy="8686800"/>
          </a:xfrm>
        </p:spPr>
        <p:txBody>
          <a:bodyPr/>
          <a:lstStyle/>
          <a:p>
            <a:pPr algn="just"/>
            <a:r>
              <a:rPr lang="lv-LV" sz="4000" b="1" dirty="0" smtClean="0">
                <a:solidFill>
                  <a:srgbClr val="002060"/>
                </a:solidFill>
                <a:latin typeface="Times New Roman" panose="02020603050405020304" pitchFamily="18" charset="0"/>
                <a:cs typeface="Times New Roman" panose="02020603050405020304" pitchFamily="18" charset="0"/>
              </a:rPr>
              <a:t>	Latvijas Universitāte kopā ar vēl sešām augstskolām veido vienu no 17 šādām universitāšu aliansēm – «Eiropas reģionu sadarbības, transnacionālās augstākās izglītības un mobilitātes veicināšana» (</a:t>
            </a:r>
            <a:r>
              <a:rPr lang="en-US" sz="3600" b="1" i="1" dirty="0" smtClean="0">
                <a:solidFill>
                  <a:srgbClr val="002060"/>
                </a:solidFill>
                <a:latin typeface="Times New Roman" panose="02020603050405020304" pitchFamily="18" charset="0"/>
                <a:cs typeface="Times New Roman" panose="02020603050405020304" pitchFamily="18" charset="0"/>
              </a:rPr>
              <a:t>Fostering </a:t>
            </a:r>
            <a:r>
              <a:rPr lang="en-US" sz="3600" b="1" i="1" dirty="0">
                <a:solidFill>
                  <a:srgbClr val="002060"/>
                </a:solidFill>
                <a:latin typeface="Times New Roman" panose="02020603050405020304" pitchFamily="18" charset="0"/>
                <a:cs typeface="Times New Roman" panose="02020603050405020304" pitchFamily="18" charset="0"/>
              </a:rPr>
              <a:t>Outreach within European Regions, Transnational Higher Education and Mobility (FORTHEM</a:t>
            </a:r>
            <a:r>
              <a:rPr lang="en-US" sz="4000" b="1" dirty="0" smtClean="0">
                <a:solidFill>
                  <a:srgbClr val="002060"/>
                </a:solidFill>
              </a:rPr>
              <a:t>).</a:t>
            </a:r>
            <a:endParaRPr lang="lv-LV" sz="4000" b="1" dirty="0" smtClean="0">
              <a:solidFill>
                <a:srgbClr val="002060"/>
              </a:solidFill>
            </a:endParaRPr>
          </a:p>
          <a:p>
            <a:pPr algn="just"/>
            <a:endParaRPr lang="lv-LV" sz="4000" b="1" dirty="0">
              <a:solidFill>
                <a:srgbClr val="002060"/>
              </a:solidFill>
            </a:endParaRPr>
          </a:p>
          <a:p>
            <a:pPr algn="just"/>
            <a:r>
              <a:rPr lang="lv-LV" sz="4000" b="1" dirty="0" smtClean="0">
                <a:solidFill>
                  <a:srgbClr val="002060"/>
                </a:solidFill>
              </a:rPr>
              <a:t>								</a:t>
            </a:r>
            <a:r>
              <a:rPr lang="lv-LV" sz="4000" b="1" dirty="0" smtClean="0">
                <a:solidFill>
                  <a:srgbClr val="002060"/>
                </a:solidFill>
                <a:latin typeface="Times New Roman" panose="02020603050405020304" pitchFamily="18" charset="0"/>
                <a:cs typeface="Times New Roman" panose="02020603050405020304" pitchFamily="18" charset="0"/>
              </a:rPr>
              <a:t>Latvijas Universitāte</a:t>
            </a:r>
          </a:p>
          <a:p>
            <a:pPr algn="just"/>
            <a:r>
              <a:rPr lang="lv-LV" sz="4000" b="1" dirty="0">
                <a:solidFill>
                  <a:srgbClr val="002060"/>
                </a:solidFill>
                <a:latin typeface="Times New Roman" panose="02020603050405020304" pitchFamily="18" charset="0"/>
                <a:cs typeface="Times New Roman" panose="02020603050405020304" pitchFamily="18" charset="0"/>
              </a:rPr>
              <a:t>	</a:t>
            </a:r>
            <a:r>
              <a:rPr lang="lv-LV" sz="4000" b="1" dirty="0" smtClean="0">
                <a:solidFill>
                  <a:srgbClr val="002060"/>
                </a:solidFill>
                <a:latin typeface="Times New Roman" panose="02020603050405020304" pitchFamily="18" charset="0"/>
                <a:cs typeface="Times New Roman" panose="02020603050405020304" pitchFamily="18" charset="0"/>
              </a:rPr>
              <a:t>							Maincas J.Gutenberga universitāte</a:t>
            </a:r>
          </a:p>
          <a:p>
            <a:pPr algn="just"/>
            <a:r>
              <a:rPr lang="lv-LV" sz="4000" b="1" dirty="0">
                <a:solidFill>
                  <a:srgbClr val="002060"/>
                </a:solidFill>
                <a:latin typeface="Times New Roman" panose="02020603050405020304" pitchFamily="18" charset="0"/>
                <a:cs typeface="Times New Roman" panose="02020603050405020304" pitchFamily="18" charset="0"/>
              </a:rPr>
              <a:t>	</a:t>
            </a:r>
            <a:r>
              <a:rPr lang="lv-LV" sz="4000" b="1" dirty="0" smtClean="0">
                <a:solidFill>
                  <a:srgbClr val="002060"/>
                </a:solidFill>
                <a:latin typeface="Times New Roman" panose="02020603050405020304" pitchFamily="18" charset="0"/>
                <a:cs typeface="Times New Roman" panose="02020603050405020304" pitchFamily="18" charset="0"/>
              </a:rPr>
              <a:t>							Valensijas universitāte</a:t>
            </a:r>
          </a:p>
          <a:p>
            <a:pPr algn="just"/>
            <a:r>
              <a:rPr lang="lv-LV" sz="4000" b="1" dirty="0">
                <a:solidFill>
                  <a:srgbClr val="002060"/>
                </a:solidFill>
                <a:latin typeface="Times New Roman" panose="02020603050405020304" pitchFamily="18" charset="0"/>
                <a:cs typeface="Times New Roman" panose="02020603050405020304" pitchFamily="18" charset="0"/>
              </a:rPr>
              <a:t>	</a:t>
            </a:r>
            <a:r>
              <a:rPr lang="lv-LV" sz="4000" b="1" dirty="0" smtClean="0">
                <a:solidFill>
                  <a:srgbClr val="002060"/>
                </a:solidFill>
                <a:latin typeface="Times New Roman" panose="02020603050405020304" pitchFamily="18" charset="0"/>
                <a:cs typeface="Times New Roman" panose="02020603050405020304" pitchFamily="18" charset="0"/>
              </a:rPr>
              <a:t>							Burgundijas universitāte</a:t>
            </a:r>
          </a:p>
          <a:p>
            <a:pPr algn="just"/>
            <a:r>
              <a:rPr lang="lv-LV" sz="4000" b="1" dirty="0">
                <a:solidFill>
                  <a:srgbClr val="002060"/>
                </a:solidFill>
                <a:latin typeface="Times New Roman" panose="02020603050405020304" pitchFamily="18" charset="0"/>
                <a:cs typeface="Times New Roman" panose="02020603050405020304" pitchFamily="18" charset="0"/>
              </a:rPr>
              <a:t>	</a:t>
            </a:r>
            <a:r>
              <a:rPr lang="lv-LV" sz="4000" b="1" dirty="0" smtClean="0">
                <a:solidFill>
                  <a:srgbClr val="002060"/>
                </a:solidFill>
                <a:latin typeface="Times New Roman" panose="02020603050405020304" pitchFamily="18" charset="0"/>
                <a:cs typeface="Times New Roman" panose="02020603050405020304" pitchFamily="18" charset="0"/>
              </a:rPr>
              <a:t>							Opoles universitāte</a:t>
            </a:r>
          </a:p>
          <a:p>
            <a:pPr algn="just"/>
            <a:r>
              <a:rPr lang="lv-LV" sz="4000" b="1" dirty="0">
                <a:solidFill>
                  <a:srgbClr val="002060"/>
                </a:solidFill>
                <a:latin typeface="Times New Roman" panose="02020603050405020304" pitchFamily="18" charset="0"/>
                <a:cs typeface="Times New Roman" panose="02020603050405020304" pitchFamily="18" charset="0"/>
              </a:rPr>
              <a:t>	</a:t>
            </a:r>
            <a:r>
              <a:rPr lang="lv-LV" sz="4000" b="1" dirty="0" smtClean="0">
                <a:solidFill>
                  <a:srgbClr val="002060"/>
                </a:solidFill>
                <a:latin typeface="Times New Roman" panose="02020603050405020304" pitchFamily="18" charset="0"/>
                <a:cs typeface="Times New Roman" panose="02020603050405020304" pitchFamily="18" charset="0"/>
              </a:rPr>
              <a:t>							Jiveskiles universitāte</a:t>
            </a:r>
          </a:p>
          <a:p>
            <a:pPr algn="just"/>
            <a:r>
              <a:rPr lang="lv-LV" sz="4000" b="1" dirty="0">
                <a:solidFill>
                  <a:srgbClr val="002060"/>
                </a:solidFill>
                <a:latin typeface="Times New Roman" panose="02020603050405020304" pitchFamily="18" charset="0"/>
                <a:cs typeface="Times New Roman" panose="02020603050405020304" pitchFamily="18" charset="0"/>
              </a:rPr>
              <a:t>	</a:t>
            </a:r>
            <a:r>
              <a:rPr lang="lv-LV" sz="4000" b="1" dirty="0" smtClean="0">
                <a:solidFill>
                  <a:srgbClr val="002060"/>
                </a:solidFill>
                <a:latin typeface="Times New Roman" panose="02020603050405020304" pitchFamily="18" charset="0"/>
                <a:cs typeface="Times New Roman" panose="02020603050405020304" pitchFamily="18" charset="0"/>
              </a:rPr>
              <a:t>							Palermo universitāte</a:t>
            </a:r>
            <a:endParaRPr lang="lv-LV" sz="4000" b="1" dirty="0" smtClean="0">
              <a:solidFill>
                <a:srgbClr val="002060"/>
              </a:solidFill>
              <a:latin typeface="Times New Roman" panose="02020603050405020304" pitchFamily="18" charset="0"/>
              <a:cs typeface="Times New Roman" panose="02020603050405020304" pitchFamily="18" charset="0"/>
            </a:endParaRPr>
          </a:p>
          <a:p>
            <a:pPr algn="just"/>
            <a:r>
              <a:rPr lang="en-US" sz="4000" b="1" dirty="0" smtClean="0">
                <a:solidFill>
                  <a:srgbClr val="002060"/>
                </a:solidFill>
                <a:latin typeface="Times New Roman" panose="02020603050405020304" pitchFamily="18" charset="0"/>
                <a:cs typeface="Times New Roman" panose="02020603050405020304" pitchFamily="18" charset="0"/>
              </a:rPr>
              <a:t> </a:t>
            </a:r>
            <a:r>
              <a:rPr lang="lv-LV" sz="4000" b="1" dirty="0">
                <a:solidFill>
                  <a:srgbClr val="002060"/>
                </a:solidFill>
              </a:rPr>
              <a:t/>
            </a:r>
            <a:br>
              <a:rPr lang="lv-LV" sz="4000" b="1" dirty="0">
                <a:solidFill>
                  <a:srgbClr val="002060"/>
                </a:solidFill>
              </a:rPr>
            </a:br>
            <a:endParaRPr lang="lv-LV" sz="4000" dirty="0"/>
          </a:p>
        </p:txBody>
      </p:sp>
      <p:sp>
        <p:nvSpPr>
          <p:cNvPr id="3" name="Text Placeholder 2"/>
          <p:cNvSpPr>
            <a:spLocks noGrp="1"/>
          </p:cNvSpPr>
          <p:nvPr>
            <p:ph type="body" sz="quarter" idx="11"/>
          </p:nvPr>
        </p:nvSpPr>
        <p:spPr>
          <a:xfrm>
            <a:off x="1442244" y="701675"/>
            <a:ext cx="16916400" cy="609600"/>
          </a:xfrm>
        </p:spPr>
        <p:txBody>
          <a:bodyPr/>
          <a:lstStyle/>
          <a:p>
            <a:pPr algn="ctr"/>
            <a:r>
              <a:rPr lang="lv-LV" sz="5400" dirty="0" smtClean="0">
                <a:solidFill>
                  <a:srgbClr val="002060"/>
                </a:solidFill>
                <a:latin typeface="Times New Roman" panose="02020603050405020304" pitchFamily="18" charset="0"/>
                <a:cs typeface="Times New Roman" panose="02020603050405020304" pitchFamily="18" charset="0"/>
              </a:rPr>
              <a:t>LATVIJAS UNIVERSITĀTE - </a:t>
            </a:r>
            <a:r>
              <a:rPr lang="lv-LV" sz="5400" i="1" dirty="0" smtClean="0">
                <a:solidFill>
                  <a:srgbClr val="002060"/>
                </a:solidFill>
                <a:latin typeface="Times New Roman" panose="02020603050405020304" pitchFamily="18" charset="0"/>
                <a:cs typeface="Times New Roman" panose="02020603050405020304" pitchFamily="18" charset="0"/>
              </a:rPr>
              <a:t>FORTHEM</a:t>
            </a:r>
            <a:r>
              <a:rPr lang="lv-LV" sz="5400" dirty="0" smtClean="0">
                <a:solidFill>
                  <a:srgbClr val="002060"/>
                </a:solidFill>
                <a:latin typeface="Times New Roman" panose="02020603050405020304" pitchFamily="18" charset="0"/>
                <a:cs typeface="Times New Roman" panose="02020603050405020304" pitchFamily="18" charset="0"/>
              </a:rPr>
              <a:t> ALIANSĒ</a:t>
            </a:r>
            <a:endParaRPr lang="lv-LV" sz="5400" dirty="0">
              <a:solidFill>
                <a:srgbClr val="002060"/>
              </a:solidFill>
              <a:latin typeface="Times New Roman" panose="02020603050405020304" pitchFamily="18" charset="0"/>
              <a:cs typeface="Times New Roman" panose="02020603050405020304" pitchFamily="18" charset="0"/>
            </a:endParaRPr>
          </a:p>
        </p:txBody>
      </p:sp>
      <p:pic>
        <p:nvPicPr>
          <p:cNvPr id="4" name="Grafik 1"/>
          <p:cNvPicPr>
            <a:picLocks noChangeAspect="1" noChangeArrowheads="1"/>
          </p:cNvPicPr>
          <p:nvPr/>
        </p:nvPicPr>
        <p:blipFill>
          <a:blip r:embed="rId2">
            <a:extLst>
              <a:ext uri="{28A0092B-C50C-407E-A947-70E740481C1C}">
                <a14:useLocalDpi xmlns:a14="http://schemas.microsoft.com/office/drawing/2010/main" val="0"/>
              </a:ext>
            </a:extLst>
          </a:blip>
          <a:srcRect l="20523" t="38635" r="64491" b="14894"/>
          <a:stretch>
            <a:fillRect/>
          </a:stretch>
        </p:blipFill>
        <p:spPr bwMode="auto">
          <a:xfrm>
            <a:off x="1137444" y="4359275"/>
            <a:ext cx="6569075" cy="571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6188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89844" y="2301875"/>
            <a:ext cx="17602200" cy="6705600"/>
          </a:xfrm>
        </p:spPr>
        <p:txBody>
          <a:bodyPr/>
          <a:lstStyle/>
          <a:p>
            <a:pPr lvl="0"/>
            <a:r>
              <a:rPr lang="lv-LV" sz="4000" dirty="0" smtClean="0"/>
              <a:t>	</a:t>
            </a:r>
            <a:r>
              <a:rPr lang="lv-LV" sz="4000" b="1" dirty="0" smtClean="0">
                <a:solidFill>
                  <a:srgbClr val="002060"/>
                </a:solidFill>
                <a:latin typeface="Times New Roman" panose="02020603050405020304" pitchFamily="18" charset="0"/>
                <a:cs typeface="Times New Roman" panose="02020603050405020304" pitchFamily="18" charset="0"/>
              </a:rPr>
              <a:t>Minimalizēt </a:t>
            </a:r>
            <a:r>
              <a:rPr lang="lv-LV" sz="4000" b="1" dirty="0">
                <a:solidFill>
                  <a:srgbClr val="002060"/>
                </a:solidFill>
                <a:latin typeface="Times New Roman" panose="02020603050405020304" pitchFamily="18" charset="0"/>
                <a:cs typeface="Times New Roman" panose="02020603050405020304" pitchFamily="18" charset="0"/>
              </a:rPr>
              <a:t>šķēršļus studentu mobilitātei, vienlaicīgi paaugstinot katras mobilitātes pievienoto vērtību, piemēram, iesaistot studentus kopīgos pētniecības projektos; </a:t>
            </a:r>
            <a:endParaRPr lang="en-US" sz="4000" b="1" dirty="0">
              <a:solidFill>
                <a:srgbClr val="002060"/>
              </a:solidFill>
              <a:latin typeface="Times New Roman" panose="02020603050405020304" pitchFamily="18" charset="0"/>
              <a:cs typeface="Times New Roman" panose="02020603050405020304" pitchFamily="18" charset="0"/>
            </a:endParaRPr>
          </a:p>
          <a:p>
            <a:pPr lvl="0"/>
            <a:r>
              <a:rPr lang="lv-LV" sz="4000" b="1" dirty="0" smtClean="0">
                <a:solidFill>
                  <a:srgbClr val="002060"/>
                </a:solidFill>
                <a:latin typeface="Times New Roman" panose="02020603050405020304" pitchFamily="18" charset="0"/>
                <a:cs typeface="Times New Roman" panose="02020603050405020304" pitchFamily="18" charset="0"/>
              </a:rPr>
              <a:t>piedāvāt </a:t>
            </a:r>
            <a:r>
              <a:rPr lang="lv-LV" sz="4000" b="1" dirty="0">
                <a:solidFill>
                  <a:srgbClr val="002060"/>
                </a:solidFill>
                <a:latin typeface="Times New Roman" panose="02020603050405020304" pitchFamily="18" charset="0"/>
                <a:cs typeface="Times New Roman" panose="02020603050405020304" pitchFamily="18" charset="0"/>
              </a:rPr>
              <a:t>un </a:t>
            </a:r>
            <a:r>
              <a:rPr lang="lv-LV" sz="4000" b="1" dirty="0" smtClean="0">
                <a:solidFill>
                  <a:srgbClr val="002060"/>
                </a:solidFill>
                <a:latin typeface="Times New Roman" panose="02020603050405020304" pitchFamily="18" charset="0"/>
                <a:cs typeface="Times New Roman" panose="02020603050405020304" pitchFamily="18" charset="0"/>
              </a:rPr>
              <a:t>izveidot </a:t>
            </a:r>
            <a:r>
              <a:rPr lang="lv-LV" sz="4000" b="1" dirty="0">
                <a:solidFill>
                  <a:srgbClr val="002060"/>
                </a:solidFill>
                <a:latin typeface="Times New Roman" panose="02020603050405020304" pitchFamily="18" charset="0"/>
                <a:cs typeface="Times New Roman" panose="02020603050405020304" pitchFamily="18" charset="0"/>
              </a:rPr>
              <a:t>kopīgas studiju programmas, kā arī moduļus (</a:t>
            </a:r>
            <a:r>
              <a:rPr lang="lv-LV" sz="4000" b="1" i="1" dirty="0">
                <a:solidFill>
                  <a:srgbClr val="002060"/>
                </a:solidFill>
                <a:latin typeface="Times New Roman" panose="02020603050405020304" pitchFamily="18" charset="0"/>
                <a:cs typeface="Times New Roman" panose="02020603050405020304" pitchFamily="18" charset="0"/>
              </a:rPr>
              <a:t>micro degrees</a:t>
            </a:r>
            <a:r>
              <a:rPr lang="lv-LV" sz="4000" b="1" dirty="0">
                <a:solidFill>
                  <a:srgbClr val="002060"/>
                </a:solidFill>
                <a:latin typeface="Times New Roman" panose="02020603050405020304" pitchFamily="18" charset="0"/>
                <a:cs typeface="Times New Roman" panose="02020603050405020304" pitchFamily="18" charset="0"/>
              </a:rPr>
              <a:t>) dažādās disciplīnās;</a:t>
            </a:r>
            <a:endParaRPr lang="en-US" sz="4000" b="1" dirty="0">
              <a:solidFill>
                <a:srgbClr val="002060"/>
              </a:solidFill>
              <a:latin typeface="Times New Roman" panose="02020603050405020304" pitchFamily="18" charset="0"/>
              <a:cs typeface="Times New Roman" panose="02020603050405020304" pitchFamily="18" charset="0"/>
            </a:endParaRPr>
          </a:p>
          <a:p>
            <a:pPr lvl="0"/>
            <a:r>
              <a:rPr lang="lv-LV" sz="4000" b="1" dirty="0" smtClean="0">
                <a:solidFill>
                  <a:srgbClr val="002060"/>
                </a:solidFill>
                <a:latin typeface="Times New Roman" panose="02020603050405020304" pitchFamily="18" charset="0"/>
                <a:cs typeface="Times New Roman" panose="02020603050405020304" pitchFamily="18" charset="0"/>
              </a:rPr>
              <a:t>kopīgot </a:t>
            </a:r>
            <a:r>
              <a:rPr lang="lv-LV" sz="4000" b="1" dirty="0">
                <a:solidFill>
                  <a:srgbClr val="002060"/>
                </a:solidFill>
                <a:latin typeface="Times New Roman" panose="02020603050405020304" pitchFamily="18" charset="0"/>
                <a:cs typeface="Times New Roman" panose="02020603050405020304" pitchFamily="18" charset="0"/>
              </a:rPr>
              <a:t>un </a:t>
            </a:r>
            <a:r>
              <a:rPr lang="lv-LV" sz="4000" b="1" dirty="0" smtClean="0">
                <a:solidFill>
                  <a:srgbClr val="002060"/>
                </a:solidFill>
                <a:latin typeface="Times New Roman" panose="02020603050405020304" pitchFamily="18" charset="0"/>
                <a:cs typeface="Times New Roman" panose="02020603050405020304" pitchFamily="18" charset="0"/>
              </a:rPr>
              <a:t>paplašināt </a:t>
            </a:r>
            <a:r>
              <a:rPr lang="lv-LV" sz="4000" b="1" dirty="0">
                <a:solidFill>
                  <a:srgbClr val="002060"/>
                </a:solidFill>
                <a:latin typeface="Times New Roman" panose="02020603050405020304" pitchFamily="18" charset="0"/>
                <a:cs typeface="Times New Roman" panose="02020603050405020304" pitchFamily="18" charset="0"/>
              </a:rPr>
              <a:t>piedāvāto tiešsaistes kursu apjomu partneraugstskolās un stiprinās digitālu kompetenču mācīšanu “</a:t>
            </a:r>
            <a:r>
              <a:rPr lang="lv-LV" sz="4000" b="1" dirty="0" smtClean="0">
                <a:solidFill>
                  <a:srgbClr val="002060"/>
                </a:solidFill>
                <a:latin typeface="Times New Roman" panose="02020603050405020304" pitchFamily="18" charset="0"/>
                <a:cs typeface="Times New Roman" panose="02020603050405020304" pitchFamily="18" charset="0"/>
              </a:rPr>
              <a:t>Digitālās </a:t>
            </a:r>
            <a:r>
              <a:rPr lang="lv-LV" sz="4000" b="1" dirty="0">
                <a:solidFill>
                  <a:srgbClr val="002060"/>
                </a:solidFill>
                <a:latin typeface="Times New Roman" panose="02020603050405020304" pitchFamily="18" charset="0"/>
                <a:cs typeface="Times New Roman" panose="02020603050405020304" pitchFamily="18" charset="0"/>
              </a:rPr>
              <a:t>akadēmijas” ietvaros;</a:t>
            </a:r>
            <a:endParaRPr lang="en-US" sz="4000" b="1" dirty="0">
              <a:solidFill>
                <a:srgbClr val="002060"/>
              </a:solidFill>
              <a:latin typeface="Times New Roman" panose="02020603050405020304" pitchFamily="18" charset="0"/>
              <a:cs typeface="Times New Roman" panose="02020603050405020304" pitchFamily="18" charset="0"/>
            </a:endParaRPr>
          </a:p>
          <a:p>
            <a:pPr lvl="0"/>
            <a:r>
              <a:rPr lang="lv-LV" sz="4000" b="1" dirty="0" smtClean="0">
                <a:solidFill>
                  <a:srgbClr val="002060"/>
                </a:solidFill>
                <a:latin typeface="Times New Roman" panose="02020603050405020304" pitchFamily="18" charset="0"/>
                <a:cs typeface="Times New Roman" panose="02020603050405020304" pitchFamily="18" charset="0"/>
              </a:rPr>
              <a:t>veicināt </a:t>
            </a:r>
            <a:r>
              <a:rPr lang="lv-LV" sz="4000" b="1" dirty="0">
                <a:solidFill>
                  <a:srgbClr val="002060"/>
                </a:solidFill>
                <a:latin typeface="Times New Roman" panose="02020603050405020304" pitchFamily="18" charset="0"/>
                <a:cs typeface="Times New Roman" panose="02020603050405020304" pitchFamily="18" charset="0"/>
              </a:rPr>
              <a:t>reģionu ilgtspējīgu attīstību, sadarbojoties ar skolām, uzņēmējiem, pašvaldībām, lai kopīgi rastu risinājumus dažādām aktuālām starpnozaru problēmām.</a:t>
            </a:r>
            <a:endParaRPr lang="en-US" sz="4000" b="1" dirty="0">
              <a:solidFill>
                <a:srgbClr val="002060"/>
              </a:solidFill>
              <a:latin typeface="Times New Roman" panose="02020603050405020304" pitchFamily="18" charset="0"/>
              <a:cs typeface="Times New Roman" panose="02020603050405020304" pitchFamily="18" charset="0"/>
            </a:endParaRPr>
          </a:p>
          <a:p>
            <a:r>
              <a:rPr lang="lv-LV" sz="4000" dirty="0"/>
              <a:t>  </a:t>
            </a:r>
            <a:endParaRPr lang="en-US" sz="4000" dirty="0"/>
          </a:p>
          <a:p>
            <a:pPr algn="just"/>
            <a:endParaRPr lang="lv-LV" sz="4000" b="1" dirty="0">
              <a:solidFill>
                <a:srgbClr val="002060"/>
              </a:solidFill>
            </a:endParaRPr>
          </a:p>
        </p:txBody>
      </p:sp>
      <p:sp>
        <p:nvSpPr>
          <p:cNvPr id="3" name="Text Placeholder 2"/>
          <p:cNvSpPr>
            <a:spLocks noGrp="1"/>
          </p:cNvSpPr>
          <p:nvPr>
            <p:ph type="body" sz="quarter" idx="11"/>
          </p:nvPr>
        </p:nvSpPr>
        <p:spPr>
          <a:xfrm>
            <a:off x="1442244" y="854075"/>
            <a:ext cx="14630400" cy="838200"/>
          </a:xfrm>
        </p:spPr>
        <p:txBody>
          <a:bodyPr/>
          <a:lstStyle/>
          <a:p>
            <a:pPr algn="ctr"/>
            <a:r>
              <a:rPr lang="lv-LV" sz="5400" dirty="0" smtClean="0">
                <a:solidFill>
                  <a:srgbClr val="002060"/>
                </a:solidFill>
              </a:rPr>
              <a:t>MISIJA</a:t>
            </a:r>
            <a:endParaRPr lang="lv-LV" sz="5400" dirty="0">
              <a:solidFill>
                <a:srgbClr val="002060"/>
              </a:solidFill>
            </a:endParaRPr>
          </a:p>
        </p:txBody>
      </p:sp>
    </p:spTree>
    <p:extLst>
      <p:ext uri="{BB962C8B-B14F-4D97-AF65-F5344CB8AC3E}">
        <p14:creationId xmlns:p14="http://schemas.microsoft.com/office/powerpoint/2010/main" val="1281848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89844" y="2301875"/>
            <a:ext cx="17602200" cy="6705600"/>
          </a:xfrm>
        </p:spPr>
        <p:txBody>
          <a:bodyPr/>
          <a:lstStyle/>
          <a:p>
            <a:pPr marL="571500" lvl="0" indent="-571500" algn="just">
              <a:buFont typeface="Arial" panose="020B0604020202020204" pitchFamily="34" charset="0"/>
              <a:buChar char="•"/>
            </a:pPr>
            <a:r>
              <a:rPr lang="lv-LV" sz="4000" b="1" dirty="0" smtClean="0">
                <a:solidFill>
                  <a:srgbClr val="002060"/>
                </a:solidFill>
                <a:latin typeface="Times New Roman" panose="02020603050405020304" pitchFamily="18" charset="0"/>
                <a:cs typeface="Times New Roman" panose="02020603050405020304" pitchFamily="18" charset="0"/>
              </a:rPr>
              <a:t>Transnacionālās augstākās izglītības stratēģijas izveide</a:t>
            </a:r>
            <a:r>
              <a:rPr lang="lv-LV" sz="4000" b="1" dirty="0" smtClean="0">
                <a:solidFill>
                  <a:srgbClr val="002060"/>
                </a:solidFill>
                <a:latin typeface="Times New Roman" panose="02020603050405020304" pitchFamily="18" charset="0"/>
                <a:cs typeface="Times New Roman" panose="02020603050405020304" pitchFamily="18" charset="0"/>
              </a:rPr>
              <a:t>.</a:t>
            </a:r>
            <a:endParaRPr lang="en-US" sz="4000" b="1" dirty="0">
              <a:solidFill>
                <a:srgbClr val="002060"/>
              </a:solidFill>
              <a:latin typeface="Times New Roman" panose="02020603050405020304" pitchFamily="18" charset="0"/>
              <a:cs typeface="Times New Roman" panose="02020603050405020304" pitchFamily="18" charset="0"/>
            </a:endParaRPr>
          </a:p>
          <a:p>
            <a:pPr marL="571500" lvl="0" indent="-571500" algn="just">
              <a:buFont typeface="Arial" panose="020B0604020202020204" pitchFamily="34" charset="0"/>
              <a:buChar char="•"/>
            </a:pPr>
            <a:r>
              <a:rPr lang="lv-LV" sz="4000" b="1" dirty="0" smtClean="0">
                <a:solidFill>
                  <a:srgbClr val="002060"/>
                </a:solidFill>
                <a:latin typeface="Times New Roman" panose="02020603050405020304" pitchFamily="18" charset="0"/>
                <a:cs typeface="Times New Roman" panose="02020603050405020304" pitchFamily="18" charset="0"/>
              </a:rPr>
              <a:t>Ilgtermiņa, īstermiņa un virtuālās mobilitātes koncepcija.</a:t>
            </a:r>
          </a:p>
          <a:p>
            <a:pPr marL="571500" lvl="0" indent="-571500" algn="just">
              <a:buFont typeface="Arial" panose="020B0604020202020204" pitchFamily="34" charset="0"/>
              <a:buChar char="•"/>
            </a:pPr>
            <a:r>
              <a:rPr lang="lv-LV" sz="4000" b="1" dirty="0" smtClean="0">
                <a:solidFill>
                  <a:srgbClr val="002060"/>
                </a:solidFill>
                <a:latin typeface="Times New Roman" panose="02020603050405020304" pitchFamily="18" charset="0"/>
                <a:cs typeface="Times New Roman" panose="02020603050405020304" pitchFamily="18" charset="0"/>
              </a:rPr>
              <a:t>Digitālās akadēmijas izveide.</a:t>
            </a:r>
          </a:p>
          <a:p>
            <a:pPr marL="571500" lvl="0" indent="-571500" algn="just">
              <a:buFont typeface="Arial" panose="020B0604020202020204" pitchFamily="34" charset="0"/>
              <a:buChar char="•"/>
            </a:pPr>
            <a:r>
              <a:rPr lang="lv-LV" sz="4000" b="1" dirty="0" smtClean="0">
                <a:solidFill>
                  <a:srgbClr val="002060"/>
                </a:solidFill>
                <a:latin typeface="Times New Roman" panose="02020603050405020304" pitchFamily="18" charset="0"/>
                <a:cs typeface="Times New Roman" panose="02020603050405020304" pitchFamily="18" charset="0"/>
              </a:rPr>
              <a:t>Pētnieciskās laboratorijas: </a:t>
            </a:r>
          </a:p>
          <a:p>
            <a:pPr lvl="0" algn="just"/>
            <a:r>
              <a:rPr lang="lv-LV" sz="4000" b="1" dirty="0">
                <a:solidFill>
                  <a:srgbClr val="002060"/>
                </a:solidFill>
                <a:latin typeface="Times New Roman" panose="02020603050405020304" pitchFamily="18" charset="0"/>
                <a:cs typeface="Times New Roman" panose="02020603050405020304" pitchFamily="18" charset="0"/>
              </a:rPr>
              <a:t>	</a:t>
            </a:r>
            <a:r>
              <a:rPr lang="lv-LV" sz="4000" b="1" dirty="0" smtClean="0">
                <a:solidFill>
                  <a:srgbClr val="002060"/>
                </a:solidFill>
                <a:latin typeface="Times New Roman" panose="02020603050405020304" pitchFamily="18" charset="0"/>
                <a:cs typeface="Times New Roman" panose="02020603050405020304" pitchFamily="18" charset="0"/>
              </a:rPr>
              <a:t>- Dažādība un migrācija</a:t>
            </a:r>
          </a:p>
          <a:p>
            <a:pPr lvl="0" algn="just"/>
            <a:r>
              <a:rPr lang="lv-LV" sz="4000" b="1" dirty="0">
                <a:solidFill>
                  <a:srgbClr val="002060"/>
                </a:solidFill>
                <a:latin typeface="Times New Roman" panose="02020603050405020304" pitchFamily="18" charset="0"/>
                <a:cs typeface="Times New Roman" panose="02020603050405020304" pitchFamily="18" charset="0"/>
              </a:rPr>
              <a:t>	</a:t>
            </a:r>
            <a:r>
              <a:rPr lang="lv-LV" sz="4000" b="1" dirty="0" smtClean="0">
                <a:solidFill>
                  <a:srgbClr val="002060"/>
                </a:solidFill>
                <a:latin typeface="Times New Roman" panose="02020603050405020304" pitchFamily="18" charset="0"/>
                <a:cs typeface="Times New Roman" panose="02020603050405020304" pitchFamily="18" charset="0"/>
              </a:rPr>
              <a:t>- Uzturzinātne</a:t>
            </a:r>
          </a:p>
          <a:p>
            <a:pPr lvl="0" algn="just"/>
            <a:r>
              <a:rPr lang="lv-LV" sz="4000" b="1" dirty="0">
                <a:solidFill>
                  <a:srgbClr val="002060"/>
                </a:solidFill>
                <a:latin typeface="Times New Roman" panose="02020603050405020304" pitchFamily="18" charset="0"/>
                <a:cs typeface="Times New Roman" panose="02020603050405020304" pitchFamily="18" charset="0"/>
              </a:rPr>
              <a:t>	</a:t>
            </a:r>
            <a:r>
              <a:rPr lang="lv-LV" sz="4000" b="1" dirty="0" smtClean="0">
                <a:solidFill>
                  <a:srgbClr val="002060"/>
                </a:solidFill>
                <a:latin typeface="Times New Roman" panose="02020603050405020304" pitchFamily="18" charset="0"/>
                <a:cs typeface="Times New Roman" panose="02020603050405020304" pitchFamily="18" charset="0"/>
              </a:rPr>
              <a:t>- Digitālā transformācija</a:t>
            </a:r>
          </a:p>
          <a:p>
            <a:pPr lvl="0" algn="just"/>
            <a:r>
              <a:rPr lang="lv-LV" sz="4000" b="1" dirty="0">
                <a:solidFill>
                  <a:srgbClr val="002060"/>
                </a:solidFill>
                <a:latin typeface="Times New Roman" panose="02020603050405020304" pitchFamily="18" charset="0"/>
                <a:cs typeface="Times New Roman" panose="02020603050405020304" pitchFamily="18" charset="0"/>
              </a:rPr>
              <a:t>	</a:t>
            </a:r>
            <a:r>
              <a:rPr lang="lv-LV" sz="4000" b="1" dirty="0" smtClean="0">
                <a:solidFill>
                  <a:srgbClr val="002060"/>
                </a:solidFill>
                <a:latin typeface="Times New Roman" panose="02020603050405020304" pitchFamily="18" charset="0"/>
                <a:cs typeface="Times New Roman" panose="02020603050405020304" pitchFamily="18" charset="0"/>
              </a:rPr>
              <a:t>- Vienotas Eiropas izpratne</a:t>
            </a:r>
          </a:p>
          <a:p>
            <a:pPr lvl="0" algn="just"/>
            <a:r>
              <a:rPr lang="lv-LV" sz="4000" b="1" dirty="0">
                <a:solidFill>
                  <a:srgbClr val="002060"/>
                </a:solidFill>
                <a:latin typeface="Times New Roman" panose="02020603050405020304" pitchFamily="18" charset="0"/>
                <a:cs typeface="Times New Roman" panose="02020603050405020304" pitchFamily="18" charset="0"/>
              </a:rPr>
              <a:t>	</a:t>
            </a:r>
            <a:r>
              <a:rPr lang="lv-LV" sz="4000" b="1" dirty="0" smtClean="0">
                <a:solidFill>
                  <a:srgbClr val="002060"/>
                </a:solidFill>
                <a:latin typeface="Times New Roman" panose="02020603050405020304" pitchFamily="18" charset="0"/>
                <a:cs typeface="Times New Roman" panose="02020603050405020304" pitchFamily="18" charset="0"/>
              </a:rPr>
              <a:t>- </a:t>
            </a:r>
            <a:r>
              <a:rPr lang="lv-LV" sz="4000" b="1" dirty="0" smtClean="0">
                <a:solidFill>
                  <a:srgbClr val="C00000"/>
                </a:solidFill>
                <a:latin typeface="Times New Roman" panose="02020603050405020304" pitchFamily="18" charset="0"/>
                <a:cs typeface="Times New Roman" panose="02020603050405020304" pitchFamily="18" charset="0"/>
              </a:rPr>
              <a:t>Multilingvisms skolā un augstākajā izglītībā</a:t>
            </a:r>
            <a:endParaRPr lang="lv-LV" sz="4000" b="1" dirty="0" smtClean="0">
              <a:solidFill>
                <a:srgbClr val="002060"/>
              </a:solidFill>
              <a:latin typeface="Times New Roman" panose="02020603050405020304" pitchFamily="18" charset="0"/>
              <a:cs typeface="Times New Roman" panose="02020603050405020304" pitchFamily="18" charset="0"/>
            </a:endParaRPr>
          </a:p>
          <a:p>
            <a:pPr lvl="0" algn="just"/>
            <a:r>
              <a:rPr lang="lv-LV" sz="4000" b="1" dirty="0" smtClean="0">
                <a:solidFill>
                  <a:srgbClr val="002060"/>
                </a:solidFill>
              </a:rPr>
              <a:t>	- </a:t>
            </a:r>
            <a:r>
              <a:rPr lang="lv-LV" sz="4000" b="1" dirty="0" smtClean="0">
                <a:solidFill>
                  <a:srgbClr val="002060"/>
                </a:solidFill>
                <a:latin typeface="Times New Roman" panose="02020603050405020304" pitchFamily="18" charset="0"/>
                <a:cs typeface="Times New Roman" panose="02020603050405020304" pitchFamily="18" charset="0"/>
              </a:rPr>
              <a:t>[Dabaszinātņu izglītība]. </a:t>
            </a:r>
            <a:endParaRPr lang="en-US" sz="4000" b="1" dirty="0">
              <a:solidFill>
                <a:srgbClr val="002060"/>
              </a:solidFill>
            </a:endParaRPr>
          </a:p>
          <a:p>
            <a:pPr algn="just"/>
            <a:endParaRPr lang="lv-LV" sz="4000" b="1" dirty="0">
              <a:solidFill>
                <a:srgbClr val="002060"/>
              </a:solidFill>
            </a:endParaRPr>
          </a:p>
        </p:txBody>
      </p:sp>
      <p:sp>
        <p:nvSpPr>
          <p:cNvPr id="3" name="Text Placeholder 2"/>
          <p:cNvSpPr>
            <a:spLocks noGrp="1"/>
          </p:cNvSpPr>
          <p:nvPr>
            <p:ph type="body" sz="quarter" idx="11"/>
          </p:nvPr>
        </p:nvSpPr>
        <p:spPr>
          <a:xfrm>
            <a:off x="1442244" y="854075"/>
            <a:ext cx="14630400" cy="838200"/>
          </a:xfrm>
        </p:spPr>
        <p:txBody>
          <a:bodyPr/>
          <a:lstStyle/>
          <a:p>
            <a:pPr algn="ctr"/>
            <a:r>
              <a:rPr lang="lv-LV" sz="5400" dirty="0" smtClean="0">
                <a:solidFill>
                  <a:srgbClr val="002060"/>
                </a:solidFill>
                <a:latin typeface="Times New Roman" panose="02020603050405020304" pitchFamily="18" charset="0"/>
                <a:cs typeface="Times New Roman" panose="02020603050405020304" pitchFamily="18" charset="0"/>
              </a:rPr>
              <a:t>DARBĪBAS VIRZIENI</a:t>
            </a:r>
            <a:r>
              <a:rPr lang="lv-LV" sz="5400" dirty="0" smtClean="0">
                <a:solidFill>
                  <a:srgbClr val="002060"/>
                </a:solidFill>
                <a:latin typeface="Times New Roman" panose="02020603050405020304" pitchFamily="18" charset="0"/>
                <a:cs typeface="Times New Roman" panose="02020603050405020304" pitchFamily="18" charset="0"/>
              </a:rPr>
              <a:t>:</a:t>
            </a:r>
            <a:endParaRPr lang="en-US" sz="5400" dirty="0" smtClean="0">
              <a:solidFill>
                <a:srgbClr val="002060"/>
              </a:solidFill>
              <a:latin typeface="Times New Roman" panose="02020603050405020304" pitchFamily="18" charset="0"/>
              <a:cs typeface="Times New Roman" panose="02020603050405020304" pitchFamily="18" charset="0"/>
            </a:endParaRPr>
          </a:p>
          <a:p>
            <a:pPr algn="ctr"/>
            <a:endParaRPr lang="lv-LV" sz="5400" dirty="0">
              <a:solidFill>
                <a:srgbClr val="002060"/>
              </a:solidFill>
            </a:endParaRPr>
          </a:p>
        </p:txBody>
      </p:sp>
    </p:spTree>
    <p:extLst>
      <p:ext uri="{BB962C8B-B14F-4D97-AF65-F5344CB8AC3E}">
        <p14:creationId xmlns:p14="http://schemas.microsoft.com/office/powerpoint/2010/main" val="1226610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518444" y="452899"/>
            <a:ext cx="15320010" cy="2436244"/>
          </a:xfrm>
        </p:spPr>
        <p:txBody>
          <a:bodyPr/>
          <a:lstStyle/>
          <a:p>
            <a:pPr algn="ctr"/>
            <a:r>
              <a:rPr lang="lv-LV" altLang="en-US" sz="5277" dirty="0">
                <a:solidFill>
                  <a:srgbClr val="002060"/>
                </a:solidFill>
                <a:latin typeface="Times New Roman" panose="02020603050405020304" pitchFamily="18" charset="0"/>
                <a:cs typeface="Times New Roman" panose="02020603050405020304" pitchFamily="18" charset="0"/>
              </a:rPr>
              <a:t>EFNIL FLORENCES REZOLŪCIJA PAR VALODU LIETOJUMU UNIVERSITĀTĒS</a:t>
            </a:r>
            <a:br>
              <a:rPr lang="lv-LV" altLang="en-US" sz="5277" dirty="0">
                <a:solidFill>
                  <a:srgbClr val="002060"/>
                </a:solidFill>
                <a:latin typeface="Times New Roman" panose="02020603050405020304" pitchFamily="18" charset="0"/>
                <a:cs typeface="Times New Roman" panose="02020603050405020304" pitchFamily="18" charset="0"/>
              </a:rPr>
            </a:br>
            <a:r>
              <a:rPr lang="lv-LV" altLang="en-US" sz="5277" dirty="0">
                <a:solidFill>
                  <a:srgbClr val="002060"/>
                </a:solidFill>
                <a:latin typeface="Times New Roman" panose="02020603050405020304" pitchFamily="18" charset="0"/>
                <a:cs typeface="Times New Roman" panose="02020603050405020304" pitchFamily="18" charset="0"/>
              </a:rPr>
              <a:t> (2014)</a:t>
            </a:r>
          </a:p>
        </p:txBody>
      </p:sp>
      <p:sp>
        <p:nvSpPr>
          <p:cNvPr id="39939" name="Content Placeholder 2"/>
          <p:cNvSpPr>
            <a:spLocks noGrp="1"/>
          </p:cNvSpPr>
          <p:nvPr>
            <p:ph idx="1"/>
          </p:nvPr>
        </p:nvSpPr>
        <p:spPr>
          <a:xfrm>
            <a:off x="1518444" y="3368675"/>
            <a:ext cx="16306800" cy="6822261"/>
          </a:xfrm>
        </p:spPr>
        <p:txBody>
          <a:bodyPr/>
          <a:lstStyle/>
          <a:p>
            <a:pPr algn="just"/>
            <a:r>
              <a:rPr lang="lv-LV" altLang="en-US" sz="3958" b="1" dirty="0">
                <a:solidFill>
                  <a:srgbClr val="333333"/>
                </a:solidFill>
                <a:latin typeface="Times New Roman" panose="02020603050405020304" pitchFamily="18" charset="0"/>
                <a:cs typeface="Times New Roman" panose="02020603050405020304" pitchFamily="18" charset="0"/>
              </a:rPr>
              <a:t>	</a:t>
            </a:r>
            <a:endParaRPr lang="lv-LV" altLang="en-US" sz="3958" b="1" dirty="0" smtClean="0">
              <a:solidFill>
                <a:srgbClr val="333333"/>
              </a:solidFill>
              <a:latin typeface="Times New Roman" panose="02020603050405020304" pitchFamily="18" charset="0"/>
              <a:cs typeface="Times New Roman" panose="02020603050405020304" pitchFamily="18" charset="0"/>
            </a:endParaRPr>
          </a:p>
          <a:p>
            <a:pPr algn="just"/>
            <a:r>
              <a:rPr lang="lv-LV" altLang="en-US" sz="3958" b="1" dirty="0">
                <a:solidFill>
                  <a:srgbClr val="333333"/>
                </a:solidFill>
                <a:latin typeface="Times New Roman" panose="02020603050405020304" pitchFamily="18" charset="0"/>
                <a:cs typeface="Times New Roman" panose="02020603050405020304" pitchFamily="18" charset="0"/>
              </a:rPr>
              <a:t>	</a:t>
            </a:r>
            <a:r>
              <a:rPr lang="lv-LV" altLang="en-US" sz="3958" b="1" dirty="0" smtClean="0">
                <a:solidFill>
                  <a:srgbClr val="002060"/>
                </a:solidFill>
                <a:latin typeface="Times New Roman" panose="02020603050405020304" pitchFamily="18" charset="0"/>
                <a:cs typeface="Times New Roman" panose="02020603050405020304" pitchFamily="18" charset="0"/>
              </a:rPr>
              <a:t>«</a:t>
            </a:r>
            <a:r>
              <a:rPr lang="lv-LV" altLang="en-US" sz="3958" b="1" dirty="0">
                <a:solidFill>
                  <a:srgbClr val="002060"/>
                </a:solidFill>
                <a:latin typeface="Times New Roman" panose="02020603050405020304" pitchFamily="18" charset="0"/>
                <a:cs typeface="Times New Roman" panose="02020603050405020304" pitchFamily="18" charset="0"/>
              </a:rPr>
              <a:t>Šī pieaugošā attieksme [angļu valoda kā galvenā terciārās izglītības valoda] rada ļoti reālu lingvistisku, kognitīvo un kultūras risku. </a:t>
            </a:r>
            <a:r>
              <a:rPr lang="lv-LV" altLang="en-US" sz="3958" b="1" dirty="0">
                <a:solidFill>
                  <a:srgbClr val="002060"/>
                </a:solidFill>
                <a:latin typeface="Times New Roman" panose="02020603050405020304" pitchFamily="18" charset="0"/>
                <a:cs typeface="Times New Roman" panose="02020603050405020304" pitchFamily="18" charset="0"/>
              </a:rPr>
              <a:t>Angļu valoda nav neitrāls universāls komunikācijas līdzeklis. Lietojot pārsvarā vai tikai angļu valodu, tiek ignorētas vai aizmirstas būtiskas tradīcijas, jēdzieni un metodes, kas izstrādātas citās valodās. Turklāt dažādu disciplīnu galvenajos virzienos var viegli sākt dominēt pārstāvji no valstīm, kurās runā angļu valodā – nosakot tēmas un problēmas, ko uzskata par būtiskākajām. Jau ir pierādīts, ka tas ietekmē finansējuma piešķiršanu pētījumiem citās valstīs».</a:t>
            </a:r>
          </a:p>
        </p:txBody>
      </p:sp>
    </p:spTree>
    <p:extLst>
      <p:ext uri="{BB962C8B-B14F-4D97-AF65-F5344CB8AC3E}">
        <p14:creationId xmlns:p14="http://schemas.microsoft.com/office/powerpoint/2010/main" val="3379975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89844" y="2987675"/>
            <a:ext cx="17602200" cy="6477000"/>
          </a:xfrm>
        </p:spPr>
        <p:txBody>
          <a:bodyPr/>
          <a:lstStyle/>
          <a:p>
            <a:pPr algn="just">
              <a:lnSpc>
                <a:spcPct val="100000"/>
              </a:lnSpc>
            </a:pPr>
            <a:r>
              <a:rPr lang="lv-LV" altLang="en-US" sz="4000" dirty="0" smtClean="0">
                <a:solidFill>
                  <a:srgbClr val="002060"/>
                </a:solidFill>
                <a:cs typeface="Times New Roman" panose="02020603050405020304" pitchFamily="18" charset="0"/>
              </a:rPr>
              <a:t>	</a:t>
            </a:r>
            <a:r>
              <a:rPr lang="lv-LV" altLang="en-US" sz="4000" b="1" dirty="0" smtClean="0">
                <a:solidFill>
                  <a:srgbClr val="002060"/>
                </a:solidFill>
                <a:latin typeface="Times New Roman" panose="02020603050405020304" pitchFamily="18" charset="0"/>
                <a:cs typeface="Times New Roman" panose="02020603050405020304" pitchFamily="18" charset="0"/>
              </a:rPr>
              <a:t>«Viens no mūsu mērķiem ir nodrošināt arī mazāk populāro Eiropas valodu lietojumu gan studiju procesā, gan pētniecībā. Kaut praktisku iemeslu dēļ alianse administratīviem un organizatoriskiem mērķiem izmanto angļu valodu kā </a:t>
            </a:r>
            <a:r>
              <a:rPr lang="lv-LV" altLang="en-US" sz="4000" b="1" i="1" dirty="0" smtClean="0">
                <a:solidFill>
                  <a:srgbClr val="002060"/>
                </a:solidFill>
                <a:latin typeface="Times New Roman" panose="02020603050405020304" pitchFamily="18" charset="0"/>
                <a:cs typeface="Times New Roman" panose="02020603050405020304" pitchFamily="18" charset="0"/>
              </a:rPr>
              <a:t>lingua franca </a:t>
            </a:r>
            <a:r>
              <a:rPr lang="lv-LV" altLang="en-US" sz="4000" b="1" dirty="0" smtClean="0">
                <a:solidFill>
                  <a:srgbClr val="002060"/>
                </a:solidFill>
                <a:latin typeface="Times New Roman" panose="02020603050405020304" pitchFamily="18" charset="0"/>
                <a:cs typeface="Times New Roman" panose="02020603050405020304" pitchFamily="18" charset="0"/>
              </a:rPr>
              <a:t>un ir pārliecināta par augsta līmeņa angļu valodas zināšanu nepieciešamību gan studentiem, gan mācībspēkiem, tā veicinās tādu moduļu lietošanu, kas paredz citu valodu apguvi un lietošanu, lai vai nu fiziskās vai virtuālās mobilitātes ietvaros tie kaut pamatzināšanu līmenī apgūtu vismaz vienu citu alianses dalībnieces valodu.»</a:t>
            </a:r>
          </a:p>
          <a:p>
            <a:pPr algn="just">
              <a:lnSpc>
                <a:spcPct val="100000"/>
              </a:lnSpc>
            </a:pPr>
            <a:endParaRPr lang="lv-LV" altLang="en-US" sz="4000" b="1" dirty="0">
              <a:solidFill>
                <a:srgbClr val="002060"/>
              </a:solidFill>
              <a:latin typeface="Times New Roman" panose="02020603050405020304" pitchFamily="18" charset="0"/>
              <a:cs typeface="Times New Roman" panose="02020603050405020304" pitchFamily="18" charset="0"/>
            </a:endParaRPr>
          </a:p>
          <a:p>
            <a:pPr algn="just">
              <a:lnSpc>
                <a:spcPct val="100000"/>
              </a:lnSpc>
            </a:pPr>
            <a:r>
              <a:rPr lang="lv-LV" altLang="en-US" sz="4000" i="1" dirty="0">
                <a:solidFill>
                  <a:srgbClr val="002060"/>
                </a:solidFill>
                <a:cs typeface="Times New Roman" panose="02020603050405020304" pitchFamily="18" charset="0"/>
              </a:rPr>
              <a:t>	</a:t>
            </a:r>
            <a:r>
              <a:rPr lang="lv-LV" altLang="en-US" sz="4000" i="1" dirty="0" smtClean="0">
                <a:solidFill>
                  <a:srgbClr val="002060"/>
                </a:solidFill>
                <a:cs typeface="Times New Roman" panose="02020603050405020304" pitchFamily="18" charset="0"/>
              </a:rPr>
              <a:t>			</a:t>
            </a:r>
            <a:r>
              <a:rPr lang="lv-LV" altLang="en-US" sz="4000" b="1" i="1" dirty="0" smtClean="0">
                <a:solidFill>
                  <a:srgbClr val="002060"/>
                </a:solidFill>
                <a:latin typeface="Times New Roman" panose="02020603050405020304" pitchFamily="18" charset="0"/>
                <a:cs typeface="Times New Roman" panose="02020603050405020304" pitchFamily="18" charset="0"/>
              </a:rPr>
              <a:t>(</a:t>
            </a:r>
            <a:r>
              <a:rPr lang="lv-LV" altLang="en-US" sz="4000" b="1" i="1" dirty="0">
                <a:solidFill>
                  <a:srgbClr val="002060"/>
                </a:solidFill>
                <a:latin typeface="Times New Roman" panose="02020603050405020304" pitchFamily="18" charset="0"/>
                <a:cs typeface="Times New Roman" panose="02020603050405020304" pitchFamily="18" charset="0"/>
              </a:rPr>
              <a:t>European Multiversity for Cooperation and Cohesion, 2019)</a:t>
            </a:r>
          </a:p>
          <a:p>
            <a:pPr algn="l"/>
            <a:endParaRPr lang="lv-LV" sz="4400" b="1" dirty="0">
              <a:solidFill>
                <a:srgbClr val="002060"/>
              </a:solidFill>
              <a:latin typeface="Times New Roman" panose="02020603050405020304" pitchFamily="18" charset="0"/>
              <a:cs typeface="Times New Roman" panose="02020603050405020304" pitchFamily="18" charset="0"/>
            </a:endParaRPr>
          </a:p>
          <a:p>
            <a:pPr algn="just"/>
            <a:endParaRPr lang="lv-LV" sz="4000" b="1" dirty="0">
              <a:solidFill>
                <a:srgbClr val="002060"/>
              </a:solidFill>
            </a:endParaRPr>
          </a:p>
        </p:txBody>
      </p:sp>
      <p:sp>
        <p:nvSpPr>
          <p:cNvPr id="3" name="Text Placeholder 2"/>
          <p:cNvSpPr>
            <a:spLocks noGrp="1"/>
          </p:cNvSpPr>
          <p:nvPr>
            <p:ph type="body" sz="quarter" idx="11"/>
          </p:nvPr>
        </p:nvSpPr>
        <p:spPr>
          <a:xfrm>
            <a:off x="1442244" y="1311275"/>
            <a:ext cx="14630400" cy="990600"/>
          </a:xfrm>
        </p:spPr>
        <p:txBody>
          <a:bodyPr/>
          <a:lstStyle/>
          <a:p>
            <a:pPr algn="ctr"/>
            <a:r>
              <a:rPr lang="lv-LV" sz="5400" dirty="0" smtClean="0">
                <a:solidFill>
                  <a:srgbClr val="002060"/>
                </a:solidFill>
                <a:latin typeface="Times New Roman" panose="02020603050405020304" pitchFamily="18" charset="0"/>
                <a:cs typeface="Times New Roman" panose="02020603050405020304" pitchFamily="18" charset="0"/>
              </a:rPr>
              <a:t>KURĀ VALODĀ TAS NOTIKS?</a:t>
            </a:r>
            <a:endParaRPr lang="lv-LV" sz="5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4610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99444" y="3902075"/>
            <a:ext cx="16078200" cy="6705600"/>
          </a:xfrm>
        </p:spPr>
        <p:txBody>
          <a:bodyPr/>
          <a:lstStyle/>
          <a:p>
            <a:pPr lvl="0" algn="just"/>
            <a:r>
              <a:rPr lang="lv-LV" b="1" i="1" dirty="0" smtClean="0"/>
              <a:t>	</a:t>
            </a:r>
            <a:r>
              <a:rPr lang="en-GB" sz="4000" b="1" dirty="0" err="1" smtClean="0">
                <a:solidFill>
                  <a:srgbClr val="C00000"/>
                </a:solidFill>
                <a:latin typeface="Times New Roman" panose="02020603050405020304" pitchFamily="18" charset="0"/>
                <a:cs typeface="Times New Roman" panose="02020603050405020304" pitchFamily="18" charset="0"/>
              </a:rPr>
              <a:t>Pra</a:t>
            </a:r>
            <a:r>
              <a:rPr lang="lv-LV" sz="4000" b="1" dirty="0" smtClean="0">
                <a:solidFill>
                  <a:srgbClr val="C00000"/>
                </a:solidFill>
                <a:latin typeface="Times New Roman" panose="02020603050405020304" pitchFamily="18" charset="0"/>
                <a:cs typeface="Times New Roman" panose="02020603050405020304" pitchFamily="18" charset="0"/>
              </a:rPr>
              <a:t>ktiskais ikdienas</a:t>
            </a:r>
            <a:r>
              <a:rPr lang="en-GB" sz="4000" b="1" dirty="0" smtClean="0">
                <a:solidFill>
                  <a:srgbClr val="C00000"/>
                </a:solidFill>
                <a:latin typeface="Times New Roman" panose="02020603050405020304" pitchFamily="18" charset="0"/>
                <a:cs typeface="Times New Roman" panose="02020603050405020304" pitchFamily="18" charset="0"/>
              </a:rPr>
              <a:t> </a:t>
            </a:r>
            <a:r>
              <a:rPr lang="en-GB" sz="4000" b="1" dirty="0" err="1" smtClean="0">
                <a:solidFill>
                  <a:srgbClr val="C00000"/>
                </a:solidFill>
                <a:latin typeface="Times New Roman" panose="02020603050405020304" pitchFamily="18" charset="0"/>
                <a:cs typeface="Times New Roman" panose="02020603050405020304" pitchFamily="18" charset="0"/>
              </a:rPr>
              <a:t>multiling</a:t>
            </a:r>
            <a:r>
              <a:rPr lang="lv-LV" sz="4000" b="1" dirty="0" smtClean="0">
                <a:solidFill>
                  <a:srgbClr val="C00000"/>
                </a:solidFill>
                <a:latin typeface="Times New Roman" panose="02020603050405020304" pitchFamily="18" charset="0"/>
                <a:cs typeface="Times New Roman" panose="02020603050405020304" pitchFamily="18" charset="0"/>
              </a:rPr>
              <a:t>visms</a:t>
            </a:r>
            <a:r>
              <a:rPr lang="en-GB" sz="4000" b="1" dirty="0" smtClean="0">
                <a:solidFill>
                  <a:srgbClr val="C00000"/>
                </a:solidFill>
                <a:latin typeface="Times New Roman" panose="02020603050405020304" pitchFamily="18" charset="0"/>
                <a:cs typeface="Times New Roman" panose="02020603050405020304" pitchFamily="18" charset="0"/>
              </a:rPr>
              <a:t> </a:t>
            </a:r>
            <a:r>
              <a:rPr lang="en-GB" sz="4000" b="1" dirty="0">
                <a:solidFill>
                  <a:srgbClr val="002060"/>
                </a:solidFill>
                <a:latin typeface="Times New Roman" panose="02020603050405020304" pitchFamily="18" charset="0"/>
                <a:cs typeface="Times New Roman" panose="02020603050405020304" pitchFamily="18" charset="0"/>
              </a:rPr>
              <a:t>– </a:t>
            </a:r>
            <a:r>
              <a:rPr lang="lv-LV" sz="4000" b="1" dirty="0" smtClean="0">
                <a:solidFill>
                  <a:srgbClr val="002060"/>
                </a:solidFill>
                <a:latin typeface="Times New Roman" panose="02020603050405020304" pitchFamily="18" charset="0"/>
                <a:cs typeface="Times New Roman" panose="02020603050405020304" pitchFamily="18" charset="0"/>
              </a:rPr>
              <a:t>stiprināt valodas apguves iespējas visās alianses universitātēs sadarbībā ar citām institūcijām, piemēram, skolām. Plaši izmantot tālmācības iespējas, veidot sadarbību ar valodas runātājiem. Daudz plašāk izmantot sinhronās tulkošanas iespējas, iedrošināt gan studentus, gan mācībspēkus plašāk izmantot valstu oficiālās valodas konferencēs, semināros, tīklošanās pasākumos. Veicināt mašīntulkošanas iespēju izmantošanu. </a:t>
            </a:r>
          </a:p>
          <a:p>
            <a:pPr lvl="0" algn="just"/>
            <a:endParaRPr lang="lv-LV" sz="4000" b="1" dirty="0">
              <a:solidFill>
                <a:srgbClr val="002060"/>
              </a:solidFill>
              <a:latin typeface="Times New Roman" panose="02020603050405020304" pitchFamily="18" charset="0"/>
              <a:cs typeface="Times New Roman" panose="02020603050405020304" pitchFamily="18" charset="0"/>
            </a:endParaRPr>
          </a:p>
          <a:p>
            <a:pPr lvl="0" algn="just"/>
            <a:r>
              <a:rPr lang="lv-LV" sz="4000" b="1" dirty="0" smtClean="0">
                <a:solidFill>
                  <a:srgbClr val="002060"/>
                </a:solidFill>
                <a:latin typeface="Times New Roman" panose="02020603050405020304" pitchFamily="18" charset="0"/>
                <a:cs typeface="Times New Roman" panose="02020603050405020304" pitchFamily="18" charset="0"/>
              </a:rPr>
              <a:t>	Valodu lietošana augstākajā izglītībā un zinātnē kļūs par vienu no TOP3 tēmām ES valodas politikas zinātniskajā izpētē blakus mašīntulkošanai un valodu apguvei.</a:t>
            </a:r>
          </a:p>
          <a:p>
            <a:endParaRPr lang="lv-LV" sz="4000" b="1" dirty="0">
              <a:solidFill>
                <a:srgbClr val="002060"/>
              </a:solidFill>
            </a:endParaRPr>
          </a:p>
        </p:txBody>
      </p:sp>
      <p:sp>
        <p:nvSpPr>
          <p:cNvPr id="3" name="Text Placeholder 2"/>
          <p:cNvSpPr>
            <a:spLocks noGrp="1"/>
          </p:cNvSpPr>
          <p:nvPr>
            <p:ph type="body" sz="quarter" idx="11"/>
          </p:nvPr>
        </p:nvSpPr>
        <p:spPr>
          <a:xfrm>
            <a:off x="2204244" y="1844675"/>
            <a:ext cx="15621000" cy="2057400"/>
          </a:xfrm>
        </p:spPr>
        <p:txBody>
          <a:bodyPr/>
          <a:lstStyle/>
          <a:p>
            <a:pPr algn="ctr"/>
            <a:r>
              <a:rPr lang="lv-LV" sz="5400" i="1" dirty="0" smtClean="0">
                <a:solidFill>
                  <a:srgbClr val="002060"/>
                </a:solidFill>
                <a:latin typeface="Times New Roman" panose="02020603050405020304" pitchFamily="18" charset="0"/>
                <a:cs typeface="Times New Roman" panose="02020603050405020304" pitchFamily="18" charset="0"/>
              </a:rPr>
              <a:t>FORTHEM </a:t>
            </a:r>
            <a:r>
              <a:rPr lang="lv-LV" sz="5400" dirty="0" smtClean="0">
                <a:solidFill>
                  <a:srgbClr val="002060"/>
                </a:solidFill>
                <a:latin typeface="Times New Roman" panose="02020603050405020304" pitchFamily="18" charset="0"/>
                <a:cs typeface="Times New Roman" panose="02020603050405020304" pitchFamily="18" charset="0"/>
              </a:rPr>
              <a:t>IETEIKUMI PRAKTISKAJAM IKDIENAS MULTILINGVISMAM</a:t>
            </a:r>
            <a:endParaRPr lang="lv-LV" sz="5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9755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625888" y="429337"/>
            <a:ext cx="12817263" cy="812082"/>
          </a:xfrm>
        </p:spPr>
        <p:txBody>
          <a:bodyPr/>
          <a:lstStyle/>
          <a:p>
            <a:r>
              <a:rPr lang="lv-LV" altLang="en-US" sz="5277">
                <a:solidFill>
                  <a:srgbClr val="002060"/>
                </a:solidFill>
                <a:latin typeface="Times New Roman" panose="02020603050405020304" pitchFamily="18" charset="0"/>
                <a:cs typeface="Times New Roman" panose="02020603050405020304" pitchFamily="18" charset="0"/>
              </a:rPr>
              <a:t>NĀKOTNES PROGNOZES</a:t>
            </a:r>
            <a:endParaRPr lang="en-US" altLang="en-US" sz="5277">
              <a:solidFill>
                <a:srgbClr val="002060"/>
              </a:solidFill>
              <a:latin typeface="Times New Roman" panose="02020603050405020304" pitchFamily="18" charset="0"/>
              <a:cs typeface="Times New Roman" panose="02020603050405020304" pitchFamily="18" charset="0"/>
            </a:endParaRPr>
          </a:p>
        </p:txBody>
      </p:sp>
      <p:sp>
        <p:nvSpPr>
          <p:cNvPr id="51203" name="Rectangle 3"/>
          <p:cNvSpPr>
            <a:spLocks noGrp="1" noChangeArrowheads="1"/>
          </p:cNvSpPr>
          <p:nvPr>
            <p:ph type="body" sz="half" idx="1"/>
          </p:nvPr>
        </p:nvSpPr>
        <p:spPr>
          <a:xfrm>
            <a:off x="3644213" y="1973901"/>
            <a:ext cx="8071002" cy="8906113"/>
          </a:xfrm>
        </p:spPr>
        <p:txBody>
          <a:bodyPr>
            <a:normAutofit lnSpcReduction="10000"/>
          </a:bodyPr>
          <a:lstStyle/>
          <a:p>
            <a:pPr>
              <a:lnSpc>
                <a:spcPct val="80000"/>
              </a:lnSpc>
              <a:spcBef>
                <a:spcPct val="45000"/>
              </a:spcBef>
            </a:pPr>
            <a:r>
              <a:rPr lang="lv-LV" altLang="en-US" sz="3958" b="1" dirty="0" smtClean="0">
                <a:solidFill>
                  <a:srgbClr val="002060"/>
                </a:solidFill>
                <a:latin typeface="Times New Roman" panose="02020603050405020304" pitchFamily="18" charset="0"/>
                <a:cs typeface="Times New Roman" panose="02020603050405020304" pitchFamily="18" charset="0"/>
              </a:rPr>
              <a:t>Problēma: pat izplatītu valodu lietojuma mazināšanās daudzās sociolingvistiskās funkcijās pragmatisku iemeslu dēļ.</a:t>
            </a:r>
            <a:endParaRPr lang="lv-LV" altLang="en-US" sz="3958" b="1" dirty="0">
              <a:solidFill>
                <a:srgbClr val="002060"/>
              </a:solidFill>
              <a:latin typeface="Times New Roman" panose="02020603050405020304" pitchFamily="18" charset="0"/>
              <a:cs typeface="Times New Roman" panose="02020603050405020304" pitchFamily="18" charset="0"/>
            </a:endParaRPr>
          </a:p>
          <a:p>
            <a:pPr>
              <a:lnSpc>
                <a:spcPct val="80000"/>
              </a:lnSpc>
              <a:spcBef>
                <a:spcPct val="45000"/>
              </a:spcBef>
            </a:pPr>
            <a:r>
              <a:rPr lang="lv-LV" altLang="en-US" sz="3958" b="1" dirty="0" smtClean="0">
                <a:solidFill>
                  <a:srgbClr val="002060"/>
                </a:solidFill>
                <a:latin typeface="Times New Roman" panose="02020603050405020304" pitchFamily="18" charset="0"/>
                <a:cs typeface="Times New Roman" panose="02020603050405020304" pitchFamily="18" charset="0"/>
              </a:rPr>
              <a:t>Nav </a:t>
            </a:r>
            <a:r>
              <a:rPr lang="lv-LV" altLang="en-US" sz="3958" b="1" dirty="0">
                <a:solidFill>
                  <a:srgbClr val="002060"/>
                </a:solidFill>
                <a:latin typeface="Times New Roman" panose="02020603050405020304" pitchFamily="18" charset="0"/>
                <a:cs typeface="Times New Roman" panose="02020603050405020304" pitchFamily="18" charset="0"/>
              </a:rPr>
              <a:t>paredzamas būtiskas pārmaiņas ES valodas politikā.</a:t>
            </a:r>
          </a:p>
          <a:p>
            <a:pPr>
              <a:lnSpc>
                <a:spcPct val="80000"/>
              </a:lnSpc>
              <a:spcBef>
                <a:spcPct val="45000"/>
              </a:spcBef>
            </a:pPr>
            <a:r>
              <a:rPr lang="lv-LV" altLang="en-US" sz="3958" b="1" i="1" dirty="0">
                <a:solidFill>
                  <a:srgbClr val="002060"/>
                </a:solidFill>
                <a:latin typeface="Times New Roman" panose="02020603050405020304" pitchFamily="18" charset="0"/>
                <a:cs typeface="Times New Roman" panose="02020603050405020304" pitchFamily="18" charset="0"/>
              </a:rPr>
              <a:t>De facto </a:t>
            </a:r>
            <a:r>
              <a:rPr lang="lv-LV" altLang="en-US" sz="3958" b="1" dirty="0">
                <a:solidFill>
                  <a:srgbClr val="002060"/>
                </a:solidFill>
                <a:latin typeface="Times New Roman" panose="02020603050405020304" pitchFamily="18" charset="0"/>
                <a:cs typeface="Times New Roman" panose="02020603050405020304" pitchFamily="18" charset="0"/>
              </a:rPr>
              <a:t>pieaugs nevienlīdzība starp «lielajām» un «vidējām» valodām.  </a:t>
            </a:r>
          </a:p>
          <a:p>
            <a:pPr>
              <a:lnSpc>
                <a:spcPct val="80000"/>
              </a:lnSpc>
              <a:spcBef>
                <a:spcPct val="45000"/>
              </a:spcBef>
            </a:pPr>
            <a:r>
              <a:rPr lang="lv-LV" altLang="en-US" sz="3958" b="1" dirty="0">
                <a:solidFill>
                  <a:srgbClr val="002060"/>
                </a:solidFill>
                <a:latin typeface="Times New Roman" panose="02020603050405020304" pitchFamily="18" charset="0"/>
                <a:cs typeface="Times New Roman" panose="02020603050405020304" pitchFamily="18" charset="0"/>
              </a:rPr>
              <a:t>Angļu valodas loma </a:t>
            </a:r>
            <a:r>
              <a:rPr lang="lv-LV" altLang="en-US" sz="3958" b="1" dirty="0" smtClean="0">
                <a:solidFill>
                  <a:srgbClr val="002060"/>
                </a:solidFill>
                <a:latin typeface="Times New Roman" panose="02020603050405020304" pitchFamily="18" charset="0"/>
                <a:cs typeface="Times New Roman" panose="02020603050405020304" pitchFamily="18" charset="0"/>
              </a:rPr>
              <a:t>nemazināsies, bet pieaugs.</a:t>
            </a:r>
            <a:endParaRPr lang="lv-LV" altLang="en-US" sz="3958" b="1" dirty="0">
              <a:solidFill>
                <a:srgbClr val="002060"/>
              </a:solidFill>
              <a:latin typeface="Times New Roman" panose="02020603050405020304" pitchFamily="18" charset="0"/>
              <a:cs typeface="Times New Roman" panose="02020603050405020304" pitchFamily="18" charset="0"/>
            </a:endParaRPr>
          </a:p>
          <a:p>
            <a:pPr>
              <a:lnSpc>
                <a:spcPct val="80000"/>
              </a:lnSpc>
              <a:spcBef>
                <a:spcPct val="45000"/>
              </a:spcBef>
            </a:pPr>
            <a:r>
              <a:rPr lang="lv-LV" altLang="en-US" sz="3958" b="1" dirty="0">
                <a:solidFill>
                  <a:srgbClr val="002060"/>
                </a:solidFill>
                <a:latin typeface="Times New Roman" panose="02020603050405020304" pitchFamily="18" charset="0"/>
                <a:cs typeface="Times New Roman" panose="02020603050405020304" pitchFamily="18" charset="0"/>
              </a:rPr>
              <a:t>Strauja mašīntulkošanas u.c. digitālo tehnoloģiju attīstība, mākslīgā intelekta lomas pieaugums.</a:t>
            </a:r>
          </a:p>
          <a:p>
            <a:pPr>
              <a:lnSpc>
                <a:spcPct val="80000"/>
              </a:lnSpc>
              <a:spcBef>
                <a:spcPct val="45000"/>
              </a:spcBef>
            </a:pPr>
            <a:r>
              <a:rPr lang="lv-LV" altLang="en-US" sz="3958" b="1" dirty="0">
                <a:solidFill>
                  <a:srgbClr val="002060"/>
                </a:solidFill>
                <a:latin typeface="Times New Roman" panose="02020603050405020304" pitchFamily="18" charset="0"/>
                <a:cs typeface="Times New Roman" panose="02020603050405020304" pitchFamily="18" charset="0"/>
              </a:rPr>
              <a:t>Cīņā starp pragmatismu un </a:t>
            </a:r>
            <a:r>
              <a:rPr lang="lv-LV" altLang="en-US" sz="3958" b="1" dirty="0" smtClean="0">
                <a:solidFill>
                  <a:srgbClr val="002060"/>
                </a:solidFill>
                <a:latin typeface="Times New Roman" panose="02020603050405020304" pitchFamily="18" charset="0"/>
                <a:cs typeface="Times New Roman" panose="02020603050405020304" pitchFamily="18" charset="0"/>
              </a:rPr>
              <a:t>vērtībām:  </a:t>
            </a:r>
            <a:r>
              <a:rPr lang="lv-LV" altLang="en-US" sz="3958" b="1" dirty="0">
                <a:solidFill>
                  <a:srgbClr val="002060"/>
                </a:solidFill>
                <a:latin typeface="Times New Roman" panose="02020603050405020304" pitchFamily="18" charset="0"/>
                <a:cs typeface="Times New Roman" panose="02020603050405020304" pitchFamily="18" charset="0"/>
              </a:rPr>
              <a:t>kompromiss būs grūti panākams; starp ES valstīm būs atšķirības.</a:t>
            </a:r>
          </a:p>
          <a:p>
            <a:pPr>
              <a:lnSpc>
                <a:spcPct val="80000"/>
              </a:lnSpc>
              <a:spcBef>
                <a:spcPct val="45000"/>
              </a:spcBef>
            </a:pPr>
            <a:endParaRPr lang="en-US" altLang="en-US" sz="4617" dirty="0">
              <a:solidFill>
                <a:srgbClr val="002060"/>
              </a:solidFill>
              <a:latin typeface="Times New Roman" panose="02020603050405020304" pitchFamily="18" charset="0"/>
              <a:cs typeface="Times New Roman" panose="02020603050405020304" pitchFamily="18" charset="0"/>
            </a:endParaRPr>
          </a:p>
        </p:txBody>
      </p:sp>
      <p:pic>
        <p:nvPicPr>
          <p:cNvPr id="4" name="Online Image Placeholder 3"/>
          <p:cNvPicPr>
            <a:picLocks noGrp="1" noChangeAspect="1"/>
          </p:cNvPicPr>
          <p:nvPr>
            <p:ph type="clipArt" sz="half" idx="2"/>
          </p:nvPr>
        </p:nvPicPr>
        <p:blipFill>
          <a:blip r:embed="rId2"/>
          <a:stretch>
            <a:fillRect/>
          </a:stretch>
        </p:blipFill>
        <p:spPr>
          <a:xfrm>
            <a:off x="13558044" y="2073275"/>
            <a:ext cx="3105150" cy="1476375"/>
          </a:xfrm>
          <a:prstGeom prst="rect">
            <a:avLst/>
          </a:prstGeom>
        </p:spPr>
      </p:pic>
      <p:pic>
        <p:nvPicPr>
          <p:cNvPr id="5" name="Picture 4"/>
          <p:cNvPicPr>
            <a:picLocks noChangeAspect="1"/>
          </p:cNvPicPr>
          <p:nvPr/>
        </p:nvPicPr>
        <p:blipFill>
          <a:blip r:embed="rId3"/>
          <a:stretch>
            <a:fillRect/>
          </a:stretch>
        </p:blipFill>
        <p:spPr>
          <a:xfrm>
            <a:off x="14810581" y="4130675"/>
            <a:ext cx="3705225" cy="1228725"/>
          </a:xfrm>
          <a:prstGeom prst="rect">
            <a:avLst/>
          </a:prstGeom>
        </p:spPr>
      </p:pic>
      <p:pic>
        <p:nvPicPr>
          <p:cNvPr id="6" name="Picture 5"/>
          <p:cNvPicPr>
            <a:picLocks noChangeAspect="1"/>
          </p:cNvPicPr>
          <p:nvPr/>
        </p:nvPicPr>
        <p:blipFill>
          <a:blip r:embed="rId4"/>
          <a:stretch>
            <a:fillRect/>
          </a:stretch>
        </p:blipFill>
        <p:spPr>
          <a:xfrm>
            <a:off x="12824619" y="5359400"/>
            <a:ext cx="2286000" cy="1524000"/>
          </a:xfrm>
          <a:prstGeom prst="rect">
            <a:avLst/>
          </a:prstGeom>
        </p:spPr>
      </p:pic>
      <p:pic>
        <p:nvPicPr>
          <p:cNvPr id="7" name="Picture 6"/>
          <p:cNvPicPr>
            <a:picLocks noChangeAspect="1"/>
          </p:cNvPicPr>
          <p:nvPr/>
        </p:nvPicPr>
        <p:blipFill>
          <a:blip r:embed="rId5"/>
          <a:stretch>
            <a:fillRect/>
          </a:stretch>
        </p:blipFill>
        <p:spPr>
          <a:xfrm>
            <a:off x="15634821" y="5940425"/>
            <a:ext cx="2857500" cy="1600200"/>
          </a:xfrm>
          <a:prstGeom prst="rect">
            <a:avLst/>
          </a:prstGeom>
        </p:spPr>
      </p:pic>
      <p:pic>
        <p:nvPicPr>
          <p:cNvPr id="8" name="Picture 7"/>
          <p:cNvPicPr>
            <a:picLocks noChangeAspect="1"/>
          </p:cNvPicPr>
          <p:nvPr/>
        </p:nvPicPr>
        <p:blipFill>
          <a:blip r:embed="rId6"/>
          <a:stretch>
            <a:fillRect/>
          </a:stretch>
        </p:blipFill>
        <p:spPr>
          <a:xfrm>
            <a:off x="13664594" y="8083550"/>
            <a:ext cx="3333750" cy="1219200"/>
          </a:xfrm>
          <a:prstGeom prst="rect">
            <a:avLst/>
          </a:prstGeom>
        </p:spPr>
      </p:pic>
    </p:spTree>
    <p:extLst>
      <p:ext uri="{BB962C8B-B14F-4D97-AF65-F5344CB8AC3E}">
        <p14:creationId xmlns:p14="http://schemas.microsoft.com/office/powerpoint/2010/main" val="2068962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lv-LV" dirty="0" smtClean="0">
                <a:solidFill>
                  <a:srgbClr val="002060"/>
                </a:solidFill>
                <a:latin typeface="Times New Roman" panose="02020603050405020304" pitchFamily="18" charset="0"/>
                <a:cs typeface="Times New Roman" panose="02020603050405020304" pitchFamily="18" charset="0"/>
              </a:rPr>
              <a:t>PALDIES!</a:t>
            </a:r>
          </a:p>
          <a:p>
            <a:r>
              <a:rPr lang="lv-LV" dirty="0" smtClean="0">
                <a:solidFill>
                  <a:srgbClr val="002060"/>
                </a:solidFill>
                <a:latin typeface="Times New Roman" panose="02020603050405020304" pitchFamily="18" charset="0"/>
                <a:cs typeface="Times New Roman" panose="02020603050405020304" pitchFamily="18" charset="0"/>
              </a:rPr>
              <a:t>&lt;ina.druviete@lu.lv&gt;</a:t>
            </a:r>
            <a:endParaRPr lang="lv-LV"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7845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89844" y="3216275"/>
            <a:ext cx="17373600" cy="7467600"/>
          </a:xfrm>
        </p:spPr>
        <p:txBody>
          <a:bodyPr/>
          <a:lstStyle/>
          <a:p>
            <a:pPr eaLnBrk="1" hangingPunct="1">
              <a:defRPr/>
            </a:pPr>
            <a:r>
              <a:rPr lang="lv-LV" sz="3600" b="1" dirty="0" smtClean="0">
                <a:solidFill>
                  <a:srgbClr val="002060"/>
                </a:solidFill>
                <a:latin typeface="Times New Roman" panose="02020603050405020304" pitchFamily="18" charset="0"/>
                <a:cs typeface="Times New Roman" panose="02020603050405020304" pitchFamily="18" charset="0"/>
              </a:rPr>
              <a:t>	Pirms gada...</a:t>
            </a:r>
          </a:p>
          <a:p>
            <a:pPr eaLnBrk="1" hangingPunct="1">
              <a:defRPr/>
            </a:pPr>
            <a:r>
              <a:rPr lang="lv-LV" sz="3600" b="1" dirty="0" smtClean="0">
                <a:solidFill>
                  <a:srgbClr val="002060"/>
                </a:solidFill>
                <a:latin typeface="Times New Roman" panose="02020603050405020304" pitchFamily="18" charset="0"/>
                <a:cs typeface="Times New Roman" panose="02020603050405020304" pitchFamily="18" charset="0"/>
              </a:rPr>
              <a:t>	Konference «</a:t>
            </a:r>
            <a:r>
              <a:rPr lang="en-US" sz="3600" b="1" i="1" dirty="0" err="1" smtClean="0">
                <a:solidFill>
                  <a:srgbClr val="002060"/>
                </a:solidFill>
                <a:latin typeface="Times New Roman" panose="02020603050405020304" pitchFamily="18" charset="0"/>
                <a:cs typeface="Times New Roman" panose="02020603050405020304" pitchFamily="18" charset="0"/>
              </a:rPr>
              <a:t>Latviešu</a:t>
            </a:r>
            <a:r>
              <a:rPr lang="en-US" sz="3600" b="1" i="1" dirty="0" smtClean="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valoda</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Eiropas</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Savienībā</a:t>
            </a:r>
            <a:r>
              <a:rPr lang="en-US" sz="3600" b="1" i="1" dirty="0">
                <a:solidFill>
                  <a:srgbClr val="002060"/>
                </a:solidFill>
                <a:latin typeface="Times New Roman" panose="02020603050405020304" pitchFamily="18" charset="0"/>
                <a:cs typeface="Times New Roman" panose="02020603050405020304" pitchFamily="18" charset="0"/>
              </a:rPr>
              <a:t> - </a:t>
            </a:r>
            <a:r>
              <a:rPr lang="en-US" sz="3600" b="1" i="1" dirty="0" err="1">
                <a:solidFill>
                  <a:srgbClr val="002060"/>
                </a:solidFill>
                <a:latin typeface="Times New Roman" panose="02020603050405020304" pitchFamily="18" charset="0"/>
                <a:cs typeface="Times New Roman" panose="02020603050405020304" pitchFamily="18" charset="0"/>
              </a:rPr>
              <a:t>valoda</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kā</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galvenais</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smtClean="0">
                <a:solidFill>
                  <a:srgbClr val="002060"/>
                </a:solidFill>
                <a:latin typeface="Times New Roman" panose="02020603050405020304" pitchFamily="18" charset="0"/>
                <a:cs typeface="Times New Roman" panose="02020603050405020304" pitchFamily="18" charset="0"/>
              </a:rPr>
              <a:t>tulkošanas</a:t>
            </a:r>
            <a:r>
              <a:rPr lang="en-US" sz="3600" b="1" i="1" dirty="0" smtClean="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rīks</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aspekts</a:t>
            </a:r>
            <a:r>
              <a:rPr lang="en-US" sz="3600" b="1" i="1" dirty="0">
                <a:solidFill>
                  <a:srgbClr val="002060"/>
                </a:solidFill>
                <a:latin typeface="Times New Roman" panose="02020603050405020304" pitchFamily="18" charset="0"/>
                <a:cs typeface="Times New Roman" panose="02020603050405020304" pitchFamily="18" charset="0"/>
              </a:rPr>
              <a:t> un </a:t>
            </a:r>
            <a:r>
              <a:rPr lang="en-US" sz="3600" b="1" i="1" dirty="0" err="1" smtClean="0">
                <a:solidFill>
                  <a:srgbClr val="002060"/>
                </a:solidFill>
                <a:latin typeface="Times New Roman" panose="02020603050405020304" pitchFamily="18" charset="0"/>
                <a:cs typeface="Times New Roman" panose="02020603050405020304" pitchFamily="18" charset="0"/>
              </a:rPr>
              <a:t>vērtīb</a:t>
            </a:r>
            <a:r>
              <a:rPr lang="lv-LV" sz="3600" b="1" i="1" dirty="0" smtClean="0">
                <a:solidFill>
                  <a:srgbClr val="002060"/>
                </a:solidFill>
                <a:latin typeface="Times New Roman" panose="02020603050405020304" pitchFamily="18" charset="0"/>
                <a:cs typeface="Times New Roman" panose="02020603050405020304" pitchFamily="18" charset="0"/>
              </a:rPr>
              <a:t>a</a:t>
            </a:r>
            <a:r>
              <a:rPr lang="lv-LV" sz="3600" b="1" dirty="0" smtClean="0">
                <a:solidFill>
                  <a:srgbClr val="002060"/>
                </a:solidFill>
                <a:latin typeface="Times New Roman" panose="02020603050405020304" pitchFamily="18" charset="0"/>
                <a:cs typeface="Times New Roman" panose="02020603050405020304" pitchFamily="18" charset="0"/>
              </a:rPr>
              <a:t>» (09.11.2018): I.Druviete «</a:t>
            </a:r>
            <a:r>
              <a:rPr lang="lv-LV" altLang="en-US" sz="3600" b="1" dirty="0" smtClean="0">
                <a:solidFill>
                  <a:srgbClr val="00206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lv-LV" altLang="en-US" sz="3600" b="1" dirty="0">
                <a:solidFill>
                  <a:srgbClr val="002060"/>
                </a:solidFill>
                <a:latin typeface="Times New Roman" panose="02020603050405020304" pitchFamily="18" charset="0"/>
                <a:cs typeface="Times New Roman" panose="02020603050405020304" pitchFamily="18" charset="0"/>
              </a:rPr>
              <a:t>V</a:t>
            </a:r>
            <a:r>
              <a:rPr lang="lv-LV" altLang="en-US" sz="3600" b="1" dirty="0" smtClean="0">
                <a:solidFill>
                  <a:srgbClr val="002060"/>
                </a:solidFill>
                <a:latin typeface="Times New Roman" panose="02020603050405020304" pitchFamily="18" charset="0"/>
                <a:cs typeface="Times New Roman" panose="02020603050405020304" pitchFamily="18" charset="0"/>
              </a:rPr>
              <a:t>aloda kā vērtība pragmatiskajā Eiropā: sociolingvista skatījums».</a:t>
            </a:r>
          </a:p>
          <a:p>
            <a:pPr eaLnBrk="1" hangingPunct="1">
              <a:defRPr/>
            </a:pPr>
            <a:r>
              <a:rPr lang="lv-LV" altLang="en-US" sz="2800" b="1" dirty="0">
                <a:solidFill>
                  <a:srgbClr val="00206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endParaRPr lang="lv-LV" altLang="en-US" sz="2800" b="1" dirty="0">
              <a:solidFill>
                <a:srgbClr val="002060"/>
              </a:solidFill>
              <a:latin typeface="Times New Roman" panose="02020603050405020304" pitchFamily="18" charset="0"/>
              <a:cs typeface="Times New Roman" panose="02020603050405020304" pitchFamily="18" charset="0"/>
            </a:endParaRPr>
          </a:p>
          <a:p>
            <a:pPr eaLnBrk="1" hangingPunct="1">
              <a:defRPr/>
            </a:pPr>
            <a:r>
              <a:rPr lang="lv-LV" altLang="en-US" sz="3600" b="1" dirty="0" smtClean="0">
                <a:solidFill>
                  <a:srgbClr val="002060"/>
                </a:solidFill>
                <a:latin typeface="Times New Roman" panose="02020603050405020304" pitchFamily="18" charset="0"/>
                <a:cs typeface="Times New Roman" panose="02020603050405020304" pitchFamily="18" charset="0"/>
              </a:rPr>
              <a:t>	Pieeja:</a:t>
            </a:r>
            <a:endParaRPr lang="lv-LV" altLang="en-US" sz="3600" b="1" dirty="0">
              <a:solidFill>
                <a:srgbClr val="002060"/>
              </a:solidFill>
              <a:latin typeface="Times New Roman" panose="02020603050405020304" pitchFamily="18" charset="0"/>
              <a:cs typeface="Times New Roman" panose="02020603050405020304" pitchFamily="18" charset="0"/>
            </a:endParaRPr>
          </a:p>
          <a:p>
            <a:pPr algn="just">
              <a:lnSpc>
                <a:spcPct val="90000"/>
              </a:lnSpc>
              <a:defRPr/>
            </a:pPr>
            <a:r>
              <a:rPr lang="lv-LV" altLang="en-US" sz="3200" b="1" dirty="0" smtClean="0">
                <a:solidFill>
                  <a:srgbClr val="002060"/>
                </a:solidFill>
                <a:latin typeface="Times New Roman" panose="02020603050405020304" pitchFamily="18" charset="0"/>
                <a:cs typeface="Times New Roman" panose="02020603050405020304" pitchFamily="18" charset="0"/>
              </a:rPr>
              <a:t>	</a:t>
            </a:r>
            <a:r>
              <a:rPr lang="lv-LV" altLang="en-US" sz="3600" b="1" dirty="0" smtClean="0">
                <a:solidFill>
                  <a:srgbClr val="002060"/>
                </a:solidFill>
                <a:latin typeface="Times New Roman" panose="02020603050405020304" pitchFamily="18" charset="0"/>
                <a:cs typeface="Times New Roman" panose="02020603050405020304" pitchFamily="18" charset="0"/>
              </a:rPr>
              <a:t>1) runājot par valodas politiku Eiropas Savienībā, jānošķir vismaz 3 savstarpēji saistīti līmeņi: </a:t>
            </a:r>
          </a:p>
          <a:p>
            <a:pPr algn="just">
              <a:lnSpc>
                <a:spcPct val="90000"/>
              </a:lnSpc>
              <a:defRPr/>
            </a:pPr>
            <a:r>
              <a:rPr lang="lv-LV" altLang="en-US" sz="3600" b="1" dirty="0">
                <a:solidFill>
                  <a:srgbClr val="002060"/>
                </a:solidFill>
                <a:latin typeface="Times New Roman" panose="02020603050405020304" pitchFamily="18" charset="0"/>
                <a:cs typeface="Times New Roman" panose="02020603050405020304" pitchFamily="18" charset="0"/>
              </a:rPr>
              <a:t>	</a:t>
            </a:r>
            <a:r>
              <a:rPr lang="lv-LV" altLang="en-US" sz="3600" b="1" dirty="0" smtClean="0">
                <a:solidFill>
                  <a:srgbClr val="002060"/>
                </a:solidFill>
                <a:latin typeface="Times New Roman" panose="02020603050405020304" pitchFamily="18" charset="0"/>
                <a:cs typeface="Times New Roman" panose="02020603050405020304" pitchFamily="18" charset="0"/>
              </a:rPr>
              <a:t>a) ES </a:t>
            </a:r>
            <a:r>
              <a:rPr lang="lv-LV" altLang="en-US" sz="3600" b="1" dirty="0">
                <a:solidFill>
                  <a:srgbClr val="002060"/>
                </a:solidFill>
                <a:latin typeface="Times New Roman" panose="02020603050405020304" pitchFamily="18" charset="0"/>
                <a:cs typeface="Times New Roman" panose="02020603050405020304" pitchFamily="18" charset="0"/>
              </a:rPr>
              <a:t>līmenis: valodu lietojums Eiropas parlamentā, Eiropas </a:t>
            </a:r>
            <a:r>
              <a:rPr lang="lv-LV" altLang="en-US" sz="3600" b="1" dirty="0" smtClean="0">
                <a:solidFill>
                  <a:srgbClr val="002060"/>
                </a:solidFill>
                <a:latin typeface="Times New Roman" panose="02020603050405020304" pitchFamily="18" charset="0"/>
                <a:cs typeface="Times New Roman" panose="02020603050405020304" pitchFamily="18" charset="0"/>
              </a:rPr>
              <a:t>Komisijā (īpaši DG), </a:t>
            </a:r>
            <a:r>
              <a:rPr lang="lv-LV" altLang="en-US" sz="3600" b="1" dirty="0">
                <a:solidFill>
                  <a:srgbClr val="002060"/>
                </a:solidFill>
                <a:latin typeface="Times New Roman" panose="02020603050405020304" pitchFamily="18" charset="0"/>
                <a:cs typeface="Times New Roman" panose="02020603050405020304" pitchFamily="18" charset="0"/>
              </a:rPr>
              <a:t>ECB, Revīzijas palātā u.c</a:t>
            </a:r>
            <a:r>
              <a:rPr lang="lv-LV" altLang="en-US" sz="3600" b="1" dirty="0" smtClean="0">
                <a:solidFill>
                  <a:srgbClr val="002060"/>
                </a:solidFill>
                <a:latin typeface="Times New Roman" panose="02020603050405020304" pitchFamily="18" charset="0"/>
                <a:cs typeface="Times New Roman" panose="02020603050405020304" pitchFamily="18" charset="0"/>
              </a:rPr>
              <a:t>.; </a:t>
            </a:r>
          </a:p>
          <a:p>
            <a:pPr algn="just">
              <a:lnSpc>
                <a:spcPct val="90000"/>
              </a:lnSpc>
              <a:defRPr/>
            </a:pPr>
            <a:r>
              <a:rPr lang="lv-LV" altLang="en-US" sz="3600" b="1" dirty="0">
                <a:solidFill>
                  <a:srgbClr val="002060"/>
                </a:solidFill>
                <a:latin typeface="Times New Roman" panose="02020603050405020304" pitchFamily="18" charset="0"/>
                <a:cs typeface="Times New Roman" panose="02020603050405020304" pitchFamily="18" charset="0"/>
              </a:rPr>
              <a:t>	</a:t>
            </a:r>
            <a:r>
              <a:rPr lang="lv-LV" altLang="en-US" sz="3600" b="1" dirty="0" smtClean="0">
                <a:solidFill>
                  <a:srgbClr val="002060"/>
                </a:solidFill>
                <a:latin typeface="Times New Roman" panose="02020603050405020304" pitchFamily="18" charset="0"/>
                <a:cs typeface="Times New Roman" panose="02020603050405020304" pitchFamily="18" charset="0"/>
              </a:rPr>
              <a:t> b) ES/dalībvalstu </a:t>
            </a:r>
            <a:r>
              <a:rPr lang="lv-LV" altLang="en-US" sz="3600" b="1" dirty="0">
                <a:solidFill>
                  <a:srgbClr val="002060"/>
                </a:solidFill>
                <a:latin typeface="Times New Roman" panose="02020603050405020304" pitchFamily="18" charset="0"/>
                <a:cs typeface="Times New Roman" panose="02020603050405020304" pitchFamily="18" charset="0"/>
              </a:rPr>
              <a:t>mijiedarbība (pilsoņu komunikācija, valodu apguve, valstu savstarpējās saziņas valoda</a:t>
            </a:r>
            <a:r>
              <a:rPr lang="lv-LV" altLang="en-US" sz="3600" b="1" dirty="0" smtClean="0">
                <a:solidFill>
                  <a:srgbClr val="002060"/>
                </a:solidFill>
                <a:latin typeface="Times New Roman" panose="02020603050405020304" pitchFamily="18" charset="0"/>
                <a:cs typeface="Times New Roman" panose="02020603050405020304" pitchFamily="18" charset="0"/>
              </a:rPr>
              <a:t>), 	</a:t>
            </a:r>
          </a:p>
          <a:p>
            <a:pPr algn="just">
              <a:lnSpc>
                <a:spcPct val="90000"/>
              </a:lnSpc>
              <a:defRPr/>
            </a:pPr>
            <a:r>
              <a:rPr lang="lv-LV" altLang="en-US" sz="3600" b="1" dirty="0">
                <a:solidFill>
                  <a:srgbClr val="002060"/>
                </a:solidFill>
                <a:latin typeface="Times New Roman" panose="02020603050405020304" pitchFamily="18" charset="0"/>
                <a:cs typeface="Times New Roman" panose="02020603050405020304" pitchFamily="18" charset="0"/>
              </a:rPr>
              <a:t>	</a:t>
            </a:r>
            <a:r>
              <a:rPr lang="lv-LV" altLang="en-US" sz="3600" b="1" dirty="0" smtClean="0">
                <a:solidFill>
                  <a:srgbClr val="002060"/>
                </a:solidFill>
                <a:latin typeface="Times New Roman" panose="02020603050405020304" pitchFamily="18" charset="0"/>
                <a:cs typeface="Times New Roman" panose="02020603050405020304" pitchFamily="18" charset="0"/>
              </a:rPr>
              <a:t>c)  valodas </a:t>
            </a:r>
            <a:r>
              <a:rPr lang="lv-LV" altLang="en-US" sz="3600" b="1" dirty="0">
                <a:solidFill>
                  <a:srgbClr val="002060"/>
                </a:solidFill>
                <a:latin typeface="Times New Roman" panose="02020603050405020304" pitchFamily="18" charset="0"/>
                <a:cs typeface="Times New Roman" panose="02020603050405020304" pitchFamily="18" charset="0"/>
              </a:rPr>
              <a:t>politika ES dalībvalstīs </a:t>
            </a:r>
            <a:r>
              <a:rPr lang="lv-LV" altLang="en-US" sz="3600" b="1" dirty="0" smtClean="0">
                <a:solidFill>
                  <a:srgbClr val="002060"/>
                </a:solidFill>
                <a:latin typeface="Times New Roman" panose="02020603050405020304" pitchFamily="18" charset="0"/>
                <a:cs typeface="Times New Roman" panose="02020603050405020304" pitchFamily="18" charset="0"/>
              </a:rPr>
              <a:t>(ko ietekmē starptautiski </a:t>
            </a:r>
            <a:r>
              <a:rPr lang="lv-LV" altLang="en-US" sz="3600" b="1" dirty="0">
                <a:solidFill>
                  <a:srgbClr val="002060"/>
                </a:solidFill>
                <a:latin typeface="Times New Roman" panose="02020603050405020304" pitchFamily="18" charset="0"/>
                <a:cs typeface="Times New Roman" panose="02020603050405020304" pitchFamily="18" charset="0"/>
              </a:rPr>
              <a:t>saistošie normatīvie akti, starptautiskas valodas politikas institūcijas). </a:t>
            </a:r>
          </a:p>
          <a:p>
            <a:endParaRPr lang="lv-LV" sz="2800" dirty="0">
              <a:solidFill>
                <a:srgbClr val="002060"/>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1"/>
          </p:nvPr>
        </p:nvSpPr>
        <p:spPr>
          <a:xfrm>
            <a:off x="604044" y="854075"/>
            <a:ext cx="16535400" cy="2209800"/>
          </a:xfrm>
        </p:spPr>
        <p:txBody>
          <a:bodyPr/>
          <a:lstStyle/>
          <a:p>
            <a:pPr algn="ctr"/>
            <a:r>
              <a:rPr lang="lv-LV" sz="5400" dirty="0" smtClean="0">
                <a:solidFill>
                  <a:srgbClr val="002060"/>
                </a:solidFill>
                <a:latin typeface="Times New Roman" panose="02020603050405020304" pitchFamily="18" charset="0"/>
                <a:cs typeface="Times New Roman" panose="02020603050405020304" pitchFamily="18" charset="0"/>
              </a:rPr>
              <a:t>LINGVODIVERSITĀTE UN MULTILINGVISMS EIROPAS SAVIENĪBĀ: VAI DINAMISKA STABILITĀTE?</a:t>
            </a:r>
            <a:endParaRPr lang="lv-LV" sz="5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5601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89844" y="2911475"/>
            <a:ext cx="17373600" cy="7772400"/>
          </a:xfrm>
        </p:spPr>
        <p:txBody>
          <a:bodyPr/>
          <a:lstStyle/>
          <a:p>
            <a:r>
              <a:rPr lang="lv-LV" altLang="en-US" sz="2000" b="1" i="1" dirty="0" smtClean="0">
                <a:solidFill>
                  <a:srgbClr val="002060"/>
                </a:solidFill>
                <a:latin typeface="Times New Roman" panose="02020603050405020304" pitchFamily="18" charset="0"/>
                <a:cs typeface="Times New Roman" panose="02020603050405020304" pitchFamily="18" charset="0"/>
              </a:rPr>
              <a:t>	</a:t>
            </a:r>
            <a:r>
              <a:rPr lang="en-US" altLang="en-US" sz="3600" b="1" i="1" dirty="0" smtClean="0">
                <a:solidFill>
                  <a:srgbClr val="002060"/>
                </a:solidFill>
                <a:latin typeface="Times New Roman" panose="02020603050405020304" pitchFamily="18" charset="0"/>
                <a:cs typeface="Times New Roman" panose="02020603050405020304" pitchFamily="18" charset="0"/>
              </a:rPr>
              <a:t>A </a:t>
            </a:r>
            <a:r>
              <a:rPr lang="en-US" altLang="en-US" sz="3600" b="1" i="1" dirty="0">
                <a:solidFill>
                  <a:srgbClr val="002060"/>
                </a:solidFill>
                <a:latin typeface="Times New Roman" panose="02020603050405020304" pitchFamily="18" charset="0"/>
                <a:cs typeface="Times New Roman" panose="02020603050405020304" pitchFamily="18" charset="0"/>
              </a:rPr>
              <a:t>New Framework Strategy for Multilingualism</a:t>
            </a:r>
            <a:r>
              <a:rPr lang="en-US" altLang="en-US" sz="3600" b="1" dirty="0">
                <a:solidFill>
                  <a:srgbClr val="002060"/>
                </a:solidFill>
                <a:latin typeface="Times New Roman" panose="02020603050405020304" pitchFamily="18" charset="0"/>
                <a:cs typeface="Times New Roman" panose="02020603050405020304" pitchFamily="18" charset="0"/>
              </a:rPr>
              <a:t> (2005)</a:t>
            </a:r>
            <a:br>
              <a:rPr lang="en-US" altLang="en-US" sz="3600" b="1" dirty="0">
                <a:solidFill>
                  <a:srgbClr val="002060"/>
                </a:solidFill>
                <a:latin typeface="Times New Roman" panose="02020603050405020304" pitchFamily="18" charset="0"/>
                <a:cs typeface="Times New Roman" panose="02020603050405020304" pitchFamily="18" charset="0"/>
              </a:rPr>
            </a:br>
            <a:r>
              <a:rPr lang="lv-LV"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i="1" dirty="0">
                <a:solidFill>
                  <a:srgbClr val="002060"/>
                </a:solidFill>
                <a:latin typeface="Times New Roman" panose="02020603050405020304" pitchFamily="18" charset="0"/>
                <a:cs typeface="Times New Roman" panose="02020603050405020304" pitchFamily="18" charset="0"/>
              </a:rPr>
              <a:t>EFNIL Brussels Declaration on Language Learning in Europe</a:t>
            </a:r>
            <a:r>
              <a:rPr lang="en-US" altLang="en-US" sz="3600" b="1" dirty="0">
                <a:solidFill>
                  <a:srgbClr val="002060"/>
                </a:solidFill>
                <a:latin typeface="Times New Roman" panose="02020603050405020304" pitchFamily="18" charset="0"/>
                <a:cs typeface="Times New Roman" panose="02020603050405020304" pitchFamily="18" charset="0"/>
              </a:rPr>
              <a:t> (2006)</a:t>
            </a:r>
            <a:r>
              <a:rPr lang="lv-LV" altLang="en-US" sz="3600" b="1" dirty="0">
                <a:solidFill>
                  <a:srgbClr val="002060"/>
                </a:solidFill>
                <a:latin typeface="Times New Roman" panose="02020603050405020304" pitchFamily="18" charset="0"/>
                <a:cs typeface="Times New Roman" panose="02020603050405020304" pitchFamily="18" charset="0"/>
              </a:rPr>
              <a:t>.</a:t>
            </a:r>
            <a:r>
              <a:rPr lang="en-US" altLang="en-US" sz="3600" b="1" dirty="0">
                <a:solidFill>
                  <a:srgbClr val="002060"/>
                </a:solidFill>
                <a:latin typeface="Times New Roman" panose="02020603050405020304" pitchFamily="18" charset="0"/>
                <a:cs typeface="Times New Roman" panose="02020603050405020304" pitchFamily="18" charset="0"/>
              </a:rPr>
              <a:t/>
            </a:r>
            <a:br>
              <a:rPr lang="en-US" altLang="en-US" sz="3600" b="1" dirty="0">
                <a:solidFill>
                  <a:srgbClr val="002060"/>
                </a:solidFill>
                <a:latin typeface="Times New Roman" panose="02020603050405020304" pitchFamily="18" charset="0"/>
                <a:cs typeface="Times New Roman" panose="02020603050405020304" pitchFamily="18" charset="0"/>
              </a:rPr>
            </a:br>
            <a:r>
              <a:rPr lang="lv-LV"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i="1" dirty="0">
                <a:solidFill>
                  <a:srgbClr val="002060"/>
                </a:solidFill>
                <a:latin typeface="Times New Roman" panose="02020603050405020304" pitchFamily="18" charset="0"/>
                <a:cs typeface="Times New Roman" panose="02020603050405020304" pitchFamily="18" charset="0"/>
              </a:rPr>
              <a:t>High Level group Report on Multilingualism </a:t>
            </a:r>
            <a:r>
              <a:rPr lang="en-US" altLang="en-US" sz="3600" b="1" dirty="0">
                <a:solidFill>
                  <a:srgbClr val="002060"/>
                </a:solidFill>
                <a:latin typeface="Times New Roman" panose="02020603050405020304" pitchFamily="18" charset="0"/>
                <a:cs typeface="Times New Roman" panose="02020603050405020304" pitchFamily="18" charset="0"/>
              </a:rPr>
              <a:t>(2007)</a:t>
            </a:r>
            <a:r>
              <a:rPr lang="lv-LV" altLang="en-US" sz="3600" b="1" dirty="0">
                <a:solidFill>
                  <a:srgbClr val="002060"/>
                </a:solidFill>
                <a:latin typeface="Times New Roman" panose="02020603050405020304" pitchFamily="18" charset="0"/>
                <a:cs typeface="Times New Roman" panose="02020603050405020304" pitchFamily="18" charset="0"/>
              </a:rPr>
              <a:t>.</a:t>
            </a:r>
            <a:r>
              <a:rPr lang="en-US" altLang="en-US" sz="3600" b="1" dirty="0">
                <a:solidFill>
                  <a:srgbClr val="002060"/>
                </a:solidFill>
                <a:latin typeface="Times New Roman" panose="02020603050405020304" pitchFamily="18" charset="0"/>
                <a:cs typeface="Times New Roman" panose="02020603050405020304" pitchFamily="18" charset="0"/>
              </a:rPr>
              <a:t/>
            </a:r>
            <a:br>
              <a:rPr lang="en-US" altLang="en-US" sz="3600" b="1" dirty="0">
                <a:solidFill>
                  <a:srgbClr val="002060"/>
                </a:solidFill>
                <a:latin typeface="Times New Roman" panose="02020603050405020304" pitchFamily="18" charset="0"/>
                <a:cs typeface="Times New Roman" panose="02020603050405020304" pitchFamily="18" charset="0"/>
              </a:rPr>
            </a:br>
            <a:r>
              <a:rPr lang="lv-LV"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i="1" dirty="0">
                <a:solidFill>
                  <a:srgbClr val="002060"/>
                </a:solidFill>
                <a:latin typeface="Times New Roman" panose="02020603050405020304" pitchFamily="18" charset="0"/>
                <a:cs typeface="Times New Roman" panose="02020603050405020304" pitchFamily="18" charset="0"/>
              </a:rPr>
              <a:t>Multilingualism: an asset for Europe and a shared commitment </a:t>
            </a:r>
            <a:r>
              <a:rPr lang="lv-LV" altLang="en-US" sz="3600" b="1" dirty="0">
                <a:solidFill>
                  <a:srgbClr val="002060"/>
                </a:solidFill>
                <a:latin typeface="Times New Roman" panose="02020603050405020304" pitchFamily="18" charset="0"/>
                <a:cs typeface="Times New Roman" panose="02020603050405020304" pitchFamily="18" charset="0"/>
              </a:rPr>
              <a:t>(2008).</a:t>
            </a:r>
          </a:p>
          <a:p>
            <a:r>
              <a:rPr lang="lv-LV" altLang="en-US" sz="3600" b="1" i="1" dirty="0">
                <a:solidFill>
                  <a:srgbClr val="002060"/>
                </a:solidFill>
                <a:latin typeface="Times New Roman" panose="02020603050405020304" pitchFamily="18" charset="0"/>
                <a:cs typeface="Times New Roman" panose="02020603050405020304" pitchFamily="18" charset="0"/>
              </a:rPr>
              <a:t>	C</a:t>
            </a:r>
            <a:r>
              <a:rPr lang="en-US" altLang="en-US" sz="3600" b="1" i="1" dirty="0" err="1">
                <a:solidFill>
                  <a:srgbClr val="002060"/>
                </a:solidFill>
                <a:latin typeface="Times New Roman" panose="02020603050405020304" pitchFamily="18" charset="0"/>
                <a:cs typeface="Times New Roman" panose="02020603050405020304" pitchFamily="18" charset="0"/>
              </a:rPr>
              <a:t>onclusions</a:t>
            </a:r>
            <a:r>
              <a:rPr lang="en-US" altLang="en-US" sz="3600" b="1" i="1" dirty="0">
                <a:solidFill>
                  <a:srgbClr val="002060"/>
                </a:solidFill>
                <a:latin typeface="Times New Roman" panose="02020603050405020304" pitchFamily="18" charset="0"/>
                <a:cs typeface="Times New Roman" panose="02020603050405020304" pitchFamily="18" charset="0"/>
              </a:rPr>
              <a:t> of  on language competences to enhance</a:t>
            </a:r>
            <a:r>
              <a:rPr lang="lv-LV" altLang="en-US" sz="3600" b="1" i="1" dirty="0">
                <a:solidFill>
                  <a:srgbClr val="002060"/>
                </a:solidFill>
                <a:latin typeface="Times New Roman" panose="02020603050405020304" pitchFamily="18" charset="0"/>
                <a:cs typeface="Times New Roman" panose="02020603050405020304" pitchFamily="18" charset="0"/>
              </a:rPr>
              <a:t> </a:t>
            </a:r>
            <a:r>
              <a:rPr lang="en-US" altLang="en-US" sz="3600" b="1" i="1" dirty="0">
                <a:solidFill>
                  <a:srgbClr val="002060"/>
                </a:solidFill>
                <a:latin typeface="Times New Roman" panose="02020603050405020304" pitchFamily="18" charset="0"/>
                <a:cs typeface="Times New Roman" panose="02020603050405020304" pitchFamily="18" charset="0"/>
              </a:rPr>
              <a:t>mobility</a:t>
            </a:r>
            <a:r>
              <a:rPr lang="lv-LV" altLang="en-US" sz="3600" b="1" i="1" dirty="0">
                <a:solidFill>
                  <a:srgbClr val="002060"/>
                </a:solidFill>
                <a:latin typeface="Times New Roman" panose="02020603050405020304" pitchFamily="18" charset="0"/>
                <a:cs typeface="Times New Roman" panose="02020603050405020304" pitchFamily="18" charset="0"/>
              </a:rPr>
              <a:t> </a:t>
            </a:r>
            <a:r>
              <a:rPr lang="lv-LV" altLang="en-US" sz="3600" b="1" dirty="0">
                <a:solidFill>
                  <a:srgbClr val="002060"/>
                </a:solidFill>
                <a:latin typeface="Times New Roman" panose="02020603050405020304" pitchFamily="18" charset="0"/>
                <a:cs typeface="Times New Roman" panose="02020603050405020304" pitchFamily="18" charset="0"/>
              </a:rPr>
              <a:t>(2011).</a:t>
            </a:r>
            <a:endParaRPr lang="en-US" altLang="en-US" sz="3600" b="1" dirty="0">
              <a:solidFill>
                <a:srgbClr val="002060"/>
              </a:solidFill>
              <a:latin typeface="Times New Roman" panose="02020603050405020304" pitchFamily="18" charset="0"/>
              <a:cs typeface="Times New Roman" panose="02020603050405020304" pitchFamily="18" charset="0"/>
            </a:endParaRPr>
          </a:p>
          <a:p>
            <a:r>
              <a:rPr lang="lv-LV" altLang="en-US" sz="3600" b="1" i="1" dirty="0">
                <a:solidFill>
                  <a:srgbClr val="002060"/>
                </a:solidFill>
                <a:latin typeface="Times New Roman" panose="02020603050405020304" pitchFamily="18" charset="0"/>
                <a:cs typeface="Times New Roman" panose="02020603050405020304" pitchFamily="18" charset="0"/>
              </a:rPr>
              <a:t>	</a:t>
            </a:r>
            <a:r>
              <a:rPr lang="en-US" altLang="en-US" sz="3600" b="1" i="1" dirty="0">
                <a:solidFill>
                  <a:srgbClr val="002060"/>
                </a:solidFill>
                <a:latin typeface="Times New Roman" panose="02020603050405020304" pitchFamily="18" charset="0"/>
                <a:cs typeface="Times New Roman" panose="02020603050405020304" pitchFamily="18" charset="0"/>
              </a:rPr>
              <a:t>Conclusions on multilingualism and the development of</a:t>
            </a:r>
            <a:r>
              <a:rPr lang="lv-LV" altLang="en-US" sz="3600" i="1" dirty="0">
                <a:solidFill>
                  <a:srgbClr val="002060"/>
                </a:solidFill>
                <a:latin typeface="Times New Roman" panose="02020603050405020304" pitchFamily="18" charset="0"/>
                <a:cs typeface="Times New Roman" panose="02020603050405020304" pitchFamily="18" charset="0"/>
              </a:rPr>
              <a:t> </a:t>
            </a:r>
            <a:r>
              <a:rPr lang="en-US" altLang="en-US" sz="3600" b="1" i="1" dirty="0">
                <a:solidFill>
                  <a:srgbClr val="002060"/>
                </a:solidFill>
                <a:latin typeface="Times New Roman" panose="02020603050405020304" pitchFamily="18" charset="0"/>
                <a:cs typeface="Times New Roman" panose="02020603050405020304" pitchFamily="18" charset="0"/>
              </a:rPr>
              <a:t>language competences</a:t>
            </a:r>
            <a:r>
              <a:rPr lang="lv-LV" altLang="en-US" sz="3600" b="1" i="1" dirty="0">
                <a:solidFill>
                  <a:srgbClr val="002060"/>
                </a:solidFill>
                <a:latin typeface="Times New Roman" panose="02020603050405020304" pitchFamily="18" charset="0"/>
                <a:cs typeface="Times New Roman" panose="02020603050405020304" pitchFamily="18" charset="0"/>
              </a:rPr>
              <a:t> (2014).</a:t>
            </a:r>
          </a:p>
          <a:p>
            <a:r>
              <a:rPr lang="lv-LV" altLang="en-US" sz="3600" b="1" i="1" dirty="0">
                <a:solidFill>
                  <a:srgbClr val="002060"/>
                </a:solidFill>
                <a:latin typeface="Times New Roman" panose="02020603050405020304" pitchFamily="18" charset="0"/>
                <a:cs typeface="Times New Roman" panose="02020603050405020304" pitchFamily="18" charset="0"/>
              </a:rPr>
              <a:t>	Report on language equality in the digital age (2018</a:t>
            </a:r>
            <a:r>
              <a:rPr lang="lv-LV" altLang="en-US" sz="3600" b="1" i="1" dirty="0" smtClean="0">
                <a:solidFill>
                  <a:srgbClr val="002060"/>
                </a:solidFill>
                <a:latin typeface="Times New Roman" panose="02020603050405020304" pitchFamily="18" charset="0"/>
                <a:cs typeface="Times New Roman" panose="02020603050405020304" pitchFamily="18" charset="0"/>
              </a:rPr>
              <a:t>) u.c.</a:t>
            </a:r>
            <a:endParaRPr lang="lv-LV" altLang="en-US" sz="3600" b="1" i="1" dirty="0">
              <a:solidFill>
                <a:srgbClr val="002060"/>
              </a:solidFill>
              <a:latin typeface="Times New Roman" panose="02020603050405020304" pitchFamily="18" charset="0"/>
              <a:cs typeface="Times New Roman" panose="02020603050405020304" pitchFamily="18" charset="0"/>
            </a:endParaRPr>
          </a:p>
          <a:p>
            <a:pPr lvl="2"/>
            <a:r>
              <a:rPr lang="lv-LV" sz="3600" b="1" dirty="0" smtClean="0">
                <a:solidFill>
                  <a:srgbClr val="002060"/>
                </a:solidFill>
                <a:latin typeface="Times New Roman" panose="02020603050405020304" pitchFamily="18" charset="0"/>
                <a:cs typeface="Times New Roman" panose="02020603050405020304" pitchFamily="18" charset="0"/>
              </a:rPr>
              <a:t>	</a:t>
            </a:r>
          </a:p>
          <a:p>
            <a:pPr lvl="2"/>
            <a:r>
              <a:rPr lang="lv-LV" altLang="en-US" sz="3600" b="1" dirty="0" smtClean="0">
                <a:solidFill>
                  <a:srgbClr val="002060"/>
                </a:solidFill>
                <a:latin typeface="Times New Roman" panose="02020603050405020304" pitchFamily="18" charset="0"/>
                <a:ea typeface="MS PGothic" panose="020B0600070205080204" pitchFamily="34" charset="-128"/>
                <a:cs typeface="Times New Roman" panose="02020603050405020304" pitchFamily="18" charset="0"/>
              </a:rPr>
              <a:t>Pamatpostulāti: lingvodiversitātes un valodu vienlīdzības respektēšana, pieeja resursiem ES dalībvalstu valodās, valodu apguve visiem, multilingvāla izglītība u.c. </a:t>
            </a:r>
            <a:endParaRPr lang="lv-LV" altLang="en-US" sz="3600" b="1" dirty="0">
              <a:solidFill>
                <a:srgbClr val="002060"/>
              </a:solidFill>
              <a:latin typeface="Times New Roman" panose="02020603050405020304" pitchFamily="18" charset="0"/>
              <a:ea typeface="MS PGothic" panose="020B0600070205080204" pitchFamily="34" charset="-128"/>
              <a:cs typeface="Times New Roman" panose="02020603050405020304" pitchFamily="18" charset="0"/>
            </a:endParaRPr>
          </a:p>
          <a:p>
            <a:pPr lvl="2"/>
            <a:endParaRPr lang="lv-LV" altLang="en-US" sz="3600" b="1" dirty="0" smtClean="0">
              <a:solidFill>
                <a:srgbClr val="002060"/>
              </a:solidFill>
              <a:latin typeface="Times New Roman" panose="02020603050405020304" pitchFamily="18" charset="0"/>
              <a:ea typeface="MS PGothic" panose="020B0600070205080204" pitchFamily="34" charset="-128"/>
              <a:cs typeface="Times New Roman" panose="02020603050405020304" pitchFamily="18" charset="0"/>
            </a:endParaRPr>
          </a:p>
          <a:p>
            <a:pPr eaLnBrk="1" hangingPunct="1">
              <a:defRPr/>
            </a:pPr>
            <a:endParaRPr lang="lv-LV" sz="2800" dirty="0">
              <a:solidFill>
                <a:srgbClr val="002060"/>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1"/>
          </p:nvPr>
        </p:nvSpPr>
        <p:spPr>
          <a:xfrm>
            <a:off x="604044" y="854075"/>
            <a:ext cx="16535400" cy="1219200"/>
          </a:xfrm>
        </p:spPr>
        <p:txBody>
          <a:bodyPr/>
          <a:lstStyle/>
          <a:p>
            <a:pPr algn="ctr"/>
            <a:r>
              <a:rPr lang="lv-LV" sz="5400" dirty="0" smtClean="0">
                <a:solidFill>
                  <a:srgbClr val="002060"/>
                </a:solidFill>
                <a:latin typeface="Times New Roman" panose="02020603050405020304" pitchFamily="18" charset="0"/>
                <a:cs typeface="Times New Roman" panose="02020603050405020304" pitchFamily="18" charset="0"/>
              </a:rPr>
              <a:t>ES LĪMENIS: PROGRAMMATISKIE DOKUMENTI UN PAMATNOSTĀDNES </a:t>
            </a:r>
            <a:endParaRPr lang="lv-LV" sz="5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2902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0244" y="785372"/>
            <a:ext cx="16840199" cy="812082"/>
          </a:xfrm>
        </p:spPr>
        <p:txBody>
          <a:bodyPr/>
          <a:lstStyle/>
          <a:p>
            <a:pPr algn="ctr"/>
            <a:r>
              <a:rPr lang="lv-LV" altLang="en-US" sz="5277" dirty="0" smtClean="0">
                <a:solidFill>
                  <a:srgbClr val="002060"/>
                </a:solidFill>
                <a:latin typeface="Times New Roman" panose="02020603050405020304" pitchFamily="18" charset="0"/>
                <a:cs typeface="Times New Roman" panose="02020603050405020304" pitchFamily="18" charset="0"/>
              </a:rPr>
              <a:t>VALODAS POLITIKA </a:t>
            </a:r>
            <a:r>
              <a:rPr lang="lv-LV" altLang="en-US" sz="5277" dirty="0">
                <a:solidFill>
                  <a:srgbClr val="002060"/>
                </a:solidFill>
                <a:latin typeface="Times New Roman" panose="02020603050405020304" pitchFamily="18" charset="0"/>
                <a:cs typeface="Times New Roman" panose="02020603050405020304" pitchFamily="18" charset="0"/>
              </a:rPr>
              <a:t>ES DARBA KĀRTĪBĀ</a:t>
            </a:r>
            <a:endParaRPr lang="en-US" altLang="en-US" sz="5277" dirty="0">
              <a:solidFill>
                <a:srgbClr val="002060"/>
              </a:solidFill>
              <a:latin typeface="Times New Roman" panose="02020603050405020304" pitchFamily="18" charset="0"/>
              <a:cs typeface="Times New Roman" panose="02020603050405020304" pitchFamily="18" charset="0"/>
            </a:endParaRPr>
          </a:p>
        </p:txBody>
      </p:sp>
      <p:sp>
        <p:nvSpPr>
          <p:cNvPr id="26627" name="Content Placeholder 2"/>
          <p:cNvSpPr>
            <a:spLocks noGrp="1"/>
          </p:cNvSpPr>
          <p:nvPr>
            <p:ph idx="1"/>
          </p:nvPr>
        </p:nvSpPr>
        <p:spPr>
          <a:xfrm>
            <a:off x="1213644" y="2073275"/>
            <a:ext cx="16840199" cy="7979481"/>
          </a:xfrm>
        </p:spPr>
        <p:txBody>
          <a:bodyPr>
            <a:normAutofit fontScale="92500" lnSpcReduction="10000"/>
          </a:bodyPr>
          <a:lstStyle/>
          <a:p>
            <a:r>
              <a:rPr lang="lv-LV" altLang="en-US" sz="3298" b="1" dirty="0">
                <a:solidFill>
                  <a:srgbClr val="660033"/>
                </a:solidFill>
                <a:latin typeface="Times New Roman" panose="02020603050405020304" pitchFamily="18" charset="0"/>
                <a:cs typeface="Times New Roman" panose="02020603050405020304" pitchFamily="18" charset="0"/>
              </a:rPr>
              <a:t> </a:t>
            </a:r>
            <a:r>
              <a:rPr lang="lv-LV" altLang="en-US" sz="3900" b="1" dirty="0">
                <a:solidFill>
                  <a:srgbClr val="660033"/>
                </a:solidFill>
                <a:latin typeface="Times New Roman" panose="02020603050405020304" pitchFamily="18" charset="0"/>
                <a:cs typeface="Times New Roman" panose="02020603050405020304" pitchFamily="18" charset="0"/>
              </a:rPr>
              <a:t>1. posms (1995-2004</a:t>
            </a:r>
            <a:r>
              <a:rPr lang="lv-LV" altLang="en-US" sz="3900" b="1" dirty="0">
                <a:solidFill>
                  <a:srgbClr val="002060"/>
                </a:solidFill>
                <a:latin typeface="Times New Roman" panose="02020603050405020304" pitchFamily="18" charset="0"/>
                <a:cs typeface="Times New Roman" panose="02020603050405020304" pitchFamily="18" charset="0"/>
              </a:rPr>
              <a:t>) – 1995.g. </a:t>
            </a:r>
            <a:r>
              <a:rPr lang="lv-LV" altLang="en-US" sz="3900" b="1" i="1" dirty="0">
                <a:solidFill>
                  <a:srgbClr val="002060"/>
                </a:solidFill>
                <a:latin typeface="Times New Roman" panose="02020603050405020304" pitchFamily="18" charset="0"/>
                <a:cs typeface="Times New Roman" panose="02020603050405020304" pitchFamily="18" charset="0"/>
              </a:rPr>
              <a:t>Baltā grāmata </a:t>
            </a:r>
            <a:r>
              <a:rPr lang="lv-LV" altLang="en-US" sz="3900" b="1" dirty="0">
                <a:solidFill>
                  <a:srgbClr val="002060"/>
                </a:solidFill>
                <a:latin typeface="Times New Roman" panose="02020603050405020304" pitchFamily="18" charset="0"/>
                <a:cs typeface="Times New Roman" panose="02020603050405020304" pitchFamily="18" charset="0"/>
              </a:rPr>
              <a:t>1+2, </a:t>
            </a:r>
            <a:r>
              <a:rPr lang="lv-LV" altLang="en-US" sz="3900" b="1" i="1" dirty="0">
                <a:solidFill>
                  <a:srgbClr val="002060"/>
                </a:solidFill>
                <a:latin typeface="Times New Roman" panose="02020603050405020304" pitchFamily="18" charset="0"/>
                <a:cs typeface="Times New Roman" panose="02020603050405020304" pitchFamily="18" charset="0"/>
              </a:rPr>
              <a:t>Eurobarometer 52</a:t>
            </a:r>
            <a:r>
              <a:rPr lang="lv-LV" altLang="en-US" sz="3900" b="1" dirty="0">
                <a:solidFill>
                  <a:srgbClr val="002060"/>
                </a:solidFill>
                <a:latin typeface="Times New Roman" panose="02020603050405020304" pitchFamily="18" charset="0"/>
                <a:cs typeface="Times New Roman" panose="02020603050405020304" pitchFamily="18" charset="0"/>
              </a:rPr>
              <a:t>, </a:t>
            </a:r>
            <a:r>
              <a:rPr lang="lv-LV" altLang="en-US" sz="3900" b="1" i="1" dirty="0">
                <a:solidFill>
                  <a:srgbClr val="002060"/>
                </a:solidFill>
                <a:latin typeface="Times New Roman" panose="02020603050405020304" pitchFamily="18" charset="0"/>
                <a:cs typeface="Times New Roman" panose="02020603050405020304" pitchFamily="18" charset="0"/>
              </a:rPr>
              <a:t>Socrates</a:t>
            </a:r>
            <a:r>
              <a:rPr lang="lv-LV" altLang="en-US" sz="3900" b="1" dirty="0">
                <a:solidFill>
                  <a:srgbClr val="002060"/>
                </a:solidFill>
                <a:latin typeface="Times New Roman" panose="02020603050405020304" pitchFamily="18" charset="0"/>
                <a:cs typeface="Times New Roman" panose="02020603050405020304" pitchFamily="18" charset="0"/>
              </a:rPr>
              <a:t>, Eiropas Valodu gads (2001), koordinētas darbības ar Eiropas Padomi. (ELP, CEFR). </a:t>
            </a:r>
            <a:r>
              <a:rPr lang="lv-LV" altLang="en-US" sz="3900" b="1" dirty="0" smtClean="0">
                <a:solidFill>
                  <a:srgbClr val="002060"/>
                </a:solidFill>
                <a:latin typeface="Times New Roman" panose="02020603050405020304" pitchFamily="18" charset="0"/>
                <a:cs typeface="Times New Roman" panose="02020603050405020304" pitchFamily="18" charset="0"/>
              </a:rPr>
              <a:t> Izglītības, kultūras, jaunatnes komisārs (J.Figels). </a:t>
            </a:r>
            <a:endParaRPr lang="lv-LV" altLang="en-US" sz="3900" b="1" dirty="0">
              <a:solidFill>
                <a:srgbClr val="002060"/>
              </a:solidFill>
              <a:latin typeface="Times New Roman" panose="02020603050405020304" pitchFamily="18" charset="0"/>
              <a:cs typeface="Times New Roman" panose="02020603050405020304" pitchFamily="18" charset="0"/>
            </a:endParaRPr>
          </a:p>
          <a:p>
            <a:endParaRPr lang="lv-LV" altLang="en-US" sz="3900" b="1" dirty="0">
              <a:latin typeface="Times New Roman" panose="02020603050405020304" pitchFamily="18" charset="0"/>
              <a:cs typeface="Times New Roman" panose="02020603050405020304" pitchFamily="18" charset="0"/>
            </a:endParaRPr>
          </a:p>
          <a:p>
            <a:r>
              <a:rPr lang="lv-LV" altLang="en-US" sz="3900" b="1" dirty="0">
                <a:solidFill>
                  <a:srgbClr val="660033"/>
                </a:solidFill>
                <a:latin typeface="Times New Roman" panose="02020603050405020304" pitchFamily="18" charset="0"/>
                <a:cs typeface="Times New Roman" panose="02020603050405020304" pitchFamily="18" charset="0"/>
              </a:rPr>
              <a:t>2. posms (2005-2009) </a:t>
            </a:r>
            <a:r>
              <a:rPr lang="lv-LV" altLang="en-US" sz="3900" b="1" dirty="0">
                <a:solidFill>
                  <a:srgbClr val="002060"/>
                </a:solidFill>
                <a:latin typeface="Times New Roman" panose="02020603050405020304" pitchFamily="18" charset="0"/>
                <a:cs typeface="Times New Roman" panose="02020603050405020304" pitchFamily="18" charset="0"/>
              </a:rPr>
              <a:t>– «New Framework Strategy for Multilingualism», valodas kā integrēta mūžizglītības daļa, Multilingvisma komisārs (</a:t>
            </a:r>
            <a:r>
              <a:rPr lang="lv-LV" altLang="en-US" sz="3900" b="1" dirty="0" smtClean="0">
                <a:solidFill>
                  <a:srgbClr val="002060"/>
                </a:solidFill>
                <a:latin typeface="Times New Roman" panose="02020603050405020304" pitchFamily="18" charset="0"/>
                <a:cs typeface="Times New Roman" panose="02020603050405020304" pitchFamily="18" charset="0"/>
              </a:rPr>
              <a:t>L.Orbans).</a:t>
            </a:r>
            <a:endParaRPr lang="lv-LV" altLang="en-US" sz="3900" b="1" dirty="0">
              <a:solidFill>
                <a:srgbClr val="002060"/>
              </a:solidFill>
              <a:latin typeface="Times New Roman" panose="02020603050405020304" pitchFamily="18" charset="0"/>
              <a:cs typeface="Times New Roman" panose="02020603050405020304" pitchFamily="18" charset="0"/>
            </a:endParaRPr>
          </a:p>
          <a:p>
            <a:endParaRPr lang="lv-LV" altLang="en-US" sz="3900" b="1" dirty="0">
              <a:latin typeface="Times New Roman" panose="02020603050405020304" pitchFamily="18" charset="0"/>
              <a:cs typeface="Times New Roman" panose="02020603050405020304" pitchFamily="18" charset="0"/>
            </a:endParaRPr>
          </a:p>
          <a:p>
            <a:r>
              <a:rPr lang="lv-LV" altLang="en-US" sz="3900" b="1" dirty="0">
                <a:solidFill>
                  <a:srgbClr val="660033"/>
                </a:solidFill>
                <a:latin typeface="Times New Roman" panose="02020603050405020304" pitchFamily="18" charset="0"/>
                <a:cs typeface="Times New Roman" panose="02020603050405020304" pitchFamily="18" charset="0"/>
              </a:rPr>
              <a:t> 3. posms (2010-2014) </a:t>
            </a:r>
            <a:r>
              <a:rPr lang="lv-LV" altLang="en-US" sz="3900" b="1" dirty="0">
                <a:solidFill>
                  <a:srgbClr val="002060"/>
                </a:solidFill>
                <a:latin typeface="Times New Roman" panose="02020603050405020304" pitchFamily="18" charset="0"/>
                <a:cs typeface="Times New Roman" panose="02020603050405020304" pitchFamily="18" charset="0"/>
              </a:rPr>
              <a:t>– valodas mobilitātei, izglītības, kultūras, multilingvisma un jaunatnes komisāre (</a:t>
            </a:r>
            <a:r>
              <a:rPr lang="lv-LV" altLang="en-US" sz="3900" b="1" dirty="0" smtClean="0">
                <a:solidFill>
                  <a:srgbClr val="002060"/>
                </a:solidFill>
                <a:latin typeface="Times New Roman" panose="02020603050405020304" pitchFamily="18" charset="0"/>
                <a:cs typeface="Times New Roman" panose="02020603050405020304" pitchFamily="18" charset="0"/>
              </a:rPr>
              <a:t>A.Vasiliu).</a:t>
            </a:r>
            <a:endParaRPr lang="lv-LV" altLang="en-US" sz="3900" b="1" dirty="0">
              <a:solidFill>
                <a:srgbClr val="002060"/>
              </a:solidFill>
              <a:latin typeface="Times New Roman" panose="02020603050405020304" pitchFamily="18" charset="0"/>
              <a:cs typeface="Times New Roman" panose="02020603050405020304" pitchFamily="18" charset="0"/>
            </a:endParaRPr>
          </a:p>
          <a:p>
            <a:endParaRPr lang="lv-LV" altLang="en-US" sz="3900" b="1" dirty="0">
              <a:solidFill>
                <a:srgbClr val="002060"/>
              </a:solidFill>
              <a:latin typeface="Times New Roman" panose="02020603050405020304" pitchFamily="18" charset="0"/>
              <a:cs typeface="Times New Roman" panose="02020603050405020304" pitchFamily="18" charset="0"/>
            </a:endParaRPr>
          </a:p>
          <a:p>
            <a:r>
              <a:rPr lang="lv-LV" altLang="en-US" sz="3900" b="1" dirty="0">
                <a:solidFill>
                  <a:srgbClr val="660033"/>
                </a:solidFill>
                <a:latin typeface="Times New Roman" panose="02020603050405020304" pitchFamily="18" charset="0"/>
                <a:cs typeface="Times New Roman" panose="02020603050405020304" pitchFamily="18" charset="0"/>
              </a:rPr>
              <a:t>4. </a:t>
            </a:r>
            <a:r>
              <a:rPr lang="lv-LV" altLang="en-US" sz="3900" b="1" dirty="0">
                <a:solidFill>
                  <a:srgbClr val="A50021"/>
                </a:solidFill>
                <a:latin typeface="Times New Roman" panose="02020603050405020304" pitchFamily="18" charset="0"/>
                <a:cs typeface="Times New Roman" panose="02020603050405020304" pitchFamily="18" charset="0"/>
              </a:rPr>
              <a:t>posms</a:t>
            </a:r>
            <a:r>
              <a:rPr lang="lv-LV" altLang="en-US" sz="3900" b="1" dirty="0">
                <a:solidFill>
                  <a:srgbClr val="660033"/>
                </a:solidFill>
                <a:latin typeface="Times New Roman" panose="02020603050405020304" pitchFamily="18" charset="0"/>
                <a:cs typeface="Times New Roman" panose="02020603050405020304" pitchFamily="18" charset="0"/>
              </a:rPr>
              <a:t>  </a:t>
            </a:r>
            <a:r>
              <a:rPr lang="lv-LV" altLang="en-US" sz="3900" b="1" dirty="0" smtClean="0">
                <a:solidFill>
                  <a:srgbClr val="A50021"/>
                </a:solidFill>
                <a:latin typeface="Times New Roman" panose="02020603050405020304" pitchFamily="18" charset="0"/>
                <a:cs typeface="Times New Roman" panose="02020603050405020304" pitchFamily="18" charset="0"/>
              </a:rPr>
              <a:t>(2014-2019) </a:t>
            </a:r>
            <a:r>
              <a:rPr lang="lv-LV" altLang="en-US" sz="3900" b="1" dirty="0">
                <a:solidFill>
                  <a:srgbClr val="002060"/>
                </a:solidFill>
                <a:latin typeface="Times New Roman" panose="02020603050405020304" pitchFamily="18" charset="0"/>
                <a:cs typeface="Times New Roman" panose="02020603050405020304" pitchFamily="18" charset="0"/>
              </a:rPr>
              <a:t>– nav īpaša komisāra, kas atbild par valodas politiku un </a:t>
            </a:r>
            <a:r>
              <a:rPr lang="lv-LV" altLang="en-US" sz="3900" b="1" dirty="0" smtClean="0">
                <a:solidFill>
                  <a:srgbClr val="002060"/>
                </a:solidFill>
                <a:latin typeface="Times New Roman" panose="02020603050405020304" pitchFamily="18" charset="0"/>
                <a:cs typeface="Times New Roman" panose="02020603050405020304" pitchFamily="18" charset="0"/>
              </a:rPr>
              <a:t>multilingvismu (T.Navračičs </a:t>
            </a:r>
            <a:r>
              <a:rPr lang="lv-LV" altLang="en-US" sz="3900" b="1" dirty="0">
                <a:solidFill>
                  <a:srgbClr val="002060"/>
                </a:solidFill>
                <a:latin typeface="Times New Roman" panose="02020603050405020304" pitchFamily="18" charset="0"/>
                <a:cs typeface="Times New Roman" panose="02020603050405020304" pitchFamily="18" charset="0"/>
              </a:rPr>
              <a:t>– nosacīti). </a:t>
            </a:r>
            <a:endParaRPr lang="lv-LV" altLang="en-US" sz="3900" b="1" dirty="0" smtClean="0">
              <a:solidFill>
                <a:srgbClr val="002060"/>
              </a:solidFill>
              <a:latin typeface="Times New Roman" panose="02020603050405020304" pitchFamily="18" charset="0"/>
              <a:cs typeface="Times New Roman" panose="02020603050405020304" pitchFamily="18" charset="0"/>
            </a:endParaRPr>
          </a:p>
          <a:p>
            <a:endParaRPr lang="lv-LV" altLang="en-US" sz="3900" b="1" dirty="0">
              <a:solidFill>
                <a:srgbClr val="002060"/>
              </a:solidFill>
              <a:latin typeface="Times New Roman" panose="02020603050405020304" pitchFamily="18" charset="0"/>
              <a:cs typeface="Times New Roman" panose="02020603050405020304" pitchFamily="18" charset="0"/>
            </a:endParaRPr>
          </a:p>
          <a:p>
            <a:r>
              <a:rPr lang="lv-LV" altLang="en-US" sz="3900" b="1" dirty="0" smtClean="0">
                <a:solidFill>
                  <a:srgbClr val="A50021"/>
                </a:solidFill>
                <a:latin typeface="Times New Roman" panose="02020603050405020304" pitchFamily="18" charset="0"/>
                <a:cs typeface="Times New Roman" panose="02020603050405020304" pitchFamily="18" charset="0"/>
              </a:rPr>
              <a:t>5. </a:t>
            </a:r>
            <a:r>
              <a:rPr lang="lv-LV" altLang="en-US" sz="3900" b="1" dirty="0">
                <a:solidFill>
                  <a:srgbClr val="A50021"/>
                </a:solidFill>
                <a:latin typeface="Times New Roman" panose="02020603050405020304" pitchFamily="18" charset="0"/>
                <a:cs typeface="Times New Roman" panose="02020603050405020304" pitchFamily="18" charset="0"/>
              </a:rPr>
              <a:t>p</a:t>
            </a:r>
            <a:r>
              <a:rPr lang="lv-LV" altLang="en-US" sz="3900" b="1" dirty="0" smtClean="0">
                <a:solidFill>
                  <a:srgbClr val="A50021"/>
                </a:solidFill>
                <a:latin typeface="Times New Roman" panose="02020603050405020304" pitchFamily="18" charset="0"/>
                <a:cs typeface="Times New Roman" panose="02020603050405020304" pitchFamily="18" charset="0"/>
              </a:rPr>
              <a:t>osms (2019-2024) </a:t>
            </a:r>
            <a:r>
              <a:rPr lang="lv-LV" altLang="en-US" sz="3900" b="1" dirty="0" smtClean="0">
                <a:solidFill>
                  <a:srgbClr val="002060"/>
                </a:solidFill>
                <a:latin typeface="Times New Roman" panose="02020603050405020304" pitchFamily="18" charset="0"/>
                <a:cs typeface="Times New Roman" panose="02020603050405020304" pitchFamily="18" charset="0"/>
              </a:rPr>
              <a:t>- ?. Ar valodas politiku tieši vai netieši saistīti DG ir vairāku komisāru pārziņā.</a:t>
            </a:r>
          </a:p>
        </p:txBody>
      </p:sp>
    </p:spTree>
    <p:extLst>
      <p:ext uri="{BB962C8B-B14F-4D97-AF65-F5344CB8AC3E}">
        <p14:creationId xmlns:p14="http://schemas.microsoft.com/office/powerpoint/2010/main" val="297645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610687" y="675265"/>
            <a:ext cx="14638232" cy="1661993"/>
          </a:xfrm>
        </p:spPr>
        <p:txBody>
          <a:bodyPr/>
          <a:lstStyle/>
          <a:p>
            <a:pPr algn="ctr"/>
            <a:r>
              <a:rPr lang="lv-LV" altLang="en-US" sz="5400" dirty="0">
                <a:solidFill>
                  <a:srgbClr val="002060"/>
                </a:solidFill>
                <a:latin typeface="Times New Roman" panose="02020603050405020304" pitchFamily="18" charset="0"/>
                <a:cs typeface="Times New Roman" panose="02020603050405020304" pitchFamily="18" charset="0"/>
              </a:rPr>
              <a:t>VAI VALODAS POLITIKA ES ZAUDĒ AKTUALITĀTI? </a:t>
            </a:r>
            <a:endParaRPr lang="en-US" altLang="en-US" sz="5400" dirty="0">
              <a:solidFill>
                <a:srgbClr val="002060"/>
              </a:solidFill>
              <a:latin typeface="Times New Roman" panose="02020603050405020304" pitchFamily="18" charset="0"/>
              <a:cs typeface="Times New Roman" panose="02020603050405020304" pitchFamily="18" charset="0"/>
            </a:endParaRPr>
          </a:p>
        </p:txBody>
      </p:sp>
      <p:sp>
        <p:nvSpPr>
          <p:cNvPr id="27651" name="Content Placeholder 2"/>
          <p:cNvSpPr>
            <a:spLocks noGrp="1"/>
          </p:cNvSpPr>
          <p:nvPr>
            <p:ph idx="1"/>
          </p:nvPr>
        </p:nvSpPr>
        <p:spPr>
          <a:xfrm>
            <a:off x="1442244" y="2911474"/>
            <a:ext cx="17297400" cy="7315201"/>
          </a:xfrm>
        </p:spPr>
        <p:txBody>
          <a:bodyPr>
            <a:normAutofit lnSpcReduction="10000"/>
          </a:bodyPr>
          <a:lstStyle/>
          <a:p>
            <a:r>
              <a:rPr lang="lv-LV" altLang="en-US" sz="3958" b="1" dirty="0"/>
              <a:t>	</a:t>
            </a:r>
            <a:r>
              <a:rPr lang="lv-LV" altLang="en-US" sz="3958" b="1" dirty="0">
                <a:solidFill>
                  <a:srgbClr val="002060"/>
                </a:solidFill>
                <a:latin typeface="Times New Roman" panose="02020603050405020304" pitchFamily="18" charset="0"/>
                <a:cs typeface="Times New Roman" panose="02020603050405020304" pitchFamily="18" charset="0"/>
              </a:rPr>
              <a:t>Multilingvisms </a:t>
            </a:r>
            <a:r>
              <a:rPr lang="lv-LV" altLang="en-US" sz="3958" b="1" dirty="0" smtClean="0">
                <a:solidFill>
                  <a:srgbClr val="002060"/>
                </a:solidFill>
                <a:latin typeface="Times New Roman" panose="02020603050405020304" pitchFamily="18" charset="0"/>
                <a:cs typeface="Times New Roman" panose="02020603050405020304" pitchFamily="18" charset="0"/>
              </a:rPr>
              <a:t>beidzamajos gados tiek </a:t>
            </a:r>
            <a:r>
              <a:rPr lang="lv-LV" altLang="en-US" sz="3958" b="1" dirty="0">
                <a:solidFill>
                  <a:srgbClr val="002060"/>
                </a:solidFill>
                <a:latin typeface="Times New Roman" panose="02020603050405020304" pitchFamily="18" charset="0"/>
                <a:cs typeface="Times New Roman" panose="02020603050405020304" pitchFamily="18" charset="0"/>
              </a:rPr>
              <a:t>traktēts kā darbarīks ES stratēģiskajos projektos (piem., zināšanās balstīta ekonomika), nevis kā atsevišķs mērķis. </a:t>
            </a:r>
            <a:endParaRPr lang="lv-LV" altLang="en-US" sz="3958" b="1" dirty="0">
              <a:solidFill>
                <a:srgbClr val="002060"/>
              </a:solidFill>
            </a:endParaRPr>
          </a:p>
          <a:p>
            <a:pPr algn="just"/>
            <a:r>
              <a:rPr lang="en-US" altLang="en-US" sz="3958" b="1" dirty="0">
                <a:solidFill>
                  <a:srgbClr val="002060"/>
                </a:solidFill>
              </a:rPr>
              <a:t> </a:t>
            </a:r>
            <a:r>
              <a:rPr lang="lv-LV" altLang="en-US" sz="3958" b="1" dirty="0">
                <a:solidFill>
                  <a:srgbClr val="002060"/>
                </a:solidFill>
              </a:rPr>
              <a:t>	</a:t>
            </a:r>
            <a:r>
              <a:rPr lang="lv-LV" altLang="en-US" sz="3958" b="1" dirty="0">
                <a:solidFill>
                  <a:srgbClr val="002060"/>
                </a:solidFill>
                <a:latin typeface="Times New Roman" panose="02020603050405020304" pitchFamily="18" charset="0"/>
                <a:cs typeface="Times New Roman" panose="02020603050405020304" pitchFamily="18" charset="0"/>
              </a:rPr>
              <a:t>«</a:t>
            </a:r>
            <a:r>
              <a:rPr lang="en-US" altLang="en-US" sz="3958" b="1" i="1" dirty="0">
                <a:solidFill>
                  <a:srgbClr val="002060"/>
                </a:solidFill>
                <a:latin typeface="Times New Roman" panose="02020603050405020304" pitchFamily="18" charset="0"/>
                <a:cs typeface="Times New Roman" panose="02020603050405020304" pitchFamily="18" charset="0"/>
              </a:rPr>
              <a:t>The new Commission’s approach on multilingualism gives a utilitarian, mark</a:t>
            </a:r>
            <a:r>
              <a:rPr lang="lv-LV" altLang="en-US" sz="3958" b="1" i="1" dirty="0">
                <a:solidFill>
                  <a:srgbClr val="002060"/>
                </a:solidFill>
                <a:latin typeface="Times New Roman" panose="02020603050405020304" pitchFamily="18" charset="0"/>
                <a:cs typeface="Times New Roman" panose="02020603050405020304" pitchFamily="18" charset="0"/>
              </a:rPr>
              <a:t>et-</a:t>
            </a:r>
            <a:r>
              <a:rPr lang="en-US" altLang="en-US" sz="3958" b="1" i="1" dirty="0">
                <a:solidFill>
                  <a:srgbClr val="002060"/>
                </a:solidFill>
                <a:latin typeface="Times New Roman" panose="02020603050405020304" pitchFamily="18" charset="0"/>
                <a:cs typeface="Times New Roman" panose="02020603050405020304" pitchFamily="18" charset="0"/>
              </a:rPr>
              <a:t>oriented approach to the languages of Europe, which will only prioritize big, hegemonic languages</a:t>
            </a:r>
            <a:r>
              <a:rPr lang="lv-LV" altLang="en-US" sz="3958" b="1" dirty="0">
                <a:solidFill>
                  <a:srgbClr val="002060"/>
                </a:solidFill>
                <a:latin typeface="Times New Roman" panose="02020603050405020304" pitchFamily="18" charset="0"/>
                <a:cs typeface="Times New Roman" panose="02020603050405020304" pitchFamily="18" charset="0"/>
              </a:rPr>
              <a:t>» (NPLD, 2014).</a:t>
            </a:r>
          </a:p>
          <a:p>
            <a:pPr algn="just"/>
            <a:r>
              <a:rPr lang="lv-LV" altLang="en-US" sz="3958" b="1" dirty="0">
                <a:solidFill>
                  <a:srgbClr val="002060"/>
                </a:solidFill>
                <a:latin typeface="Times New Roman" panose="02020603050405020304" pitchFamily="18" charset="0"/>
                <a:cs typeface="Times New Roman" panose="02020603050405020304" pitchFamily="18" charset="0"/>
              </a:rPr>
              <a:t>	Skaidrojumi: 1) viss jau pateikts, 2) valodas jautājumi ir «politiskais dinamīts», 3) </a:t>
            </a:r>
            <a:r>
              <a:rPr lang="lv-LV" altLang="en-US" sz="3958" b="1" dirty="0" smtClean="0">
                <a:solidFill>
                  <a:srgbClr val="002060"/>
                </a:solidFill>
                <a:latin typeface="Times New Roman" panose="02020603050405020304" pitchFamily="18" charset="0"/>
                <a:cs typeface="Times New Roman" panose="02020603050405020304" pitchFamily="18" charset="0"/>
              </a:rPr>
              <a:t>valodas politikas aktualizēšana </a:t>
            </a:r>
            <a:r>
              <a:rPr lang="lv-LV" altLang="en-US" sz="3958" b="1" dirty="0">
                <a:solidFill>
                  <a:srgbClr val="002060"/>
                </a:solidFill>
                <a:latin typeface="Times New Roman" panose="02020603050405020304" pitchFamily="18" charset="0"/>
                <a:cs typeface="Times New Roman" panose="02020603050405020304" pitchFamily="18" charset="0"/>
              </a:rPr>
              <a:t>uzticēta koleģiālajām </a:t>
            </a:r>
            <a:r>
              <a:rPr lang="lv-LV" altLang="en-US" sz="3958" b="1" dirty="0" smtClean="0">
                <a:solidFill>
                  <a:srgbClr val="002060"/>
                </a:solidFill>
                <a:latin typeface="Times New Roman" panose="02020603050405020304" pitchFamily="18" charset="0"/>
                <a:cs typeface="Times New Roman" panose="02020603050405020304" pitchFamily="18" charset="0"/>
              </a:rPr>
              <a:t>zinātniskajām institūcijām vai nevalstiskajām organizācijām.</a:t>
            </a:r>
          </a:p>
          <a:p>
            <a:pPr algn="just"/>
            <a:endParaRPr lang="lv-LV" altLang="en-US" sz="3958" b="1" dirty="0">
              <a:solidFill>
                <a:srgbClr val="002060"/>
              </a:solidFill>
              <a:latin typeface="Times New Roman" panose="02020603050405020304" pitchFamily="18" charset="0"/>
              <a:cs typeface="Times New Roman" panose="02020603050405020304" pitchFamily="18" charset="0"/>
            </a:endParaRPr>
          </a:p>
          <a:p>
            <a:pPr algn="just"/>
            <a:r>
              <a:rPr lang="lv-LV" altLang="en-US" sz="3958" b="1" dirty="0">
                <a:solidFill>
                  <a:srgbClr val="002060"/>
                </a:solidFill>
                <a:latin typeface="Times New Roman" panose="02020603050405020304" pitchFamily="18" charset="0"/>
                <a:cs typeface="Times New Roman" panose="02020603050405020304" pitchFamily="18" charset="0"/>
              </a:rPr>
              <a:t>	</a:t>
            </a:r>
            <a:r>
              <a:rPr lang="lv-LV" altLang="en-US" sz="3958" b="1" dirty="0" smtClean="0">
                <a:solidFill>
                  <a:srgbClr val="A50021"/>
                </a:solidFill>
                <a:latin typeface="Times New Roman" panose="02020603050405020304" pitchFamily="18" charset="0"/>
                <a:cs typeface="Times New Roman" panose="02020603050405020304" pitchFamily="18" charset="0"/>
              </a:rPr>
              <a:t>Jautājums: </a:t>
            </a:r>
            <a:r>
              <a:rPr lang="lv-LV" altLang="en-US" sz="3958" b="1" dirty="0" smtClean="0">
                <a:solidFill>
                  <a:srgbClr val="002060"/>
                </a:solidFill>
                <a:latin typeface="Times New Roman" panose="02020603050405020304" pitchFamily="18" charset="0"/>
                <a:cs typeface="Times New Roman" panose="02020603050405020304" pitchFamily="18" charset="0"/>
              </a:rPr>
              <a:t>vai intensīvā valodas politikas kā zinātnes attīstība ietekmē ES programmatisko dokumentu izstrādi, kā arī praktisko darbību, piemēram, tulku un tulkotāju dienestu darbībā? Vai šīs orbītas saskaras? </a:t>
            </a:r>
            <a:endParaRPr lang="en-US" altLang="en-US" sz="3958"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8699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610687" y="675265"/>
            <a:ext cx="14638232" cy="1661993"/>
          </a:xfrm>
        </p:spPr>
        <p:txBody>
          <a:bodyPr/>
          <a:lstStyle/>
          <a:p>
            <a:pPr algn="ctr"/>
            <a:r>
              <a:rPr lang="lv-LV" altLang="en-US" sz="5400" dirty="0" smtClean="0">
                <a:solidFill>
                  <a:srgbClr val="002060"/>
                </a:solidFill>
                <a:latin typeface="Times New Roman" panose="02020603050405020304" pitchFamily="18" charset="0"/>
                <a:cs typeface="Times New Roman" panose="02020603050405020304" pitchFamily="18" charset="0"/>
              </a:rPr>
              <a:t>VALODAS POLITIKA → MULTILINGVISMA POLITIKA? </a:t>
            </a:r>
            <a:endParaRPr lang="en-US" altLang="en-US" sz="5400" dirty="0">
              <a:solidFill>
                <a:srgbClr val="002060"/>
              </a:solidFill>
              <a:latin typeface="Times New Roman" panose="02020603050405020304" pitchFamily="18" charset="0"/>
              <a:cs typeface="Times New Roman" panose="02020603050405020304" pitchFamily="18" charset="0"/>
            </a:endParaRPr>
          </a:p>
        </p:txBody>
      </p:sp>
      <p:sp>
        <p:nvSpPr>
          <p:cNvPr id="27651" name="Content Placeholder 2"/>
          <p:cNvSpPr>
            <a:spLocks noGrp="1"/>
          </p:cNvSpPr>
          <p:nvPr>
            <p:ph idx="1"/>
          </p:nvPr>
        </p:nvSpPr>
        <p:spPr>
          <a:xfrm>
            <a:off x="1518444" y="2378075"/>
            <a:ext cx="17297400" cy="7315201"/>
          </a:xfrm>
        </p:spPr>
        <p:txBody>
          <a:bodyPr>
            <a:normAutofit lnSpcReduction="10000"/>
          </a:bodyPr>
          <a:lstStyle/>
          <a:p>
            <a:r>
              <a:rPr lang="lv-LV" altLang="en-US" sz="3958" b="1" dirty="0"/>
              <a:t>	</a:t>
            </a:r>
            <a:r>
              <a:rPr lang="lv-LV" altLang="en-US" sz="3600" b="1" dirty="0" smtClean="0">
                <a:solidFill>
                  <a:srgbClr val="002060"/>
                </a:solidFill>
                <a:latin typeface="Times New Roman" panose="02020603050405020304" pitchFamily="18" charset="0"/>
                <a:cs typeface="Times New Roman" panose="02020603050405020304" pitchFamily="18" charset="0"/>
              </a:rPr>
              <a:t>Eiropas Komisijas un Eiropas Parlamenta politikas </a:t>
            </a:r>
            <a:r>
              <a:rPr lang="lv-LV" altLang="en-US" sz="3600" b="1" dirty="0" smtClean="0">
                <a:solidFill>
                  <a:srgbClr val="002060"/>
                </a:solidFill>
                <a:latin typeface="Times New Roman" panose="02020603050405020304" pitchFamily="18" charset="0"/>
                <a:cs typeface="Times New Roman" panose="02020603050405020304" pitchFamily="18" charset="0"/>
              </a:rPr>
              <a:t>līmenī – pragmatiskie </a:t>
            </a:r>
            <a:r>
              <a:rPr lang="lv-LV" altLang="en-US" sz="3600" b="1" dirty="0" smtClean="0">
                <a:solidFill>
                  <a:srgbClr val="002060"/>
                </a:solidFill>
                <a:latin typeface="Times New Roman" panose="02020603050405020304" pitchFamily="18" charset="0"/>
                <a:cs typeface="Times New Roman" panose="02020603050405020304" pitchFamily="18" charset="0"/>
              </a:rPr>
              <a:t>aspekti: </a:t>
            </a:r>
          </a:p>
          <a:p>
            <a:endParaRPr lang="lv-LV" altLang="en-US" sz="3600" b="1" dirty="0" smtClean="0">
              <a:solidFill>
                <a:srgbClr val="002060"/>
              </a:solidFill>
              <a:latin typeface="Times New Roman" panose="02020603050405020304" pitchFamily="18" charset="0"/>
              <a:cs typeface="Times New Roman" panose="02020603050405020304" pitchFamily="18" charset="0"/>
            </a:endParaRPr>
          </a:p>
          <a:p>
            <a:r>
              <a:rPr lang="lv-LV" altLang="en-US" sz="3600" b="1" dirty="0" smtClean="0">
                <a:solidFill>
                  <a:srgbClr val="002060"/>
                </a:solidFill>
                <a:latin typeface="Times New Roman" panose="02020603050405020304" pitchFamily="18" charset="0"/>
                <a:cs typeface="Times New Roman" panose="02020603050405020304" pitchFamily="18" charset="0"/>
              </a:rPr>
              <a:t> 	</a:t>
            </a:r>
            <a:r>
              <a:rPr lang="lv-LV" altLang="en-US" sz="3600" b="1" dirty="0" smtClean="0">
                <a:solidFill>
                  <a:srgbClr val="002060"/>
                </a:solidFill>
                <a:latin typeface="Times New Roman" panose="02020603050405020304" pitchFamily="18" charset="0"/>
                <a:cs typeface="Times New Roman" panose="02020603050405020304" pitchFamily="18" charset="0"/>
              </a:rPr>
              <a:t>1) </a:t>
            </a:r>
            <a:r>
              <a:rPr lang="lv-LV" altLang="en-US" sz="3600" b="1" dirty="0" smtClean="0">
                <a:solidFill>
                  <a:srgbClr val="002060"/>
                </a:solidFill>
                <a:latin typeface="Times New Roman" panose="02020603050405020304" pitchFamily="18" charset="0"/>
                <a:cs typeface="Times New Roman" panose="02020603050405020304" pitchFamily="18" charset="0"/>
              </a:rPr>
              <a:t>kāda </a:t>
            </a:r>
            <a:r>
              <a:rPr lang="lv-LV" altLang="en-US" sz="3600" b="1" dirty="0" smtClean="0">
                <a:solidFill>
                  <a:srgbClr val="002060"/>
                </a:solidFill>
                <a:latin typeface="Times New Roman" panose="02020603050405020304" pitchFamily="18" charset="0"/>
                <a:cs typeface="Times New Roman" panose="02020603050405020304" pitchFamily="18" charset="0"/>
              </a:rPr>
              <a:t>informācija kurās  valodās </a:t>
            </a:r>
            <a:r>
              <a:rPr lang="lv-LV" altLang="en-US" sz="3600" b="1" dirty="0">
                <a:solidFill>
                  <a:srgbClr val="002060"/>
                </a:solidFill>
                <a:latin typeface="Times New Roman" panose="02020603050405020304" pitchFamily="18" charset="0"/>
                <a:cs typeface="Times New Roman" panose="02020603050405020304" pitchFamily="18" charset="0"/>
              </a:rPr>
              <a:t>tiek </a:t>
            </a:r>
            <a:r>
              <a:rPr lang="lv-LV" altLang="en-US" sz="3600" b="1" dirty="0" smtClean="0">
                <a:solidFill>
                  <a:srgbClr val="002060"/>
                </a:solidFill>
                <a:latin typeface="Times New Roman" panose="02020603050405020304" pitchFamily="18" charset="0"/>
                <a:cs typeface="Times New Roman" panose="02020603050405020304" pitchFamily="18" charset="0"/>
              </a:rPr>
              <a:t>tulkota, piem.: </a:t>
            </a:r>
            <a:r>
              <a:rPr lang="lv-LV" altLang="en-US" sz="3600" b="1" dirty="0">
                <a:solidFill>
                  <a:srgbClr val="002060"/>
                </a:solidFill>
                <a:latin typeface="Times New Roman" panose="02020603050405020304" pitchFamily="18" charset="0"/>
                <a:cs typeface="Times New Roman" panose="02020603050405020304" pitchFamily="18" charset="0"/>
              </a:rPr>
              <a:t>(</a:t>
            </a:r>
            <a:r>
              <a:rPr lang="lv-LV" altLang="en-US" sz="3600" b="1" dirty="0">
                <a:solidFill>
                  <a:srgbClr val="002060"/>
                </a:solidFill>
                <a:latin typeface="Times New Roman" panose="02020603050405020304" pitchFamily="18" charset="0"/>
                <a:cs typeface="Times New Roman" panose="02020603050405020304" pitchFamily="18" charset="0"/>
                <a:hlinkClick r:id="rId2"/>
              </a:rPr>
              <a:t>https://</a:t>
            </a:r>
            <a:r>
              <a:rPr lang="lv-LV" altLang="en-US" sz="3600" b="1" dirty="0" smtClean="0">
                <a:solidFill>
                  <a:srgbClr val="002060"/>
                </a:solidFill>
                <a:latin typeface="Times New Roman" panose="02020603050405020304" pitchFamily="18" charset="0"/>
                <a:cs typeface="Times New Roman" panose="02020603050405020304" pitchFamily="18" charset="0"/>
                <a:hlinkClick r:id="rId2"/>
              </a:rPr>
              <a:t>ec.europa.eu/education/language-policy_en</a:t>
            </a:r>
            <a:r>
              <a:rPr lang="lv-LV" altLang="en-US" sz="3600" b="1" dirty="0" smtClean="0">
                <a:solidFill>
                  <a:srgbClr val="002060"/>
                </a:solidFill>
                <a:latin typeface="Times New Roman" panose="02020603050405020304" pitchFamily="18" charset="0"/>
                <a:cs typeface="Times New Roman" panose="02020603050405020304" pitchFamily="18" charset="0"/>
              </a:rPr>
              <a:t>),</a:t>
            </a:r>
          </a:p>
          <a:p>
            <a:endParaRPr lang="lv-LV" altLang="en-US" sz="3600" b="1" dirty="0">
              <a:solidFill>
                <a:srgbClr val="002060"/>
              </a:solidFill>
              <a:latin typeface="Times New Roman" panose="02020603050405020304" pitchFamily="18" charset="0"/>
              <a:cs typeface="Times New Roman" panose="02020603050405020304" pitchFamily="18" charset="0"/>
            </a:endParaRPr>
          </a:p>
          <a:p>
            <a:r>
              <a:rPr lang="lv-LV" altLang="en-US" sz="3600" b="1" dirty="0" smtClean="0">
                <a:solidFill>
                  <a:srgbClr val="002060"/>
                </a:solidFill>
                <a:latin typeface="Times New Roman" panose="02020603050405020304" pitchFamily="18" charset="0"/>
                <a:cs typeface="Times New Roman" panose="02020603050405020304" pitchFamily="18" charset="0"/>
              </a:rPr>
              <a:t>	2) digitālo tehnoloģiju un </a:t>
            </a:r>
            <a:r>
              <a:rPr lang="lv-LV" altLang="en-US" sz="3600" b="1" dirty="0">
                <a:solidFill>
                  <a:srgbClr val="002060"/>
                </a:solidFill>
                <a:latin typeface="Times New Roman" panose="02020603050405020304" pitchFamily="18" charset="0"/>
                <a:cs typeface="Times New Roman" panose="02020603050405020304" pitchFamily="18" charset="0"/>
              </a:rPr>
              <a:t>mašīntulkošanas </a:t>
            </a:r>
            <a:r>
              <a:rPr lang="lv-LV" altLang="en-US" sz="3600" b="1" dirty="0" smtClean="0">
                <a:solidFill>
                  <a:srgbClr val="002060"/>
                </a:solidFill>
                <a:latin typeface="Times New Roman" panose="02020603050405020304" pitchFamily="18" charset="0"/>
                <a:cs typeface="Times New Roman" panose="02020603050405020304" pitchFamily="18" charset="0"/>
              </a:rPr>
              <a:t>attīstīšana, piem.: </a:t>
            </a:r>
            <a:r>
              <a:rPr lang="lv-LV" altLang="en-US" sz="3600" b="1" dirty="0">
                <a:solidFill>
                  <a:srgbClr val="002060"/>
                </a:solidFill>
                <a:latin typeface="Times New Roman" panose="02020603050405020304" pitchFamily="18" charset="0"/>
                <a:cs typeface="Times New Roman" panose="02020603050405020304" pitchFamily="18" charset="0"/>
              </a:rPr>
              <a:t>(</a:t>
            </a:r>
            <a:r>
              <a:rPr lang="lv-LV" altLang="en-US" sz="3600" b="1" dirty="0">
                <a:solidFill>
                  <a:srgbClr val="002060"/>
                </a:solidFill>
                <a:latin typeface="Times New Roman" panose="02020603050405020304" pitchFamily="18" charset="0"/>
                <a:cs typeface="Times New Roman" panose="02020603050405020304" pitchFamily="18" charset="0"/>
                <a:hlinkClick r:id="rId3"/>
              </a:rPr>
              <a:t>http://</a:t>
            </a:r>
            <a:r>
              <a:rPr lang="lv-LV" altLang="en-US" sz="3600" b="1" dirty="0" smtClean="0">
                <a:solidFill>
                  <a:srgbClr val="002060"/>
                </a:solidFill>
                <a:latin typeface="Times New Roman" panose="02020603050405020304" pitchFamily="18" charset="0"/>
                <a:cs typeface="Times New Roman" panose="02020603050405020304" pitchFamily="18" charset="0"/>
                <a:hlinkClick r:id="rId3"/>
              </a:rPr>
              <a:t>www.europarl.europa.eu/doceo/document/TA-8-2018-0332_EN.html</a:t>
            </a:r>
            <a:r>
              <a:rPr lang="lv-LV" altLang="en-US" sz="3600" b="1" dirty="0" smtClean="0">
                <a:solidFill>
                  <a:srgbClr val="002060"/>
                </a:solidFill>
                <a:latin typeface="Times New Roman" panose="02020603050405020304" pitchFamily="18" charset="0"/>
                <a:cs typeface="Times New Roman" panose="02020603050405020304" pitchFamily="18" charset="0"/>
              </a:rPr>
              <a:t>),</a:t>
            </a:r>
          </a:p>
          <a:p>
            <a:endParaRPr lang="lv-LV" altLang="en-US" sz="3600" b="1" dirty="0">
              <a:solidFill>
                <a:srgbClr val="002060"/>
              </a:solidFill>
              <a:latin typeface="Times New Roman" panose="02020603050405020304" pitchFamily="18" charset="0"/>
              <a:cs typeface="Times New Roman" panose="02020603050405020304" pitchFamily="18" charset="0"/>
            </a:endParaRPr>
          </a:p>
          <a:p>
            <a:r>
              <a:rPr lang="lv-LV" altLang="en-US" sz="3600" b="1" dirty="0" smtClean="0">
                <a:solidFill>
                  <a:srgbClr val="002060"/>
                </a:solidFill>
                <a:latin typeface="Times New Roman" panose="02020603050405020304" pitchFamily="18" charset="0"/>
                <a:cs typeface="Times New Roman" panose="02020603050405020304" pitchFamily="18" charset="0"/>
              </a:rPr>
              <a:t>	3) Organizatoriskie un praktiskie tulkošanas un rakstiskās tulkošanas aspekti, arī sadarbībā ar citām starptautiskām organizācijām, piem</a:t>
            </a:r>
            <a:r>
              <a:rPr lang="lv-LV" altLang="en-US" sz="3600" b="1" dirty="0">
                <a:solidFill>
                  <a:srgbClr val="002060"/>
                </a:solidFill>
                <a:latin typeface="Times New Roman" panose="02020603050405020304" pitchFamily="18" charset="0"/>
                <a:cs typeface="Times New Roman" panose="02020603050405020304" pitchFamily="18" charset="0"/>
              </a:rPr>
              <a:t>., </a:t>
            </a:r>
            <a:r>
              <a:rPr lang="lv-LV" altLang="en-US" sz="3600" b="1" dirty="0" smtClean="0">
                <a:solidFill>
                  <a:srgbClr val="002060"/>
                </a:solidFill>
                <a:latin typeface="Times New Roman" panose="02020603050405020304" pitchFamily="18" charset="0"/>
                <a:cs typeface="Times New Roman" panose="02020603050405020304" pitchFamily="18" charset="0"/>
              </a:rPr>
              <a:t>2019. g. Briseles secinājumi par multilingvismu (</a:t>
            </a:r>
            <a:r>
              <a:rPr lang="lv-LV" altLang="en-US" sz="3600" b="1" dirty="0" smtClean="0">
                <a:solidFill>
                  <a:srgbClr val="002060"/>
                </a:solidFill>
                <a:latin typeface="Times New Roman" panose="02020603050405020304" pitchFamily="18" charset="0"/>
                <a:cs typeface="Times New Roman" panose="02020603050405020304" pitchFamily="18" charset="0"/>
                <a:hlinkClick r:id="rId4"/>
              </a:rPr>
              <a:t>https</a:t>
            </a:r>
            <a:r>
              <a:rPr lang="lv-LV" altLang="en-US" sz="3600" b="1" dirty="0">
                <a:solidFill>
                  <a:srgbClr val="002060"/>
                </a:solidFill>
                <a:latin typeface="Times New Roman" panose="02020603050405020304" pitchFamily="18" charset="0"/>
                <a:cs typeface="Times New Roman" panose="02020603050405020304" pitchFamily="18" charset="0"/>
                <a:hlinkClick r:id="rId4"/>
              </a:rPr>
              <a:t>://</a:t>
            </a:r>
            <a:r>
              <a:rPr lang="lv-LV" altLang="en-US" sz="3600" b="1" dirty="0" smtClean="0">
                <a:solidFill>
                  <a:srgbClr val="002060"/>
                </a:solidFill>
                <a:latin typeface="Times New Roman" panose="02020603050405020304" pitchFamily="18" charset="0"/>
                <a:cs typeface="Times New Roman" panose="02020603050405020304" pitchFamily="18" charset="0"/>
                <a:hlinkClick r:id="rId4"/>
              </a:rPr>
              <a:t>ec.europa.eu/info/sites/info/files/iamladp_brussels_statement_en_v4.pdf</a:t>
            </a:r>
            <a:r>
              <a:rPr lang="lv-LV" altLang="en-US" sz="3600" b="1" dirty="0" smtClean="0">
                <a:solidFill>
                  <a:srgbClr val="002060"/>
                </a:solidFill>
                <a:latin typeface="Times New Roman" panose="02020603050405020304" pitchFamily="18" charset="0"/>
                <a:cs typeface="Times New Roman" panose="02020603050405020304" pitchFamily="18" charset="0"/>
              </a:rPr>
              <a:t>). </a:t>
            </a:r>
          </a:p>
          <a:p>
            <a:endParaRPr lang="lv-LV" altLang="en-US" sz="3600" b="1" dirty="0" smtClean="0">
              <a:solidFill>
                <a:srgbClr val="002060"/>
              </a:solidFill>
              <a:latin typeface="Times New Roman" panose="02020603050405020304" pitchFamily="18" charset="0"/>
              <a:cs typeface="Times New Roman" panose="02020603050405020304" pitchFamily="18" charset="0"/>
            </a:endParaRPr>
          </a:p>
          <a:p>
            <a:r>
              <a:rPr lang="lv-LV" altLang="en-US" sz="3600" b="1" dirty="0">
                <a:solidFill>
                  <a:srgbClr val="002060"/>
                </a:solidFill>
                <a:latin typeface="Times New Roman" panose="02020603050405020304" pitchFamily="18" charset="0"/>
                <a:cs typeface="Times New Roman" panose="02020603050405020304" pitchFamily="18" charset="0"/>
              </a:rPr>
              <a:t>	</a:t>
            </a:r>
            <a:endParaRPr lang="lv-LV" altLang="en-US" sz="3600" b="1" dirty="0" smtClean="0">
              <a:solidFill>
                <a:srgbClr val="002060"/>
              </a:solidFill>
              <a:latin typeface="Times New Roman" panose="02020603050405020304" pitchFamily="18" charset="0"/>
              <a:cs typeface="Times New Roman" panose="02020603050405020304" pitchFamily="18" charset="0"/>
            </a:endParaRPr>
          </a:p>
          <a:p>
            <a:endParaRPr lang="en-US" altLang="en-US" sz="3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7965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610687" y="675265"/>
            <a:ext cx="14638232" cy="1661993"/>
          </a:xfrm>
        </p:spPr>
        <p:txBody>
          <a:bodyPr/>
          <a:lstStyle/>
          <a:p>
            <a:pPr algn="ctr"/>
            <a:r>
              <a:rPr lang="lv-LV" altLang="en-US" sz="5400" dirty="0" smtClean="0">
                <a:solidFill>
                  <a:srgbClr val="002060"/>
                </a:solidFill>
                <a:latin typeface="Times New Roman" panose="02020603050405020304" pitchFamily="18" charset="0"/>
                <a:cs typeface="Times New Roman" panose="02020603050405020304" pitchFamily="18" charset="0"/>
              </a:rPr>
              <a:t>ES MULTILINGVISMA TEORĒTISKĀ PAMATA ATTĪSTĪBA</a:t>
            </a:r>
            <a:endParaRPr lang="en-US" altLang="en-US" sz="5400" dirty="0">
              <a:solidFill>
                <a:srgbClr val="002060"/>
              </a:solidFill>
              <a:latin typeface="Times New Roman" panose="02020603050405020304" pitchFamily="18" charset="0"/>
              <a:cs typeface="Times New Roman" panose="02020603050405020304" pitchFamily="18" charset="0"/>
            </a:endParaRPr>
          </a:p>
        </p:txBody>
      </p:sp>
      <p:sp>
        <p:nvSpPr>
          <p:cNvPr id="27651" name="Content Placeholder 2"/>
          <p:cNvSpPr>
            <a:spLocks noGrp="1"/>
          </p:cNvSpPr>
          <p:nvPr>
            <p:ph idx="1"/>
          </p:nvPr>
        </p:nvSpPr>
        <p:spPr>
          <a:xfrm>
            <a:off x="1442244" y="2911474"/>
            <a:ext cx="17297400" cy="7315201"/>
          </a:xfrm>
        </p:spPr>
        <p:txBody>
          <a:bodyPr>
            <a:normAutofit lnSpcReduction="10000"/>
          </a:bodyPr>
          <a:lstStyle/>
          <a:p>
            <a:r>
              <a:rPr lang="lv-LV" altLang="en-US" sz="3958" b="1" dirty="0"/>
              <a:t>	</a:t>
            </a:r>
            <a:r>
              <a:rPr lang="lv-LV" altLang="en-US" sz="3600" b="1" dirty="0" smtClean="0">
                <a:solidFill>
                  <a:srgbClr val="002060"/>
                </a:solidFill>
                <a:latin typeface="Times New Roman" panose="02020603050405020304" pitchFamily="18" charset="0"/>
                <a:cs typeface="Times New Roman" panose="02020603050405020304" pitchFamily="18" charset="0"/>
              </a:rPr>
              <a:t>1) Eiropas un Eiropas Savienības mēroga zinātnisku apvienību darbība lingvistikas un valodas politikas jomā, piemēram:</a:t>
            </a:r>
          </a:p>
          <a:p>
            <a:r>
              <a:rPr lang="lv-LV" altLang="en-US" sz="3600" b="1" dirty="0">
                <a:solidFill>
                  <a:srgbClr val="002060"/>
                </a:solidFill>
                <a:latin typeface="Times New Roman" panose="02020603050405020304" pitchFamily="18" charset="0"/>
                <a:cs typeface="Times New Roman" panose="02020603050405020304" pitchFamily="18" charset="0"/>
              </a:rPr>
              <a:t>	</a:t>
            </a:r>
            <a:r>
              <a:rPr lang="lv-LV" altLang="en-US" sz="3600" b="1" dirty="0" smtClean="0">
                <a:solidFill>
                  <a:srgbClr val="002060"/>
                </a:solidFill>
                <a:latin typeface="Times New Roman" panose="02020603050405020304" pitchFamily="18" charset="0"/>
                <a:cs typeface="Times New Roman" panose="02020603050405020304" pitchFamily="18" charset="0"/>
              </a:rPr>
              <a:t>Eiropas Valodu padome (</a:t>
            </a:r>
            <a:r>
              <a:rPr lang="lv-LV" altLang="en-US" sz="3600" b="1" i="1" dirty="0" smtClean="0">
                <a:solidFill>
                  <a:srgbClr val="002060"/>
                </a:solidFill>
                <a:latin typeface="Times New Roman" panose="02020603050405020304" pitchFamily="18" charset="0"/>
                <a:cs typeface="Times New Roman" panose="02020603050405020304" pitchFamily="18" charset="0"/>
              </a:rPr>
              <a:t>European Language Council</a:t>
            </a:r>
            <a:r>
              <a:rPr lang="lv-LV" altLang="en-US" sz="3600" b="1" dirty="0" smtClean="0">
                <a:solidFill>
                  <a:srgbClr val="002060"/>
                </a:solidFill>
                <a:latin typeface="Times New Roman" panose="02020603050405020304" pitchFamily="18" charset="0"/>
                <a:cs typeface="Times New Roman" panose="02020603050405020304" pitchFamily="18" charset="0"/>
              </a:rPr>
              <a:t>),</a:t>
            </a:r>
          </a:p>
          <a:p>
            <a:r>
              <a:rPr lang="lv-LV" altLang="en-US" sz="3600" b="1" dirty="0">
                <a:solidFill>
                  <a:srgbClr val="002060"/>
                </a:solidFill>
                <a:latin typeface="Times New Roman" panose="02020603050405020304" pitchFamily="18" charset="0"/>
                <a:cs typeface="Times New Roman" panose="02020603050405020304" pitchFamily="18" charset="0"/>
              </a:rPr>
              <a:t> </a:t>
            </a:r>
            <a:r>
              <a:rPr lang="lv-LV" altLang="en-US" sz="3600" b="1" dirty="0" smtClean="0">
                <a:solidFill>
                  <a:srgbClr val="002060"/>
                </a:solidFill>
                <a:latin typeface="Times New Roman" panose="02020603050405020304" pitchFamily="18" charset="0"/>
                <a:cs typeface="Times New Roman" panose="02020603050405020304" pitchFamily="18" charset="0"/>
              </a:rPr>
              <a:t>       Lingvodiversitātes veicināšanas tīkls (</a:t>
            </a:r>
            <a:r>
              <a:rPr lang="lv-LV" altLang="en-US" sz="3600" b="1" i="1" dirty="0" smtClean="0">
                <a:solidFill>
                  <a:srgbClr val="002060"/>
                </a:solidFill>
                <a:latin typeface="Times New Roman" panose="02020603050405020304" pitchFamily="18" charset="0"/>
                <a:cs typeface="Times New Roman" panose="02020603050405020304" pitchFamily="18" charset="0"/>
              </a:rPr>
              <a:t>Network for Promotion of Language Diversity</a:t>
            </a:r>
            <a:r>
              <a:rPr lang="lv-LV" altLang="en-US" sz="3600" b="1" dirty="0" smtClean="0">
                <a:solidFill>
                  <a:srgbClr val="002060"/>
                </a:solidFill>
                <a:latin typeface="Times New Roman" panose="02020603050405020304" pitchFamily="18" charset="0"/>
                <a:cs typeface="Times New Roman" panose="02020603050405020304" pitchFamily="18" charset="0"/>
              </a:rPr>
              <a:t>),</a:t>
            </a:r>
          </a:p>
          <a:p>
            <a:r>
              <a:rPr lang="lv-LV" altLang="en-US" sz="3600" b="1" dirty="0">
                <a:solidFill>
                  <a:srgbClr val="002060"/>
                </a:solidFill>
                <a:latin typeface="Times New Roman" panose="02020603050405020304" pitchFamily="18" charset="0"/>
                <a:cs typeface="Times New Roman" panose="02020603050405020304" pitchFamily="18" charset="0"/>
              </a:rPr>
              <a:t>	</a:t>
            </a:r>
            <a:r>
              <a:rPr lang="lv-LV" altLang="en-US" sz="3600" b="1" dirty="0" smtClean="0">
                <a:solidFill>
                  <a:srgbClr val="002060"/>
                </a:solidFill>
                <a:latin typeface="Times New Roman" panose="02020603050405020304" pitchFamily="18" charset="0"/>
                <a:cs typeface="Times New Roman" panose="02020603050405020304" pitchFamily="18" charset="0"/>
              </a:rPr>
              <a:t>Eiropas Nacionālo valodu institūciju federācija (</a:t>
            </a:r>
            <a:r>
              <a:rPr lang="lv-LV" altLang="en-US" sz="3600" b="1" i="1" dirty="0" smtClean="0">
                <a:solidFill>
                  <a:srgbClr val="002060"/>
                </a:solidFill>
                <a:latin typeface="Times New Roman" panose="02020603050405020304" pitchFamily="18" charset="0"/>
                <a:cs typeface="Times New Roman" panose="02020603050405020304" pitchFamily="18" charset="0"/>
              </a:rPr>
              <a:t>European Federation of National Institutions for Language</a:t>
            </a:r>
            <a:r>
              <a:rPr lang="lv-LV" altLang="en-US" sz="3600" b="1" dirty="0" smtClean="0">
                <a:solidFill>
                  <a:srgbClr val="002060"/>
                </a:solidFill>
                <a:latin typeface="Times New Roman" panose="02020603050405020304" pitchFamily="18" charset="0"/>
                <a:cs typeface="Times New Roman" panose="02020603050405020304" pitchFamily="18" charset="0"/>
              </a:rPr>
              <a:t>), </a:t>
            </a:r>
          </a:p>
          <a:p>
            <a:r>
              <a:rPr lang="lv-LV" altLang="en-US" sz="3600" b="1" dirty="0">
                <a:solidFill>
                  <a:srgbClr val="002060"/>
                </a:solidFill>
                <a:latin typeface="Times New Roman" panose="02020603050405020304" pitchFamily="18" charset="0"/>
                <a:cs typeface="Times New Roman" panose="02020603050405020304" pitchFamily="18" charset="0"/>
              </a:rPr>
              <a:t>	</a:t>
            </a:r>
            <a:r>
              <a:rPr lang="lv-LV" altLang="en-US" sz="3600" b="1" dirty="0" smtClean="0">
                <a:solidFill>
                  <a:srgbClr val="002060"/>
                </a:solidFill>
                <a:latin typeface="Times New Roman" panose="02020603050405020304" pitchFamily="18" charset="0"/>
                <a:cs typeface="Times New Roman" panose="02020603050405020304" pitchFamily="18" charset="0"/>
              </a:rPr>
              <a:t>Eiropas Pilsoniskās sabiedrības multilingvisma platforma (</a:t>
            </a:r>
            <a:r>
              <a:rPr lang="lv-LV" altLang="en-US" sz="3600" b="1" i="1" dirty="0" smtClean="0">
                <a:solidFill>
                  <a:srgbClr val="002060"/>
                </a:solidFill>
                <a:latin typeface="Times New Roman" panose="02020603050405020304" pitchFamily="18" charset="0"/>
                <a:cs typeface="Times New Roman" panose="02020603050405020304" pitchFamily="18" charset="0"/>
              </a:rPr>
              <a:t>European Civil Society Platform for Multilingualism</a:t>
            </a:r>
            <a:r>
              <a:rPr lang="lv-LV" altLang="en-US" sz="3600" b="1" dirty="0" smtClean="0">
                <a:solidFill>
                  <a:srgbClr val="002060"/>
                </a:solidFill>
                <a:latin typeface="Times New Roman" panose="02020603050405020304" pitchFamily="18" charset="0"/>
                <a:cs typeface="Times New Roman" panose="02020603050405020304" pitchFamily="18" charset="0"/>
              </a:rPr>
              <a:t>),</a:t>
            </a:r>
          </a:p>
          <a:p>
            <a:r>
              <a:rPr lang="lv-LV" altLang="en-US" sz="3600" b="1" dirty="0">
                <a:solidFill>
                  <a:srgbClr val="002060"/>
                </a:solidFill>
                <a:latin typeface="Times New Roman" panose="02020603050405020304" pitchFamily="18" charset="0"/>
                <a:cs typeface="Times New Roman" panose="02020603050405020304" pitchFamily="18" charset="0"/>
              </a:rPr>
              <a:t>	</a:t>
            </a:r>
            <a:r>
              <a:rPr lang="lv-LV" altLang="en-US" sz="3600" b="1" dirty="0" smtClean="0">
                <a:solidFill>
                  <a:srgbClr val="002060"/>
                </a:solidFill>
                <a:latin typeface="Times New Roman" panose="02020603050405020304" pitchFamily="18" charset="0"/>
                <a:cs typeface="Times New Roman" panose="02020603050405020304" pitchFamily="18" charset="0"/>
              </a:rPr>
              <a:t>Eiropas Valodu vienlīdzības tīkls (</a:t>
            </a:r>
            <a:r>
              <a:rPr lang="lv-LV" altLang="en-US" sz="3600" b="1" i="1" dirty="0" smtClean="0">
                <a:solidFill>
                  <a:srgbClr val="002060"/>
                </a:solidFill>
                <a:latin typeface="Times New Roman" panose="02020603050405020304" pitchFamily="18" charset="0"/>
                <a:cs typeface="Times New Roman" panose="02020603050405020304" pitchFamily="18" charset="0"/>
              </a:rPr>
              <a:t>European Language Equality Network</a:t>
            </a:r>
            <a:r>
              <a:rPr lang="lv-LV" altLang="en-US" sz="3600" b="1" dirty="0" smtClean="0">
                <a:solidFill>
                  <a:srgbClr val="002060"/>
                </a:solidFill>
                <a:latin typeface="Times New Roman" panose="02020603050405020304" pitchFamily="18" charset="0"/>
                <a:cs typeface="Times New Roman" panose="02020603050405020304" pitchFamily="18" charset="0"/>
              </a:rPr>
              <a:t>)</a:t>
            </a:r>
            <a:endParaRPr lang="lv-LV" altLang="en-US" sz="3600" b="1" dirty="0" smtClean="0">
              <a:solidFill>
                <a:srgbClr val="002060"/>
              </a:solidFill>
              <a:latin typeface="Times New Roman" panose="02020603050405020304" pitchFamily="18" charset="0"/>
              <a:cs typeface="Times New Roman" panose="02020603050405020304" pitchFamily="18" charset="0"/>
            </a:endParaRPr>
          </a:p>
          <a:p>
            <a:r>
              <a:rPr lang="lv-LV" altLang="en-US" sz="3600" b="1" dirty="0" smtClean="0">
                <a:solidFill>
                  <a:srgbClr val="002060"/>
                </a:solidFill>
                <a:latin typeface="Times New Roman" panose="02020603050405020304" pitchFamily="18" charset="0"/>
                <a:cs typeface="Times New Roman" panose="02020603050405020304" pitchFamily="18" charset="0"/>
              </a:rPr>
              <a:t> u.c. </a:t>
            </a:r>
          </a:p>
          <a:p>
            <a:r>
              <a:rPr lang="lv-LV" altLang="en-US" sz="3600" b="1" dirty="0" smtClean="0">
                <a:solidFill>
                  <a:srgbClr val="002060"/>
                </a:solidFill>
                <a:latin typeface="Times New Roman" panose="02020603050405020304" pitchFamily="18" charset="0"/>
                <a:cs typeface="Times New Roman" panose="02020603050405020304" pitchFamily="18" charset="0"/>
              </a:rPr>
              <a:t>	2) Eiropas (arī Eiropas Padomes) līmeņa iniciatīvas, piem.: Eiropas Atzinības zīme  valodu apguvē  (</a:t>
            </a:r>
            <a:r>
              <a:rPr lang="lv-LV" altLang="en-US" sz="3600" b="1" i="1" dirty="0" smtClean="0">
                <a:solidFill>
                  <a:srgbClr val="002060"/>
                </a:solidFill>
                <a:latin typeface="Times New Roman" panose="02020603050405020304" pitchFamily="18" charset="0"/>
                <a:cs typeface="Times New Roman" panose="02020603050405020304" pitchFamily="18" charset="0"/>
              </a:rPr>
              <a:t>European Language Label</a:t>
            </a:r>
            <a:r>
              <a:rPr lang="lv-LV" altLang="en-US" sz="3600" b="1" dirty="0" smtClean="0">
                <a:solidFill>
                  <a:srgbClr val="002060"/>
                </a:solidFill>
                <a:latin typeface="Times New Roman" panose="02020603050405020304" pitchFamily="18" charset="0"/>
                <a:cs typeface="Times New Roman" panose="02020603050405020304" pitchFamily="18" charset="0"/>
              </a:rPr>
              <a:t>), Eiropas Valodu diena. </a:t>
            </a:r>
            <a:endParaRPr lang="lv-LV" altLang="en-US" sz="3600" b="1" dirty="0">
              <a:solidFill>
                <a:srgbClr val="002060"/>
              </a:solidFill>
              <a:latin typeface="Times New Roman" panose="02020603050405020304" pitchFamily="18" charset="0"/>
              <a:cs typeface="Times New Roman" panose="02020603050405020304" pitchFamily="18" charset="0"/>
            </a:endParaRPr>
          </a:p>
          <a:p>
            <a:r>
              <a:rPr lang="lv-LV" altLang="en-US" sz="3600" b="1" dirty="0" smtClean="0">
                <a:solidFill>
                  <a:srgbClr val="002060"/>
                </a:solidFill>
                <a:latin typeface="Times New Roman" panose="02020603050405020304" pitchFamily="18" charset="0"/>
                <a:cs typeface="Times New Roman" panose="02020603050405020304" pitchFamily="18" charset="0"/>
              </a:rPr>
              <a:t>	</a:t>
            </a:r>
            <a:endParaRPr lang="lv-LV" altLang="en-US" sz="3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8793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610687" y="675265"/>
            <a:ext cx="14638232" cy="1661993"/>
          </a:xfrm>
        </p:spPr>
        <p:txBody>
          <a:bodyPr/>
          <a:lstStyle/>
          <a:p>
            <a:pPr algn="ctr"/>
            <a:r>
              <a:rPr lang="lv-LV" altLang="en-US" sz="5400" dirty="0" smtClean="0">
                <a:solidFill>
                  <a:srgbClr val="002060"/>
                </a:solidFill>
                <a:latin typeface="Times New Roman" panose="02020603050405020304" pitchFamily="18" charset="0"/>
                <a:cs typeface="Times New Roman" panose="02020603050405020304" pitchFamily="18" charset="0"/>
              </a:rPr>
              <a:t>ES MULTILINGVISMA TEORĒTISKĀ PAMATA ATTĪSTĪBA (TURP.)</a:t>
            </a:r>
            <a:endParaRPr lang="en-US" altLang="en-US" sz="5400" dirty="0">
              <a:solidFill>
                <a:srgbClr val="002060"/>
              </a:solidFill>
              <a:latin typeface="Times New Roman" panose="02020603050405020304" pitchFamily="18" charset="0"/>
              <a:cs typeface="Times New Roman" panose="02020603050405020304" pitchFamily="18" charset="0"/>
            </a:endParaRPr>
          </a:p>
        </p:txBody>
      </p:sp>
      <p:sp>
        <p:nvSpPr>
          <p:cNvPr id="27651" name="Content Placeholder 2"/>
          <p:cNvSpPr>
            <a:spLocks noGrp="1"/>
          </p:cNvSpPr>
          <p:nvPr>
            <p:ph idx="1"/>
          </p:nvPr>
        </p:nvSpPr>
        <p:spPr>
          <a:xfrm>
            <a:off x="1442244" y="2911474"/>
            <a:ext cx="17297400" cy="7315201"/>
          </a:xfrm>
        </p:spPr>
        <p:txBody>
          <a:bodyPr>
            <a:normAutofit/>
          </a:bodyPr>
          <a:lstStyle/>
          <a:p>
            <a:r>
              <a:rPr lang="lv-LV" altLang="en-US" sz="3958" b="1" dirty="0"/>
              <a:t>	</a:t>
            </a:r>
            <a:endParaRPr lang="lv-LV" altLang="en-US" sz="3600" b="1" dirty="0" smtClean="0">
              <a:solidFill>
                <a:srgbClr val="002060"/>
              </a:solidFill>
              <a:latin typeface="Times New Roman" panose="02020603050405020304" pitchFamily="18" charset="0"/>
              <a:cs typeface="Times New Roman" panose="02020603050405020304" pitchFamily="18" charset="0"/>
            </a:endParaRPr>
          </a:p>
          <a:p>
            <a:r>
              <a:rPr lang="lv-LV" altLang="en-US" sz="3600" b="1" dirty="0" smtClean="0">
                <a:solidFill>
                  <a:srgbClr val="002060"/>
                </a:solidFill>
                <a:latin typeface="Times New Roman" panose="02020603050405020304" pitchFamily="18" charset="0"/>
                <a:cs typeface="Times New Roman" panose="02020603050405020304" pitchFamily="18" charset="0"/>
              </a:rPr>
              <a:t>	3) </a:t>
            </a:r>
            <a:r>
              <a:rPr lang="lv-LV" altLang="en-US" sz="3600" b="1" dirty="0">
                <a:solidFill>
                  <a:srgbClr val="002060"/>
                </a:solidFill>
                <a:latin typeface="Times New Roman" panose="02020603050405020304" pitchFamily="18" charset="0"/>
                <a:cs typeface="Times New Roman" panose="02020603050405020304" pitchFamily="18" charset="0"/>
              </a:rPr>
              <a:t>Eiropas Savienības (Eiropas Komisijas) līmenī finansēti starptautiski projekti valodas un izglītības politikas jomā, piemēram</a:t>
            </a:r>
            <a:r>
              <a:rPr lang="lv-LV" altLang="en-US" sz="3600" b="1" dirty="0" smtClean="0">
                <a:solidFill>
                  <a:srgbClr val="002060"/>
                </a:solidFill>
                <a:latin typeface="Times New Roman" panose="02020603050405020304" pitchFamily="18" charset="0"/>
                <a:cs typeface="Times New Roman" panose="02020603050405020304" pitchFamily="18" charset="0"/>
              </a:rPr>
              <a:t>:</a:t>
            </a:r>
          </a:p>
          <a:p>
            <a:pPr algn="l"/>
            <a:r>
              <a:rPr lang="lv-LV" sz="3600" b="1" i="1" dirty="0" smtClean="0">
                <a:solidFill>
                  <a:srgbClr val="002060"/>
                </a:solidFill>
                <a:latin typeface="Times New Roman" panose="02020603050405020304" pitchFamily="18" charset="0"/>
                <a:cs typeface="Times New Roman" panose="02020603050405020304" pitchFamily="18" charset="0"/>
              </a:rPr>
              <a:t>	</a:t>
            </a:r>
            <a:r>
              <a:rPr lang="en-US" sz="3600" b="1" i="1" dirty="0" smtClean="0">
                <a:solidFill>
                  <a:srgbClr val="002060"/>
                </a:solidFill>
                <a:latin typeface="Times New Roman" panose="02020603050405020304" pitchFamily="18" charset="0"/>
                <a:cs typeface="Times New Roman" panose="02020603050405020304" pitchFamily="18" charset="0"/>
              </a:rPr>
              <a:t>Languages </a:t>
            </a:r>
            <a:r>
              <a:rPr lang="en-US" sz="3600" b="1" i="1" dirty="0">
                <a:solidFill>
                  <a:srgbClr val="002060"/>
                </a:solidFill>
                <a:latin typeface="Times New Roman" panose="02020603050405020304" pitchFamily="18" charset="0"/>
                <a:cs typeface="Times New Roman" panose="02020603050405020304" pitchFamily="18" charset="0"/>
              </a:rPr>
              <a:t>In a Network of European </a:t>
            </a:r>
            <a:r>
              <a:rPr lang="en-US" sz="3600" b="1" i="1" dirty="0" smtClean="0">
                <a:solidFill>
                  <a:srgbClr val="002060"/>
                </a:solidFill>
                <a:latin typeface="Times New Roman" panose="02020603050405020304" pitchFamily="18" charset="0"/>
                <a:cs typeface="Times New Roman" panose="02020603050405020304" pitchFamily="18" charset="0"/>
              </a:rPr>
              <a:t>Excellence</a:t>
            </a:r>
            <a:r>
              <a:rPr lang="lv-LV" sz="3600" b="1" i="1" dirty="0" smtClean="0">
                <a:solidFill>
                  <a:srgbClr val="002060"/>
                </a:solidFill>
                <a:latin typeface="Times New Roman" panose="02020603050405020304" pitchFamily="18" charset="0"/>
                <a:cs typeface="Times New Roman" panose="02020603050405020304" pitchFamily="18" charset="0"/>
              </a:rPr>
              <a:t> </a:t>
            </a:r>
            <a:r>
              <a:rPr lang="lv-LV" sz="3600" b="1" dirty="0" smtClean="0">
                <a:solidFill>
                  <a:srgbClr val="002060"/>
                </a:solidFill>
                <a:latin typeface="Times New Roman" panose="02020603050405020304" pitchFamily="18" charset="0"/>
                <a:cs typeface="Times New Roman" panose="02020603050405020304" pitchFamily="18" charset="0"/>
              </a:rPr>
              <a:t>(LINEE),</a:t>
            </a:r>
          </a:p>
          <a:p>
            <a:pPr algn="l"/>
            <a:r>
              <a:rPr lang="lv-LV" altLang="en-US" sz="3600" b="1" dirty="0">
                <a:solidFill>
                  <a:srgbClr val="002060"/>
                </a:solidFill>
                <a:latin typeface="Times New Roman" panose="02020603050405020304" pitchFamily="18" charset="0"/>
                <a:cs typeface="Times New Roman" panose="02020603050405020304" pitchFamily="18" charset="0"/>
              </a:rPr>
              <a:t>	</a:t>
            </a:r>
            <a:r>
              <a:rPr lang="en-US" sz="3600" b="1" i="1" dirty="0">
                <a:solidFill>
                  <a:srgbClr val="002060"/>
                </a:solidFill>
                <a:latin typeface="Times New Roman" panose="02020603050405020304" pitchFamily="18" charset="0"/>
                <a:cs typeface="Times New Roman" panose="02020603050405020304" pitchFamily="18" charset="0"/>
              </a:rPr>
              <a:t>Language </a:t>
            </a:r>
            <a:r>
              <a:rPr lang="lv-LV" sz="3600" b="1" i="1" dirty="0" smtClean="0">
                <a:solidFill>
                  <a:srgbClr val="002060"/>
                </a:solidFill>
                <a:latin typeface="Times New Roman" panose="02020603050405020304" pitchFamily="18" charset="0"/>
                <a:cs typeface="Times New Roman" panose="02020603050405020304" pitchFamily="18" charset="0"/>
              </a:rPr>
              <a:t>D</a:t>
            </a:r>
            <a:r>
              <a:rPr lang="en-US" sz="3600" b="1" i="1" dirty="0" err="1" smtClean="0">
                <a:solidFill>
                  <a:srgbClr val="002060"/>
                </a:solidFill>
                <a:latin typeface="Times New Roman" panose="02020603050405020304" pitchFamily="18" charset="0"/>
                <a:cs typeface="Times New Roman" panose="02020603050405020304" pitchFamily="18" charset="0"/>
              </a:rPr>
              <a:t>ynamics</a:t>
            </a:r>
            <a:r>
              <a:rPr lang="en-US" sz="3600" b="1" i="1" dirty="0" smtClean="0">
                <a:solidFill>
                  <a:srgbClr val="002060"/>
                </a:solidFill>
                <a:latin typeface="Times New Roman" panose="02020603050405020304" pitchFamily="18" charset="0"/>
                <a:cs typeface="Times New Roman" panose="02020603050405020304" pitchFamily="18" charset="0"/>
              </a:rPr>
              <a:t> </a:t>
            </a:r>
            <a:r>
              <a:rPr lang="en-US" sz="3600" b="1" i="1" dirty="0">
                <a:solidFill>
                  <a:srgbClr val="002060"/>
                </a:solidFill>
                <a:latin typeface="Times New Roman" panose="02020603050405020304" pitchFamily="18" charset="0"/>
                <a:cs typeface="Times New Roman" panose="02020603050405020304" pitchFamily="18" charset="0"/>
              </a:rPr>
              <a:t>and </a:t>
            </a:r>
            <a:r>
              <a:rPr lang="lv-LV" sz="3600" b="1" i="1" dirty="0" smtClean="0">
                <a:solidFill>
                  <a:srgbClr val="002060"/>
                </a:solidFill>
                <a:latin typeface="Times New Roman" panose="02020603050405020304" pitchFamily="18" charset="0"/>
                <a:cs typeface="Times New Roman" panose="02020603050405020304" pitchFamily="18" charset="0"/>
              </a:rPr>
              <a:t>M</a:t>
            </a:r>
            <a:r>
              <a:rPr lang="en-US" sz="3600" b="1" i="1" dirty="0" err="1" smtClean="0">
                <a:solidFill>
                  <a:srgbClr val="002060"/>
                </a:solidFill>
                <a:latin typeface="Times New Roman" panose="02020603050405020304" pitchFamily="18" charset="0"/>
                <a:cs typeface="Times New Roman" panose="02020603050405020304" pitchFamily="18" charset="0"/>
              </a:rPr>
              <a:t>anagement</a:t>
            </a:r>
            <a:r>
              <a:rPr lang="en-US" sz="3600" b="1" i="1" dirty="0" smtClean="0">
                <a:solidFill>
                  <a:srgbClr val="002060"/>
                </a:solidFill>
                <a:latin typeface="Times New Roman" panose="02020603050405020304" pitchFamily="18" charset="0"/>
                <a:cs typeface="Times New Roman" panose="02020603050405020304" pitchFamily="18" charset="0"/>
              </a:rPr>
              <a:t> </a:t>
            </a:r>
            <a:r>
              <a:rPr lang="en-US" sz="3600" b="1" i="1" dirty="0">
                <a:solidFill>
                  <a:srgbClr val="002060"/>
                </a:solidFill>
                <a:latin typeface="Times New Roman" panose="02020603050405020304" pitchFamily="18" charset="0"/>
                <a:cs typeface="Times New Roman" panose="02020603050405020304" pitchFamily="18" charset="0"/>
              </a:rPr>
              <a:t>of </a:t>
            </a:r>
            <a:r>
              <a:rPr lang="lv-LV" sz="3600" b="1" i="1" dirty="0">
                <a:solidFill>
                  <a:srgbClr val="002060"/>
                </a:solidFill>
                <a:latin typeface="Times New Roman" panose="02020603050405020304" pitchFamily="18" charset="0"/>
                <a:cs typeface="Times New Roman" panose="02020603050405020304" pitchFamily="18" charset="0"/>
              </a:rPr>
              <a:t>D</a:t>
            </a:r>
            <a:r>
              <a:rPr lang="en-US" sz="3600" b="1" i="1" dirty="0" err="1" smtClean="0">
                <a:solidFill>
                  <a:srgbClr val="002060"/>
                </a:solidFill>
                <a:latin typeface="Times New Roman" panose="02020603050405020304" pitchFamily="18" charset="0"/>
                <a:cs typeface="Times New Roman" panose="02020603050405020304" pitchFamily="18" charset="0"/>
              </a:rPr>
              <a:t>iversity</a:t>
            </a:r>
            <a:r>
              <a:rPr lang="lv-LV" sz="3600" b="1" i="1" dirty="0" smtClean="0">
                <a:solidFill>
                  <a:srgbClr val="002060"/>
                </a:solidFill>
                <a:latin typeface="Times New Roman" panose="02020603050405020304" pitchFamily="18" charset="0"/>
                <a:cs typeface="Times New Roman" panose="02020603050405020304" pitchFamily="18" charset="0"/>
              </a:rPr>
              <a:t> (</a:t>
            </a:r>
            <a:r>
              <a:rPr lang="lv-LV" sz="3600" b="1" dirty="0" smtClean="0">
                <a:solidFill>
                  <a:srgbClr val="002060"/>
                </a:solidFill>
                <a:latin typeface="Times New Roman" panose="02020603050405020304" pitchFamily="18" charset="0"/>
                <a:cs typeface="Times New Roman" panose="02020603050405020304" pitchFamily="18" charset="0"/>
              </a:rPr>
              <a:t>DYLAN</a:t>
            </a:r>
            <a:r>
              <a:rPr lang="lv-LV" sz="3600" b="1" i="1" dirty="0" smtClean="0">
                <a:solidFill>
                  <a:srgbClr val="002060"/>
                </a:solidFill>
                <a:latin typeface="Times New Roman" panose="02020603050405020304" pitchFamily="18" charset="0"/>
                <a:cs typeface="Times New Roman" panose="02020603050405020304" pitchFamily="18" charset="0"/>
              </a:rPr>
              <a:t>),</a:t>
            </a:r>
            <a:endParaRPr lang="en-US" sz="3600" b="1" i="1" dirty="0">
              <a:solidFill>
                <a:srgbClr val="002060"/>
              </a:solidFill>
              <a:latin typeface="Times New Roman" panose="02020603050405020304" pitchFamily="18" charset="0"/>
              <a:cs typeface="Times New Roman" panose="02020603050405020304" pitchFamily="18" charset="0"/>
            </a:endParaRPr>
          </a:p>
          <a:p>
            <a:pPr algn="l"/>
            <a:r>
              <a:rPr lang="lv-LV" altLang="en-US" sz="3600" b="1" dirty="0" smtClean="0">
                <a:solidFill>
                  <a:srgbClr val="002060"/>
                </a:solidFill>
                <a:latin typeface="Times New Roman" panose="02020603050405020304" pitchFamily="18" charset="0"/>
                <a:cs typeface="Times New Roman" panose="02020603050405020304" pitchFamily="18" charset="0"/>
              </a:rPr>
              <a:t>	</a:t>
            </a:r>
            <a:r>
              <a:rPr lang="lv-LV" altLang="en-US" sz="3600" b="1" i="1" dirty="0" smtClean="0">
                <a:solidFill>
                  <a:srgbClr val="002060"/>
                </a:solidFill>
                <a:latin typeface="Times New Roman" panose="02020603050405020304" pitchFamily="18" charset="0"/>
                <a:cs typeface="Times New Roman" panose="02020603050405020304" pitchFamily="18" charset="0"/>
              </a:rPr>
              <a:t>Mobility and Inclusion in Multilingual Europe </a:t>
            </a:r>
            <a:r>
              <a:rPr lang="lv-LV" altLang="en-US" sz="3600" b="1" dirty="0" smtClean="0">
                <a:solidFill>
                  <a:srgbClr val="002060"/>
                </a:solidFill>
                <a:latin typeface="Times New Roman" panose="02020603050405020304" pitchFamily="18" charset="0"/>
                <a:cs typeface="Times New Roman" panose="02020603050405020304" pitchFamily="18" charset="0"/>
              </a:rPr>
              <a:t>(MIME)</a:t>
            </a:r>
          </a:p>
          <a:p>
            <a:pPr algn="l"/>
            <a:r>
              <a:rPr lang="lv-LV" altLang="en-US" sz="3600" b="1" dirty="0">
                <a:solidFill>
                  <a:srgbClr val="002060"/>
                </a:solidFill>
                <a:latin typeface="Times New Roman" panose="02020603050405020304" pitchFamily="18" charset="0"/>
                <a:cs typeface="Times New Roman" panose="02020603050405020304" pitchFamily="18" charset="0"/>
              </a:rPr>
              <a:t>	</a:t>
            </a:r>
            <a:r>
              <a:rPr lang="lv-LV" altLang="en-US" sz="3600" b="1" i="1" dirty="0" smtClean="0">
                <a:solidFill>
                  <a:srgbClr val="002060"/>
                </a:solidFill>
                <a:latin typeface="Times New Roman" panose="02020603050405020304" pitchFamily="18" charset="0"/>
                <a:cs typeface="Times New Roman" panose="02020603050405020304" pitchFamily="18" charset="0"/>
              </a:rPr>
              <a:t>European Language Monitor </a:t>
            </a:r>
            <a:r>
              <a:rPr lang="lv-LV" altLang="en-US" sz="3600" b="1" dirty="0" smtClean="0">
                <a:solidFill>
                  <a:srgbClr val="002060"/>
                </a:solidFill>
                <a:latin typeface="Times New Roman" panose="02020603050405020304" pitchFamily="18" charset="0"/>
                <a:cs typeface="Times New Roman" panose="02020603050405020304" pitchFamily="18" charset="0"/>
              </a:rPr>
              <a:t>(EFNIL, ELM) u.c.</a:t>
            </a:r>
            <a:endParaRPr lang="lv-LV" altLang="en-US" sz="3600" b="1" dirty="0">
              <a:solidFill>
                <a:srgbClr val="002060"/>
              </a:solidFill>
              <a:latin typeface="Times New Roman" panose="02020603050405020304" pitchFamily="18" charset="0"/>
              <a:cs typeface="Times New Roman" panose="02020603050405020304" pitchFamily="18" charset="0"/>
            </a:endParaRPr>
          </a:p>
          <a:p>
            <a:endParaRPr lang="lv-LV" altLang="en-US" sz="3600" b="1" dirty="0">
              <a:solidFill>
                <a:srgbClr val="002060"/>
              </a:solidFill>
              <a:latin typeface="Times New Roman" panose="02020603050405020304" pitchFamily="18" charset="0"/>
              <a:cs typeface="Times New Roman" panose="02020603050405020304" pitchFamily="18" charset="0"/>
            </a:endParaRPr>
          </a:p>
          <a:p>
            <a:r>
              <a:rPr lang="lv-LV" altLang="en-US" sz="3600" b="1" dirty="0" smtClean="0">
                <a:solidFill>
                  <a:srgbClr val="002060"/>
                </a:solidFill>
                <a:latin typeface="Times New Roman" panose="02020603050405020304" pitchFamily="18" charset="0"/>
                <a:cs typeface="Times New Roman" panose="02020603050405020304" pitchFamily="18" charset="0"/>
              </a:rPr>
              <a:t>	4) valodas politikas dimensija citu ES un EK līmeņa programmu un projektu ietvaros.</a:t>
            </a:r>
          </a:p>
          <a:p>
            <a:r>
              <a:rPr lang="lv-LV" altLang="en-US" sz="3600" b="1" dirty="0">
                <a:solidFill>
                  <a:srgbClr val="002060"/>
                </a:solidFill>
                <a:latin typeface="Times New Roman" panose="02020603050405020304" pitchFamily="18" charset="0"/>
                <a:cs typeface="Times New Roman" panose="02020603050405020304" pitchFamily="18" charset="0"/>
              </a:rPr>
              <a:t>	</a:t>
            </a:r>
            <a:r>
              <a:rPr lang="lv-LV" altLang="en-US" sz="3600" b="1" dirty="0" smtClean="0">
                <a:solidFill>
                  <a:srgbClr val="002060"/>
                </a:solidFill>
                <a:latin typeface="Times New Roman" panose="02020603050405020304" pitchFamily="18" charset="0"/>
                <a:cs typeface="Times New Roman" panose="02020603050405020304" pitchFamily="18" charset="0"/>
              </a:rPr>
              <a:t>Erasmus+, Horizon 2020,</a:t>
            </a:r>
          </a:p>
          <a:p>
            <a:r>
              <a:rPr lang="lv-LV" altLang="en-US" sz="3600" b="1" dirty="0">
                <a:solidFill>
                  <a:srgbClr val="002060"/>
                </a:solidFill>
                <a:latin typeface="Times New Roman" panose="02020603050405020304" pitchFamily="18" charset="0"/>
                <a:cs typeface="Times New Roman" panose="02020603050405020304" pitchFamily="18" charset="0"/>
              </a:rPr>
              <a:t>	</a:t>
            </a:r>
            <a:r>
              <a:rPr lang="lv-LV" altLang="en-US" sz="3600" b="1" dirty="0" smtClean="0">
                <a:solidFill>
                  <a:srgbClr val="002060"/>
                </a:solidFill>
                <a:latin typeface="Times New Roman" panose="02020603050405020304" pitchFamily="18" charset="0"/>
                <a:cs typeface="Times New Roman" panose="02020603050405020304" pitchFamily="18" charset="0"/>
              </a:rPr>
              <a:t>Eiropas Universitāšu alianses iniciatīva (2019).</a:t>
            </a:r>
            <a:endParaRPr lang="lv-LV" altLang="en-US" sz="3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3543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610687" y="675265"/>
            <a:ext cx="14638232" cy="1661993"/>
          </a:xfrm>
        </p:spPr>
        <p:txBody>
          <a:bodyPr/>
          <a:lstStyle/>
          <a:p>
            <a:pPr algn="ctr"/>
            <a:r>
              <a:rPr lang="lv-LV" altLang="en-US" sz="5400" dirty="0" smtClean="0">
                <a:solidFill>
                  <a:srgbClr val="002060"/>
                </a:solidFill>
                <a:latin typeface="Times New Roman" panose="02020603050405020304" pitchFamily="18" charset="0"/>
                <a:cs typeface="Times New Roman" panose="02020603050405020304" pitchFamily="18" charset="0"/>
              </a:rPr>
              <a:t>EIROPAS NACIONĀLO VALODU INSTITŪCIJU FEDERĀCIJA (</a:t>
            </a:r>
            <a:r>
              <a:rPr lang="lv-LV" altLang="en-US" sz="5400" i="1" dirty="0" smtClean="0">
                <a:solidFill>
                  <a:srgbClr val="002060"/>
                </a:solidFill>
                <a:latin typeface="Times New Roman" panose="02020603050405020304" pitchFamily="18" charset="0"/>
                <a:cs typeface="Times New Roman" panose="02020603050405020304" pitchFamily="18" charset="0"/>
              </a:rPr>
              <a:t>EFNIL</a:t>
            </a:r>
            <a:r>
              <a:rPr lang="lv-LV" altLang="en-US" sz="5400" dirty="0" smtClean="0">
                <a:solidFill>
                  <a:srgbClr val="002060"/>
                </a:solidFill>
                <a:latin typeface="Times New Roman" panose="02020603050405020304" pitchFamily="18" charset="0"/>
                <a:cs typeface="Times New Roman" panose="02020603050405020304" pitchFamily="18" charset="0"/>
              </a:rPr>
              <a:t>)</a:t>
            </a:r>
            <a:endParaRPr lang="en-US" altLang="en-US" sz="5400" dirty="0">
              <a:solidFill>
                <a:srgbClr val="002060"/>
              </a:solidFill>
              <a:latin typeface="Times New Roman" panose="02020603050405020304" pitchFamily="18" charset="0"/>
              <a:cs typeface="Times New Roman" panose="02020603050405020304" pitchFamily="18" charset="0"/>
            </a:endParaRPr>
          </a:p>
        </p:txBody>
      </p:sp>
      <p:sp>
        <p:nvSpPr>
          <p:cNvPr id="27651" name="Content Placeholder 2"/>
          <p:cNvSpPr>
            <a:spLocks noGrp="1"/>
          </p:cNvSpPr>
          <p:nvPr>
            <p:ph idx="1"/>
          </p:nvPr>
        </p:nvSpPr>
        <p:spPr>
          <a:xfrm>
            <a:off x="1442244" y="2911474"/>
            <a:ext cx="17297400" cy="7315201"/>
          </a:xfrm>
        </p:spPr>
        <p:txBody>
          <a:bodyPr>
            <a:normAutofit/>
          </a:bodyPr>
          <a:lstStyle/>
          <a:p>
            <a:r>
              <a:rPr lang="lv-LV" altLang="en-US" sz="3600" b="1" dirty="0" smtClean="0">
                <a:solidFill>
                  <a:srgbClr val="002060"/>
                </a:solidFill>
                <a:latin typeface="Times New Roman" panose="02020603050405020304" pitchFamily="18" charset="0"/>
                <a:cs typeface="Times New Roman" panose="02020603050405020304" pitchFamily="18" charset="0"/>
              </a:rPr>
              <a:t>	Dibināta 2003. gadā. Apvieno oficiālās valodas politikas īstenošanas un zinātniskās izpētes institūcijas no Eiropas Savienības un EEZ dalībvalstīm. Latvija pārstāvēta kopš 2004. gada (</a:t>
            </a:r>
            <a:r>
              <a:rPr lang="lv-LV" altLang="en-US" sz="3600" b="1" i="1" dirty="0" smtClean="0">
                <a:solidFill>
                  <a:srgbClr val="002060"/>
                </a:solidFill>
                <a:latin typeface="Times New Roman" panose="02020603050405020304" pitchFamily="18" charset="0"/>
                <a:cs typeface="Times New Roman" panose="02020603050405020304" pitchFamily="18" charset="0"/>
              </a:rPr>
              <a:t>Latviešu valodas aģentūra </a:t>
            </a:r>
            <a:r>
              <a:rPr lang="lv-LV" altLang="en-US" sz="3600" b="1" dirty="0" smtClean="0">
                <a:solidFill>
                  <a:srgbClr val="002060"/>
                </a:solidFill>
                <a:latin typeface="Times New Roman" panose="02020603050405020304" pitchFamily="18" charset="0"/>
                <a:cs typeface="Times New Roman" panose="02020603050405020304" pitchFamily="18" charset="0"/>
              </a:rPr>
              <a:t>un </a:t>
            </a:r>
            <a:r>
              <a:rPr lang="lv-LV" altLang="en-US" sz="3600" b="1" i="1" dirty="0" smtClean="0">
                <a:solidFill>
                  <a:srgbClr val="002060"/>
                </a:solidFill>
                <a:latin typeface="Times New Roman" panose="02020603050405020304" pitchFamily="18" charset="0"/>
                <a:cs typeface="Times New Roman" panose="02020603050405020304" pitchFamily="18" charset="0"/>
              </a:rPr>
              <a:t>LU Latviešu valodas institūts</a:t>
            </a:r>
            <a:r>
              <a:rPr lang="lv-LV" altLang="en-US" sz="3600" b="1" dirty="0" smtClean="0">
                <a:solidFill>
                  <a:srgbClr val="002060"/>
                </a:solidFill>
                <a:latin typeface="Times New Roman" panose="02020603050405020304" pitchFamily="18" charset="0"/>
                <a:cs typeface="Times New Roman" panose="02020603050405020304" pitchFamily="18" charset="0"/>
              </a:rPr>
              <a:t>) (sk. </a:t>
            </a:r>
            <a:r>
              <a:rPr lang="lv-LV" altLang="en-US" sz="3600" b="1" dirty="0" smtClean="0">
                <a:solidFill>
                  <a:srgbClr val="002060"/>
                </a:solidFill>
                <a:latin typeface="Times New Roman" panose="02020603050405020304" pitchFamily="18" charset="0"/>
                <a:cs typeface="Times New Roman" panose="02020603050405020304" pitchFamily="18" charset="0"/>
                <a:hlinkClick r:id="rId2"/>
              </a:rPr>
              <a:t>http://www.efnil.org</a:t>
            </a:r>
            <a:r>
              <a:rPr lang="lv-LV" altLang="en-US" sz="3600" b="1" dirty="0" smtClean="0">
                <a:solidFill>
                  <a:srgbClr val="002060"/>
                </a:solidFill>
                <a:latin typeface="Times New Roman" panose="02020603050405020304" pitchFamily="18" charset="0"/>
                <a:cs typeface="Times New Roman" panose="02020603050405020304" pitchFamily="18" charset="0"/>
              </a:rPr>
              <a:t>). </a:t>
            </a:r>
          </a:p>
          <a:p>
            <a:r>
              <a:rPr lang="lv-LV" altLang="en-US" sz="3600" b="1" dirty="0">
                <a:solidFill>
                  <a:srgbClr val="002060"/>
                </a:solidFill>
                <a:latin typeface="Times New Roman" panose="02020603050405020304" pitchFamily="18" charset="0"/>
                <a:cs typeface="Times New Roman" panose="02020603050405020304" pitchFamily="18" charset="0"/>
              </a:rPr>
              <a:t>	</a:t>
            </a:r>
            <a:r>
              <a:rPr lang="lv-LV" altLang="en-US" sz="3600" b="1" dirty="0" smtClean="0">
                <a:solidFill>
                  <a:srgbClr val="002060"/>
                </a:solidFill>
                <a:latin typeface="Times New Roman" panose="02020603050405020304" pitchFamily="18" charset="0"/>
                <a:cs typeface="Times New Roman" panose="02020603050405020304" pitchFamily="18" charset="0"/>
              </a:rPr>
              <a:t>Ikgadējās asamblejās tiek aktualizēta un koordinēta politika un apzinātas jaunākās nostādnes noteiktos valodas politikas sektoros, piem.: </a:t>
            </a:r>
          </a:p>
          <a:p>
            <a:r>
              <a:rPr lang="lv-LV" altLang="en-US" sz="3600" b="1" dirty="0">
                <a:solidFill>
                  <a:srgbClr val="002060"/>
                </a:solidFill>
                <a:latin typeface="Times New Roman" panose="02020603050405020304" pitchFamily="18" charset="0"/>
                <a:cs typeface="Times New Roman" panose="02020603050405020304" pitchFamily="18" charset="0"/>
              </a:rPr>
              <a:t>	</a:t>
            </a:r>
            <a:r>
              <a:rPr lang="en-US" sz="3600" b="1" i="1" dirty="0">
                <a:solidFill>
                  <a:srgbClr val="002060"/>
                </a:solidFill>
                <a:latin typeface="Times New Roman" panose="02020603050405020304" pitchFamily="18" charset="0"/>
                <a:cs typeface="Times New Roman" panose="02020603050405020304" pitchFamily="18" charset="0"/>
              </a:rPr>
              <a:t>Language and Economy: </a:t>
            </a:r>
            <a:r>
              <a:rPr lang="en-US" sz="3600" b="1" i="1" dirty="0" smtClean="0">
                <a:solidFill>
                  <a:srgbClr val="002060"/>
                </a:solidFill>
                <a:latin typeface="Times New Roman" panose="02020603050405020304" pitchFamily="18" charset="0"/>
                <a:cs typeface="Times New Roman" panose="02020603050405020304" pitchFamily="18" charset="0"/>
              </a:rPr>
              <a:t>Language</a:t>
            </a:r>
            <a:r>
              <a:rPr lang="en-US" sz="3600" b="1" i="1" dirty="0">
                <a:solidFill>
                  <a:srgbClr val="002060"/>
                </a:solidFill>
                <a:latin typeface="Times New Roman" panose="02020603050405020304" pitchFamily="18" charset="0"/>
                <a:cs typeface="Times New Roman" panose="02020603050405020304" pitchFamily="18" charset="0"/>
              </a:rPr>
              <a:t> Industries in a Multilingual </a:t>
            </a:r>
            <a:r>
              <a:rPr lang="en-US" sz="3600" b="1" i="1" dirty="0" smtClean="0">
                <a:solidFill>
                  <a:srgbClr val="002060"/>
                </a:solidFill>
                <a:latin typeface="Times New Roman" panose="02020603050405020304" pitchFamily="18" charset="0"/>
                <a:cs typeface="Times New Roman" panose="02020603050405020304" pitchFamily="18" charset="0"/>
              </a:rPr>
              <a:t>Europe</a:t>
            </a:r>
            <a:r>
              <a:rPr lang="lv-LV" sz="3600" b="1" i="1" dirty="0" smtClean="0">
                <a:solidFill>
                  <a:srgbClr val="002060"/>
                </a:solidFill>
                <a:latin typeface="Times New Roman" panose="02020603050405020304" pitchFamily="18" charset="0"/>
                <a:cs typeface="Times New Roman" panose="02020603050405020304" pitchFamily="18" charset="0"/>
              </a:rPr>
              <a:t> (</a:t>
            </a:r>
            <a:r>
              <a:rPr lang="lv-LV" sz="3600" b="1" dirty="0" smtClean="0">
                <a:solidFill>
                  <a:srgbClr val="002060"/>
                </a:solidFill>
                <a:latin typeface="Times New Roman" panose="02020603050405020304" pitchFamily="18" charset="0"/>
                <a:cs typeface="Times New Roman" panose="02020603050405020304" pitchFamily="18" charset="0"/>
              </a:rPr>
              <a:t>Tallinn, 2019</a:t>
            </a:r>
            <a:r>
              <a:rPr lang="lv-LV" sz="3600" b="1" i="1" dirty="0" smtClean="0">
                <a:solidFill>
                  <a:srgbClr val="002060"/>
                </a:solidFill>
                <a:latin typeface="Times New Roman" panose="02020603050405020304" pitchFamily="18" charset="0"/>
                <a:cs typeface="Times New Roman" panose="02020603050405020304" pitchFamily="18" charset="0"/>
              </a:rPr>
              <a:t>),</a:t>
            </a:r>
          </a:p>
          <a:p>
            <a:r>
              <a:rPr lang="en-US" sz="3600" b="1" i="1" dirty="0">
                <a:solidFill>
                  <a:srgbClr val="002060"/>
                </a:solidFill>
                <a:latin typeface="Times New Roman" panose="02020603050405020304" pitchFamily="18" charset="0"/>
                <a:cs typeface="Times New Roman" panose="02020603050405020304" pitchFamily="18" charset="0"/>
              </a:rPr>
              <a:t>Language variation: a factor of increasing language complexity and a challenge for language policy within </a:t>
            </a:r>
            <a:r>
              <a:rPr lang="en-US" sz="3600" b="1" i="1" dirty="0" smtClean="0">
                <a:solidFill>
                  <a:srgbClr val="002060"/>
                </a:solidFill>
                <a:latin typeface="Times New Roman" panose="02020603050405020304" pitchFamily="18" charset="0"/>
                <a:cs typeface="Times New Roman" panose="02020603050405020304" pitchFamily="18" charset="0"/>
              </a:rPr>
              <a:t>Europe</a:t>
            </a:r>
            <a:r>
              <a:rPr lang="lv-LV" sz="3600" b="1" i="1" dirty="0" smtClean="0">
                <a:solidFill>
                  <a:srgbClr val="002060"/>
                </a:solidFill>
                <a:latin typeface="Times New Roman" panose="02020603050405020304" pitchFamily="18" charset="0"/>
                <a:cs typeface="Times New Roman" panose="02020603050405020304" pitchFamily="18" charset="0"/>
              </a:rPr>
              <a:t> (</a:t>
            </a:r>
            <a:r>
              <a:rPr lang="lv-LV" sz="3600" b="1" dirty="0" smtClean="0">
                <a:solidFill>
                  <a:srgbClr val="002060"/>
                </a:solidFill>
                <a:latin typeface="Times New Roman" panose="02020603050405020304" pitchFamily="18" charset="0"/>
                <a:cs typeface="Times New Roman" panose="02020603050405020304" pitchFamily="18" charset="0"/>
              </a:rPr>
              <a:t>Amsterdam, 2018</a:t>
            </a:r>
            <a:r>
              <a:rPr lang="lv-LV" sz="3600" b="1" i="1" dirty="0" smtClean="0">
                <a:solidFill>
                  <a:srgbClr val="002060"/>
                </a:solidFill>
                <a:latin typeface="Times New Roman" panose="02020603050405020304" pitchFamily="18" charset="0"/>
                <a:cs typeface="Times New Roman" panose="02020603050405020304" pitchFamily="18" charset="0"/>
              </a:rPr>
              <a:t>),</a:t>
            </a:r>
          </a:p>
          <a:p>
            <a:r>
              <a:rPr lang="lv-LV" sz="3600" b="1" i="1" dirty="0">
                <a:solidFill>
                  <a:srgbClr val="002060"/>
                </a:solidFill>
                <a:latin typeface="Times New Roman" panose="02020603050405020304" pitchFamily="18" charset="0"/>
                <a:cs typeface="Times New Roman" panose="02020603050405020304" pitchFamily="18" charset="0"/>
              </a:rPr>
              <a:t>	</a:t>
            </a:r>
            <a:r>
              <a:rPr lang="en-US" sz="3600" b="1" i="1" dirty="0">
                <a:solidFill>
                  <a:srgbClr val="002060"/>
                </a:solidFill>
                <a:latin typeface="Times New Roman" panose="02020603050405020304" pitchFamily="18" charset="0"/>
                <a:cs typeface="Times New Roman" panose="02020603050405020304" pitchFamily="18" charset="0"/>
              </a:rPr>
              <a:t>National language institutions and national </a:t>
            </a:r>
            <a:r>
              <a:rPr lang="en-US" sz="3600" b="1" i="1" dirty="0" smtClean="0">
                <a:solidFill>
                  <a:srgbClr val="002060"/>
                </a:solidFill>
                <a:latin typeface="Times New Roman" panose="02020603050405020304" pitchFamily="18" charset="0"/>
                <a:cs typeface="Times New Roman" panose="02020603050405020304" pitchFamily="18" charset="0"/>
              </a:rPr>
              <a:t>languages</a:t>
            </a:r>
            <a:r>
              <a:rPr lang="lv-LV" sz="3600" b="1" i="1" dirty="0" smtClean="0">
                <a:solidFill>
                  <a:srgbClr val="002060"/>
                </a:solidFill>
                <a:latin typeface="Times New Roman" panose="02020603050405020304" pitchFamily="18" charset="0"/>
                <a:cs typeface="Times New Roman" panose="02020603050405020304" pitchFamily="18" charset="0"/>
              </a:rPr>
              <a:t> (</a:t>
            </a:r>
            <a:r>
              <a:rPr lang="lv-LV" sz="3600" b="1" dirty="0" smtClean="0">
                <a:solidFill>
                  <a:srgbClr val="002060"/>
                </a:solidFill>
                <a:latin typeface="Times New Roman" panose="02020603050405020304" pitchFamily="18" charset="0"/>
                <a:cs typeface="Times New Roman" panose="02020603050405020304" pitchFamily="18" charset="0"/>
              </a:rPr>
              <a:t>Mannheim, 2017</a:t>
            </a:r>
            <a:r>
              <a:rPr lang="lv-LV" sz="3600" b="1" i="1" dirty="0" smtClean="0">
                <a:solidFill>
                  <a:srgbClr val="002060"/>
                </a:solidFill>
                <a:latin typeface="Times New Roman" panose="02020603050405020304" pitchFamily="18" charset="0"/>
                <a:cs typeface="Times New Roman" panose="02020603050405020304" pitchFamily="18" charset="0"/>
              </a:rPr>
              <a:t>), </a:t>
            </a:r>
          </a:p>
          <a:p>
            <a:r>
              <a:rPr lang="lv-LV" alt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smtClean="0">
                <a:solidFill>
                  <a:srgbClr val="002060"/>
                </a:solidFill>
                <a:latin typeface="Times New Roman" panose="02020603050405020304" pitchFamily="18" charset="0"/>
                <a:cs typeface="Times New Roman" panose="02020603050405020304" pitchFamily="18" charset="0"/>
              </a:rPr>
              <a:t>Stereotypes </a:t>
            </a:r>
            <a:r>
              <a:rPr lang="en-US" sz="3600" b="1" i="1" dirty="0">
                <a:solidFill>
                  <a:srgbClr val="002060"/>
                </a:solidFill>
                <a:latin typeface="Times New Roman" panose="02020603050405020304" pitchFamily="18" charset="0"/>
                <a:cs typeface="Times New Roman" panose="02020603050405020304" pitchFamily="18" charset="0"/>
              </a:rPr>
              <a:t>and linguistic prejudices in </a:t>
            </a:r>
            <a:r>
              <a:rPr lang="en-US" sz="3600" b="1" i="1" dirty="0" smtClean="0">
                <a:solidFill>
                  <a:srgbClr val="002060"/>
                </a:solidFill>
                <a:latin typeface="Times New Roman" panose="02020603050405020304" pitchFamily="18" charset="0"/>
                <a:cs typeface="Times New Roman" panose="02020603050405020304" pitchFamily="18" charset="0"/>
              </a:rPr>
              <a:t>Europe</a:t>
            </a:r>
            <a:r>
              <a:rPr lang="lv-LV" sz="3600" b="1" i="1" dirty="0" smtClean="0">
                <a:solidFill>
                  <a:srgbClr val="002060"/>
                </a:solidFill>
                <a:latin typeface="Times New Roman" panose="02020603050405020304" pitchFamily="18" charset="0"/>
                <a:cs typeface="Times New Roman" panose="02020603050405020304" pitchFamily="18" charset="0"/>
              </a:rPr>
              <a:t> (</a:t>
            </a:r>
            <a:r>
              <a:rPr lang="lv-LV" sz="3600" b="1" dirty="0" smtClean="0">
                <a:solidFill>
                  <a:srgbClr val="002060"/>
                </a:solidFill>
                <a:latin typeface="Times New Roman" panose="02020603050405020304" pitchFamily="18" charset="0"/>
                <a:cs typeface="Times New Roman" panose="02020603050405020304" pitchFamily="18" charset="0"/>
              </a:rPr>
              <a:t>Warszaw, 2016</a:t>
            </a:r>
            <a:r>
              <a:rPr lang="lv-LV" sz="3600" b="1" i="1" dirty="0" smtClean="0">
                <a:solidFill>
                  <a:srgbClr val="002060"/>
                </a:solidFill>
                <a:latin typeface="Times New Roman" panose="02020603050405020304" pitchFamily="18" charset="0"/>
                <a:cs typeface="Times New Roman" panose="02020603050405020304" pitchFamily="18" charset="0"/>
              </a:rPr>
              <a:t>)</a:t>
            </a:r>
          </a:p>
          <a:p>
            <a:r>
              <a:rPr lang="lv-LV" sz="3600" b="1" i="1" dirty="0">
                <a:solidFill>
                  <a:srgbClr val="002060"/>
                </a:solidFill>
                <a:latin typeface="Times New Roman" panose="02020603050405020304" pitchFamily="18" charset="0"/>
                <a:cs typeface="Times New Roman" panose="02020603050405020304" pitchFamily="18" charset="0"/>
              </a:rPr>
              <a:t>	</a:t>
            </a:r>
            <a:r>
              <a:rPr lang="lv-LV" sz="3600" b="1" i="1" dirty="0" smtClean="0">
                <a:solidFill>
                  <a:srgbClr val="002060"/>
                </a:solidFill>
                <a:latin typeface="Times New Roman" panose="02020603050405020304" pitchFamily="18" charset="0"/>
                <a:cs typeface="Times New Roman" panose="02020603050405020304" pitchFamily="18" charset="0"/>
              </a:rPr>
              <a:t>Translation and interpretation in Europe (</a:t>
            </a:r>
            <a:r>
              <a:rPr lang="lv-LV" sz="3600" b="1" dirty="0" smtClean="0">
                <a:solidFill>
                  <a:srgbClr val="002060"/>
                </a:solidFill>
                <a:latin typeface="Times New Roman" panose="02020603050405020304" pitchFamily="18" charset="0"/>
                <a:cs typeface="Times New Roman" panose="02020603050405020304" pitchFamily="18" charset="0"/>
              </a:rPr>
              <a:t>Vilnius, 2013</a:t>
            </a:r>
            <a:r>
              <a:rPr lang="lv-LV" sz="3600" b="1" i="1" dirty="0" smtClean="0">
                <a:solidFill>
                  <a:srgbClr val="002060"/>
                </a:solidFill>
                <a:latin typeface="Times New Roman" panose="02020603050405020304" pitchFamily="18" charset="0"/>
                <a:cs typeface="Times New Roman" panose="02020603050405020304" pitchFamily="18" charset="0"/>
              </a:rPr>
              <a:t>).</a:t>
            </a:r>
            <a:endParaRPr lang="en-US" sz="3600" b="1" dirty="0">
              <a:solidFill>
                <a:srgbClr val="002060"/>
              </a:solidFill>
              <a:latin typeface="Times New Roman" panose="02020603050405020304" pitchFamily="18" charset="0"/>
              <a:cs typeface="Times New Roman" panose="02020603050405020304" pitchFamily="18" charset="0"/>
            </a:endParaRPr>
          </a:p>
          <a:p>
            <a:endParaRPr lang="lv-LV" altLang="en-US" sz="3600" b="1" dirty="0" smtClean="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4019659"/>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PF Handbook Pro"/>
        <a:ea typeface=""/>
        <a:cs typeface=""/>
      </a:majorFont>
      <a:minorFont>
        <a:latin typeface="PF Handbook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541D6704663FD9458F4BF149505D8835" ma:contentTypeVersion="18" ma:contentTypeDescription="Izveidot jaunu dokumentu." ma:contentTypeScope="" ma:versionID="97605796d134185af53b6fd83896d4b2">
  <xsd:schema xmlns:xsd="http://www.w3.org/2001/XMLSchema" xmlns:xs="http://www.w3.org/2001/XMLSchema" xmlns:p="http://schemas.microsoft.com/office/2006/metadata/properties" xmlns:ns2="0b782f5c-ea45-4e61-a028-a28b9f9c1a05" xmlns:ns3="05fc81c9-325d-42ab-a312-d2989bc4c6c1" targetNamespace="http://schemas.microsoft.com/office/2006/metadata/properties" ma:root="true" ma:fieldsID="aeb2c17f9a99cfc9b6b40a56a05d1d30" ns2:_="" ns3:_="">
    <xsd:import namespace="0b782f5c-ea45-4e61-a028-a28b9f9c1a05"/>
    <xsd:import namespace="05fc81c9-325d-42ab-a312-d2989bc4c6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782f5c-ea45-4e61-a028-a28b9f9c1a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ttēlu atzīmes" ma:readOnly="false" ma:fieldId="{5cf76f15-5ced-4ddc-b409-7134ff3c332f}" ma:taxonomyMulti="true" ma:sspId="f2b9b02f-9abf-4f74-b798-1ff310cbf21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fc81c9-325d-42ab-a312-d2989bc4c6c1" elementFormDefault="qualified">
    <xsd:import namespace="http://schemas.microsoft.com/office/2006/documentManagement/types"/>
    <xsd:import namespace="http://schemas.microsoft.com/office/infopath/2007/PartnerControls"/>
    <xsd:element name="SharedWithUsers" ma:index="17"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Koplietots ar: detalizēti" ma:internalName="SharedWithDetails" ma:readOnly="true">
      <xsd:simpleType>
        <xsd:restriction base="dms:Note">
          <xsd:maxLength value="255"/>
        </xsd:restriction>
      </xsd:simpleType>
    </xsd:element>
    <xsd:element name="TaxCatchAll" ma:index="22" nillable="true" ma:displayName="Taxonomy Catch All Column" ma:hidden="true" ma:list="{498d4f8d-5674-4ada-909c-3de2b86c3fae}" ma:internalName="TaxCatchAll" ma:showField="CatchAllData" ma:web="05fc81c9-325d-42ab-a312-d2989bc4c6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782f5c-ea45-4e61-a028-a28b9f9c1a05">
      <Terms xmlns="http://schemas.microsoft.com/office/infopath/2007/PartnerControls"/>
    </lcf76f155ced4ddcb4097134ff3c332f>
    <TaxCatchAll xmlns="05fc81c9-325d-42ab-a312-d2989bc4c6c1" xsi:nil="true"/>
  </documentManagement>
</p:properties>
</file>

<file path=customXml/itemProps1.xml><?xml version="1.0" encoding="utf-8"?>
<ds:datastoreItem xmlns:ds="http://schemas.openxmlformats.org/officeDocument/2006/customXml" ds:itemID="{BD5E0C55-180D-4CA8-9E2C-473B830EFC9E}"/>
</file>

<file path=customXml/itemProps2.xml><?xml version="1.0" encoding="utf-8"?>
<ds:datastoreItem xmlns:ds="http://schemas.openxmlformats.org/officeDocument/2006/customXml" ds:itemID="{8CFD0B9C-4ED7-48C7-B1F5-FDC1039025EC}"/>
</file>

<file path=customXml/itemProps3.xml><?xml version="1.0" encoding="utf-8"?>
<ds:datastoreItem xmlns:ds="http://schemas.openxmlformats.org/officeDocument/2006/customXml" ds:itemID="{786781E4-382C-41AB-8AC7-91E5CD3CDA46}"/>
</file>

<file path=docProps/app.xml><?xml version="1.0" encoding="utf-8"?>
<Properties xmlns="http://schemas.openxmlformats.org/officeDocument/2006/extended-properties" xmlns:vt="http://schemas.openxmlformats.org/officeDocument/2006/docPropsVTypes">
  <Template/>
  <TotalTime>611</TotalTime>
  <Words>337</Words>
  <Application>Microsoft Office PowerPoint</Application>
  <PresentationFormat>Custom</PresentationFormat>
  <Paragraphs>138</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MS PGothic</vt:lpstr>
      <vt:lpstr>Arial</vt:lpstr>
      <vt:lpstr>Arial (null)</vt:lpstr>
      <vt:lpstr>Arial Narrow</vt:lpstr>
      <vt:lpstr>Calibri</vt:lpstr>
      <vt:lpstr>PF Handbook Pro</vt:lpstr>
      <vt:lpstr>Times New Roman</vt:lpstr>
      <vt:lpstr>Office Theme</vt:lpstr>
      <vt:lpstr> VALODU AIZSARDZĪBA UN MULTILINGVISMA VEICINĀŠANA ES: STATUS QUO UN PROGNOZE NĀKOTNEI  Prof. Ina Druviete  «Latviešu valoda Eiropas Savienībā –tulkotāja profesijas nākotne strauji mainīgajā tehnoloģiskajā un politiskajā realitātē». 2019. gada 1. novembris      </vt:lpstr>
      <vt:lpstr>PowerPoint Presentation</vt:lpstr>
      <vt:lpstr>PowerPoint Presentation</vt:lpstr>
      <vt:lpstr>VALODAS POLITIKA ES DARBA KĀRTĪBĀ</vt:lpstr>
      <vt:lpstr>VAI VALODAS POLITIKA ES ZAUDĒ AKTUALITĀTI? </vt:lpstr>
      <vt:lpstr>VALODAS POLITIKA → MULTILINGVISMA POLITIKA? </vt:lpstr>
      <vt:lpstr>ES MULTILINGVISMA TEORĒTISKĀ PAMATA ATTĪSTĪBA</vt:lpstr>
      <vt:lpstr>ES MULTILINGVISMA TEORĒTISKĀ PAMATA ATTĪSTĪBA (TURP.)</vt:lpstr>
      <vt:lpstr>EIROPAS NACIONĀLO VALODU INSTITŪCIJU FEDERĀCIJA (EFNIL)</vt:lpstr>
      <vt:lpstr>MOBILITĀTE UN IEKĻAUŠANĀS MULTLINGVĀLAJĀ EIROPĀ (MIME)</vt:lpstr>
      <vt:lpstr>PowerPoint Presentation</vt:lpstr>
      <vt:lpstr>PowerPoint Presentation</vt:lpstr>
      <vt:lpstr>PowerPoint Presentation</vt:lpstr>
      <vt:lpstr>PowerPoint Presentation</vt:lpstr>
      <vt:lpstr>EFNIL FLORENCES REZOLŪCIJA PAR VALODU LIETOJUMU UNIVERSITĀTĒS  (2014)</vt:lpstr>
      <vt:lpstr>PowerPoint Presentation</vt:lpstr>
      <vt:lpstr>PowerPoint Presentation</vt:lpstr>
      <vt:lpstr>NĀKOTNES PROGNOZES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EDIS NOBIS EXCEATIAE  PORPORUM DERIT</dc:title>
  <dc:creator>Sergey</dc:creator>
  <cp:lastModifiedBy>lenovouser</cp:lastModifiedBy>
  <cp:revision>94</cp:revision>
  <dcterms:created xsi:type="dcterms:W3CDTF">2018-05-23T10:57:02Z</dcterms:created>
  <dcterms:modified xsi:type="dcterms:W3CDTF">2019-10-25T14:43:35Z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2018-05-10T00:00:00Z</vt:filetime>
  </property>
  <property fmtid="{D5CDD505-2E9C-101B-9397-08002B2CF9AE}" pid="3" name="Creator">
    <vt:lpwstr>Adobe InDesign CC 13.0 (Macintosh)</vt:lpwstr>
  </property>
  <property fmtid="{D5CDD505-2E9C-101B-9397-08002B2CF9AE}" pid="4" name="LastSaved">
    <vt:filetime>2018-05-23T00:00:00Z</vt:filetime>
  </property>
  <property fmtid="{D5CDD505-2E9C-101B-9397-08002B2CF9AE}" pid="5" name="ContentTypeId">
    <vt:lpwstr>0x010100541D6704663FD9458F4BF149505D8835</vt:lpwstr>
  </property>
</Properties>
</file>