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0" r:id="rId3"/>
    <p:sldId id="258" r:id="rId4"/>
    <p:sldId id="267" r:id="rId5"/>
    <p:sldId id="270" r:id="rId6"/>
    <p:sldId id="274" r:id="rId7"/>
    <p:sldId id="271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8731778180035E-3"/>
          <c:y val="0"/>
          <c:w val="0.97020395044001961"/>
          <c:h val="0.7688962482475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Neredzēju jēgu</c:v>
                </c:pt>
                <c:pt idx="1">
                  <c:v>Neinteresē politika, ES, EP/vienaldzīgi šie jautājumi</c:v>
                </c:pt>
                <c:pt idx="2">
                  <c:v>Biju aizņemts / strādāju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6.8000000000000005E-2</c:v>
                </c:pt>
                <c:pt idx="1">
                  <c:v>5.6000000000000001E-2</c:v>
                </c:pt>
                <c:pt idx="2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C-428F-9034-BA68492B2E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A6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Neredzēju jēgu</c:v>
                </c:pt>
                <c:pt idx="1">
                  <c:v>Neinteresē politika, ES, EP/vienaldzīgi šie jautājumi</c:v>
                </c:pt>
                <c:pt idx="2">
                  <c:v>Biju aizņemts / strādāju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0.16500000000000001</c:v>
                </c:pt>
                <c:pt idx="1">
                  <c:v>6.8000000000000005E-2</c:v>
                </c:pt>
                <c:pt idx="2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C-428F-9034-BA68492B2E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Neredzēju jēgu</c:v>
                </c:pt>
                <c:pt idx="1">
                  <c:v>Neinteresē politika, ES, EP/vienaldzīgi šie jautājumi</c:v>
                </c:pt>
                <c:pt idx="2">
                  <c:v>Biju aizņemts / strādāju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 formatCode="0%">
                  <c:v>0.15</c:v>
                </c:pt>
                <c:pt idx="1">
                  <c:v>0.112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C-428F-9034-BA68492B2E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9"/>
        <c:axId val="833553136"/>
        <c:axId val="1143079344"/>
      </c:barChart>
      <c:catAx>
        <c:axId val="8335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3079344"/>
        <c:crosses val="autoZero"/>
        <c:auto val="1"/>
        <c:lblAlgn val="ctr"/>
        <c:lblOffset val="100"/>
        <c:noMultiLvlLbl val="0"/>
      </c:catAx>
      <c:valAx>
        <c:axId val="1143079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35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Novada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29</c:v>
                </c:pt>
                <c:pt idx="2">
                  <c:v>26</c:v>
                </c:pt>
                <c:pt idx="3">
                  <c:v>38</c:v>
                </c:pt>
                <c:pt idx="4">
                  <c:v>64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E142-ABCD-233127C862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Valsts</c:v>
                </c:pt>
              </c:strCache>
            </c:strRef>
          </c:tx>
          <c:spPr>
            <a:solidFill>
              <a:srgbClr val="238198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fld id="{E7A43AB2-43EE-4B9B-9134-5113ACD995D6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8F-4E8E-866D-4B7DE3B55BA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45</c:v>
                </c:pt>
                <c:pt idx="3">
                  <c:v>65</c:v>
                </c:pt>
                <c:pt idx="4">
                  <c:v>61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6-E142-ABCD-233127C862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88F-4E8E-866D-4B7DE3B55B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88F-4E8E-866D-4B7DE3B55B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8F-4E8E-866D-4B7DE3B55B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88F-4E8E-866D-4B7DE3B55BA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88F-4E8E-866D-4B7DE3B55BA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88F-4E8E-866D-4B7DE3B55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</c:v>
                </c:pt>
                <c:pt idx="1">
                  <c:v>22</c:v>
                </c:pt>
                <c:pt idx="2">
                  <c:v>20</c:v>
                </c:pt>
                <c:pt idx="3">
                  <c:v>53</c:v>
                </c:pt>
                <c:pt idx="4">
                  <c:v>38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F-4E8E-866D-4B7DE3B55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5"/>
        <c:axId val="833553136"/>
        <c:axId val="1143079344"/>
      </c:barChart>
      <c:catAx>
        <c:axId val="8335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3079344"/>
        <c:crosses val="autoZero"/>
        <c:auto val="1"/>
        <c:lblAlgn val="ctr"/>
        <c:lblOffset val="100"/>
        <c:noMultiLvlLbl val="0"/>
      </c:catAx>
      <c:valAx>
        <c:axId val="114307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35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Eiropa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5020122970997633E-16"/>
                  <c:y val="7.831341598160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B5-451F-BC01-D43939B91D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Nezinu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0.56000000000000005</c:v>
                </c:pt>
                <c:pt idx="1">
                  <c:v>0.39</c:v>
                </c:pt>
                <c:pt idx="2" formatCode="0.0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E142-ABCD-233127C862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F4A62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Nezinu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0.3</c:v>
                </c:pt>
                <c:pt idx="1">
                  <c:v>0.59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6-E142-ABCD-233127C86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5"/>
        <c:axId val="833553136"/>
        <c:axId val="1143079344"/>
      </c:barChart>
      <c:catAx>
        <c:axId val="8335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3079344"/>
        <c:crosses val="autoZero"/>
        <c:auto val="1"/>
        <c:lblAlgn val="ctr"/>
        <c:lblOffset val="100"/>
        <c:noMultiLvlLbl val="0"/>
      </c:catAx>
      <c:valAx>
        <c:axId val="1143079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35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Eiropa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1446667437572364E-3"/>
                  <c:y val="0.128498151128700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B5-451F-BC01-D43939B91D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Nezinu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0.49</c:v>
                </c:pt>
                <c:pt idx="1">
                  <c:v>0.43</c:v>
                </c:pt>
                <c:pt idx="2" formatCode="0.0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E142-ABCD-233127C862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23819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Nezinu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0.48</c:v>
                </c:pt>
                <c:pt idx="1">
                  <c:v>0.45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6-E142-ABCD-233127C86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5"/>
        <c:axId val="833553136"/>
        <c:axId val="1143079344"/>
      </c:barChart>
      <c:catAx>
        <c:axId val="8335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3079344"/>
        <c:crosses val="autoZero"/>
        <c:auto val="1"/>
        <c:lblAlgn val="ctr"/>
        <c:lblOffset val="100"/>
        <c:noMultiLvlLbl val="0"/>
      </c:catAx>
      <c:valAx>
        <c:axId val="1143079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35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A8251-DAF9-4608-9471-DCFD7EED76A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7884-76FC-438E-B61B-149BD2699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Komentārs</a:t>
            </a:r>
            <a:r>
              <a:rPr lang="en-US" dirty="0"/>
              <a:t> EP: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Šis slaids ir kā fons, kamēr notiek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spēle ar aģentūras izveidoto metamo kauliņu, kas piedāvā jauniešiem domāt/izteikties par kādu no sekojošām tēmām: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Ar ko tev asociējas Eiropa?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Ko šodien Eiropa izdarījusi tavas valsts labā?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Kādas ir tavas pirmās atmiņas saistībā ar Eiropu?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Kas padara tevi par eiropieti?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Kādu tu redzi Eiropu nākotnē?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Par ko tu varētu pateikt “paldies” Eiropai?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 err="1"/>
              <a:t>Neatkarīgi</a:t>
            </a:r>
            <a:r>
              <a:rPr lang="en-US" dirty="0"/>
              <a:t> no </a:t>
            </a:r>
            <a:r>
              <a:rPr lang="en-US" dirty="0" err="1"/>
              <a:t>tā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no </a:t>
            </a:r>
            <a:r>
              <a:rPr lang="en-US" dirty="0" err="1"/>
              <a:t>jautājumiem</a:t>
            </a:r>
            <a:r>
              <a:rPr lang="en-US" dirty="0"/>
              <a:t> </a:t>
            </a:r>
            <a:r>
              <a:rPr lang="en-US" dirty="0" err="1"/>
              <a:t>uzkrīt</a:t>
            </a:r>
            <a:r>
              <a:rPr lang="en-US" dirty="0"/>
              <a:t>, </a:t>
            </a:r>
            <a:r>
              <a:rPr lang="en-US" dirty="0" err="1"/>
              <a:t>lektors</a:t>
            </a:r>
            <a:r>
              <a:rPr lang="en-US" dirty="0"/>
              <a:t> </a:t>
            </a:r>
            <a:r>
              <a:rPr lang="en-US" dirty="0" err="1"/>
              <a:t>vienmēr</a:t>
            </a:r>
            <a:r>
              <a:rPr lang="en-US" dirty="0"/>
              <a:t> </a:t>
            </a:r>
            <a:r>
              <a:rPr lang="en-US" dirty="0" err="1"/>
              <a:t>šo</a:t>
            </a:r>
            <a:r>
              <a:rPr lang="en-US" dirty="0"/>
              <a:t> </a:t>
            </a:r>
            <a:r>
              <a:rPr lang="en-US" dirty="0" err="1"/>
              <a:t>interaktīvo</a:t>
            </a:r>
            <a:r>
              <a:rPr lang="en-US" dirty="0"/>
              <a:t> </a:t>
            </a:r>
            <a:r>
              <a:rPr lang="en-US" dirty="0" err="1"/>
              <a:t>daļu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noslēgt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jautājumu</a:t>
            </a:r>
            <a:r>
              <a:rPr lang="en-US" dirty="0"/>
              <a:t>; “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esat</a:t>
            </a:r>
            <a:r>
              <a:rPr lang="en-US" dirty="0"/>
              <a:t> </a:t>
            </a:r>
            <a:r>
              <a:rPr lang="en-US" dirty="0" err="1"/>
              <a:t>domājuši</a:t>
            </a:r>
            <a:r>
              <a:rPr lang="en-US" dirty="0"/>
              <a:t>, par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varat</a:t>
            </a:r>
            <a:r>
              <a:rPr lang="en-US" dirty="0"/>
              <a:t>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pateicīgi</a:t>
            </a:r>
            <a:r>
              <a:rPr lang="en-US" dirty="0"/>
              <a:t> </a:t>
            </a:r>
            <a:r>
              <a:rPr lang="en-US" dirty="0" err="1"/>
              <a:t>Eiropai</a:t>
            </a:r>
            <a:r>
              <a:rPr lang="en-US" dirty="0"/>
              <a:t>?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labu</a:t>
            </a:r>
            <a:r>
              <a:rPr lang="en-US" dirty="0"/>
              <a:t> </a:t>
            </a:r>
            <a:r>
              <a:rPr lang="en-US" dirty="0" err="1"/>
              <a:t>jums</a:t>
            </a:r>
            <a:r>
              <a:rPr lang="en-US" dirty="0"/>
              <a:t>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err="1"/>
              <a:t>ikdienā</a:t>
            </a:r>
            <a:r>
              <a:rPr lang="en-US" dirty="0"/>
              <a:t>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F5B20-0773-F54B-80B4-78A32903D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9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2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6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7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DB22-2F28-4448-9B3A-DCD0D7E6E0AA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EDEE-2B6D-4A46-A37B-3B094CB8A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A0D044-5417-0C40-A5C7-A0A6B3739D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C0CE32D3-4715-794F-8932-EDD08BD15F08}"/>
              </a:ext>
            </a:extLst>
          </p:cNvPr>
          <p:cNvSpPr txBox="1"/>
          <p:nvPr/>
        </p:nvSpPr>
        <p:spPr>
          <a:xfrm>
            <a:off x="1163782" y="3167390"/>
            <a:ext cx="4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ko tev asociējas Eiropa?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 hidden="1">
            <a:extLst>
              <a:ext uri="{FF2B5EF4-FFF2-40B4-BE49-F238E27FC236}">
                <a16:creationId xmlns:a16="http://schemas.microsoft.com/office/drawing/2014/main" id="{4D158C5E-54C3-D94A-87CC-AF2DAAA91698}"/>
              </a:ext>
            </a:extLst>
          </p:cNvPr>
          <p:cNvSpPr txBox="1"/>
          <p:nvPr/>
        </p:nvSpPr>
        <p:spPr>
          <a:xfrm>
            <a:off x="1163782" y="2951947"/>
            <a:ext cx="480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šodien Eiropa izdarījusi tavas valsts labā?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 hidden="1">
            <a:extLst>
              <a:ext uri="{FF2B5EF4-FFF2-40B4-BE49-F238E27FC236}">
                <a16:creationId xmlns:a16="http://schemas.microsoft.com/office/drawing/2014/main" id="{7B562FFE-5C3A-0D48-B690-930A1B0ACD1B}"/>
              </a:ext>
            </a:extLst>
          </p:cNvPr>
          <p:cNvSpPr txBox="1"/>
          <p:nvPr/>
        </p:nvSpPr>
        <p:spPr>
          <a:xfrm>
            <a:off x="1163782" y="2951947"/>
            <a:ext cx="480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Kādas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tavas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pirmās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atmiņas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saistībā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Eiropu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9ED73C71-517C-3D42-B2E5-A24CA36C2D5D}"/>
              </a:ext>
            </a:extLst>
          </p:cNvPr>
          <p:cNvSpPr txBox="1"/>
          <p:nvPr/>
        </p:nvSpPr>
        <p:spPr>
          <a:xfrm>
            <a:off x="1163782" y="2951947"/>
            <a:ext cx="480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padara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tevi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p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eiropieti</a:t>
            </a:r>
            <a:r>
              <a:rPr lang="p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F1589FD5-74F3-A346-B53F-D539D8FD493B}"/>
              </a:ext>
            </a:extLst>
          </p:cNvPr>
          <p:cNvSpPr txBox="1"/>
          <p:nvPr/>
        </p:nvSpPr>
        <p:spPr>
          <a:xfrm>
            <a:off x="1163782" y="2951947"/>
            <a:ext cx="480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Kādu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redzi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nākotnē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0" name="TextBox 19" hidden="1">
            <a:extLst>
              <a:ext uri="{FF2B5EF4-FFF2-40B4-BE49-F238E27FC236}">
                <a16:creationId xmlns:a16="http://schemas.microsoft.com/office/drawing/2014/main" id="{1F17639C-B5A0-0D43-96CD-733EDD09C66C}"/>
              </a:ext>
            </a:extLst>
          </p:cNvPr>
          <p:cNvSpPr txBox="1"/>
          <p:nvPr/>
        </p:nvSpPr>
        <p:spPr>
          <a:xfrm>
            <a:off x="1163782" y="2951947"/>
            <a:ext cx="480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varētu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pateikt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0FFDB-2FAA-FE44-9819-F118DF5AE26E}"/>
              </a:ext>
            </a:extLst>
          </p:cNvPr>
          <p:cNvSpPr txBox="1"/>
          <p:nvPr/>
        </p:nvSpPr>
        <p:spPr>
          <a:xfrm>
            <a:off x="5210905" y="5978033"/>
            <a:ext cx="3877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hat, headdress, clothing&#10;&#10;Description automatically generated">
            <a:extLst>
              <a:ext uri="{FF2B5EF4-FFF2-40B4-BE49-F238E27FC236}">
                <a16:creationId xmlns:a16="http://schemas.microsoft.com/office/drawing/2014/main" id="{34845DD2-6207-4967-833B-BA9AEF36D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13" y="2191179"/>
            <a:ext cx="3684807" cy="2483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3B721-5BCE-4EB1-85F9-BE8B1D7AA5F1}"/>
              </a:ext>
            </a:extLst>
          </p:cNvPr>
          <p:cNvSpPr txBox="1"/>
          <p:nvPr/>
        </p:nvSpPr>
        <p:spPr>
          <a:xfrm>
            <a:off x="7555458" y="2105561"/>
            <a:ext cx="23639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600" dirty="0"/>
              <a:t>?</a:t>
            </a:r>
            <a:endParaRPr lang="fr-BE" sz="1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05FB5-A35E-475D-9B11-C70554D6D511}"/>
              </a:ext>
            </a:extLst>
          </p:cNvPr>
          <p:cNvSpPr txBox="1"/>
          <p:nvPr/>
        </p:nvSpPr>
        <p:spPr>
          <a:xfrm>
            <a:off x="5210904" y="6101143"/>
            <a:ext cx="666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Jānis Krastiņš</a:t>
            </a:r>
          </a:p>
          <a:p>
            <a:pPr algn="r"/>
            <a:r>
              <a:rPr lang="lv-LV" dirty="0"/>
              <a:t>Eiropas Parlamenta preses sekretārs Latvijā</a:t>
            </a:r>
          </a:p>
        </p:txBody>
      </p:sp>
    </p:spTree>
    <p:extLst>
      <p:ext uri="{BB962C8B-B14F-4D97-AF65-F5344CB8AC3E}">
        <p14:creationId xmlns:p14="http://schemas.microsoft.com/office/powerpoint/2010/main" val="30502253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45C1FA-F324-064E-A208-E08C7F9D1B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209722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685F0A6-669F-004B-9AE3-EF7226B9CA80}"/>
              </a:ext>
            </a:extLst>
          </p:cNvPr>
          <p:cNvGrpSpPr/>
          <p:nvPr/>
        </p:nvGrpSpPr>
        <p:grpSpPr>
          <a:xfrm>
            <a:off x="169110" y="651275"/>
            <a:ext cx="8177030" cy="2071337"/>
            <a:chOff x="6096000" y="651275"/>
            <a:chExt cx="8177030" cy="20713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740124-DAC4-E74F-9606-8FAC88BB3420}"/>
                </a:ext>
              </a:extLst>
            </p:cNvPr>
            <p:cNvSpPr txBox="1"/>
            <p:nvPr/>
          </p:nvSpPr>
          <p:spPr>
            <a:xfrm>
              <a:off x="8840411" y="651275"/>
              <a:ext cx="54326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Iemesli, kādēļ nepiedalījās</a:t>
              </a:r>
            </a:p>
            <a:p>
              <a:pPr algn="ctr"/>
              <a:r>
                <a:rPr lang="lv-LV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EP vēlēšanās </a:t>
              </a:r>
            </a:p>
            <a:p>
              <a:pPr algn="ctr"/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B22281-B7EC-4243-822C-55DD0972566E}"/>
                </a:ext>
              </a:extLst>
            </p:cNvPr>
            <p:cNvSpPr txBox="1"/>
            <p:nvPr/>
          </p:nvSpPr>
          <p:spPr>
            <a:xfrm>
              <a:off x="6096000" y="783620"/>
              <a:ext cx="15759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0" dirty="0">
                <a:solidFill>
                  <a:srgbClr val="F3A624"/>
                </a:solidFill>
                <a:latin typeface="Bank Gothic Medium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7DC1A-35A4-9F42-9BB4-28D03F57755D}"/>
              </a:ext>
            </a:extLst>
          </p:cNvPr>
          <p:cNvGrpSpPr/>
          <p:nvPr/>
        </p:nvGrpSpPr>
        <p:grpSpPr>
          <a:xfrm>
            <a:off x="0" y="1313758"/>
            <a:ext cx="10577176" cy="5431100"/>
            <a:chOff x="5008765" y="2242128"/>
            <a:chExt cx="6754656" cy="4512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91B84F-B494-BD41-8F54-60C187F5445D}"/>
                </a:ext>
              </a:extLst>
            </p:cNvPr>
            <p:cNvGrpSpPr/>
            <p:nvPr/>
          </p:nvGrpSpPr>
          <p:grpSpPr>
            <a:xfrm>
              <a:off x="7604268" y="6455493"/>
              <a:ext cx="4159153" cy="298731"/>
              <a:chOff x="7113684" y="5959105"/>
              <a:chExt cx="4159153" cy="2987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AAFDD7-C138-8144-BA90-7E940A539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6213" y="5959105"/>
                <a:ext cx="3636624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BB52A9-4AF9-B04D-BD06-3C5630FF6EEA}"/>
                  </a:ext>
                </a:extLst>
              </p:cNvPr>
              <p:cNvSpPr txBox="1"/>
              <p:nvPr/>
            </p:nvSpPr>
            <p:spPr>
              <a:xfrm>
                <a:off x="7113684" y="5980837"/>
                <a:ext cx="41591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v-LV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Avots: Centrālā Vēlēšanu komisija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1514C3-0F33-8642-B0FB-D24613887733}"/>
                </a:ext>
              </a:extLst>
            </p:cNvPr>
            <p:cNvGrpSpPr/>
            <p:nvPr/>
          </p:nvGrpSpPr>
          <p:grpSpPr>
            <a:xfrm>
              <a:off x="5008765" y="2242128"/>
              <a:ext cx="6754656" cy="3489834"/>
              <a:chOff x="5008765" y="2242128"/>
              <a:chExt cx="6754656" cy="3489834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0A8C4F77-3BCD-6140-B6D3-0B2D8576E0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0006096"/>
                  </p:ext>
                </p:extLst>
              </p:nvPr>
            </p:nvGraphicFramePr>
            <p:xfrm>
              <a:off x="5775153" y="2242128"/>
              <a:ext cx="5988268" cy="28959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D0E8EC-C60A-4343-A891-CD7E66BC5913}"/>
                  </a:ext>
                </a:extLst>
              </p:cNvPr>
              <p:cNvSpPr txBox="1"/>
              <p:nvPr/>
            </p:nvSpPr>
            <p:spPr>
              <a:xfrm>
                <a:off x="5008765" y="5450695"/>
                <a:ext cx="2523343" cy="28126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2004. gadā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885ECB-105F-2841-8592-531276B41C0D}"/>
                  </a:ext>
                </a:extLst>
              </p:cNvPr>
              <p:cNvSpPr txBox="1"/>
              <p:nvPr/>
            </p:nvSpPr>
            <p:spPr>
              <a:xfrm>
                <a:off x="7828332" y="5444459"/>
                <a:ext cx="2523343" cy="281267"/>
              </a:xfrm>
              <a:prstGeom prst="rect">
                <a:avLst/>
              </a:prstGeom>
              <a:solidFill>
                <a:srgbClr val="F3A62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2004. gadā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F885ECB-105F-2841-8592-531276B41C0D}"/>
              </a:ext>
            </a:extLst>
          </p:cNvPr>
          <p:cNvSpPr txBox="1"/>
          <p:nvPr/>
        </p:nvSpPr>
        <p:spPr>
          <a:xfrm>
            <a:off x="8913619" y="5175832"/>
            <a:ext cx="3278381" cy="338554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gadā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3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65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2493075" y="406450"/>
            <a:ext cx="668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Tu uzskati sevi par patriotu: novada – valsts – ES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2493075" y="1429933"/>
            <a:ext cx="666839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10CCDE1-E441-9944-94F5-1725236A6E43}"/>
              </a:ext>
            </a:extLst>
          </p:cNvPr>
          <p:cNvGrpSpPr/>
          <p:nvPr/>
        </p:nvGrpSpPr>
        <p:grpSpPr>
          <a:xfrm>
            <a:off x="0" y="1300728"/>
            <a:ext cx="11157527" cy="5468788"/>
            <a:chOff x="4909764" y="2547093"/>
            <a:chExt cx="6890169" cy="414478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FA6128-DD2A-B74C-B5A4-D8DAD0BD41CA}"/>
                </a:ext>
              </a:extLst>
            </p:cNvPr>
            <p:cNvGrpSpPr/>
            <p:nvPr/>
          </p:nvGrpSpPr>
          <p:grpSpPr>
            <a:xfrm>
              <a:off x="5548588" y="2547093"/>
              <a:ext cx="6251345" cy="4144785"/>
              <a:chOff x="5548588" y="2547093"/>
              <a:chExt cx="6251345" cy="414478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A91B84F-B494-BD41-8F54-60C187F5445D}"/>
                  </a:ext>
                </a:extLst>
              </p:cNvPr>
              <p:cNvGrpSpPr/>
              <p:nvPr/>
            </p:nvGrpSpPr>
            <p:grpSpPr>
              <a:xfrm>
                <a:off x="7640780" y="6460209"/>
                <a:ext cx="4159153" cy="231669"/>
                <a:chOff x="7113684" y="5959105"/>
                <a:chExt cx="4159153" cy="231669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3AAFDD7-C138-8144-BA90-7E940A539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6213" y="5959105"/>
                  <a:ext cx="3636624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8BB52A9-4AF9-B04D-BD06-3C5630FF6EEA}"/>
                    </a:ext>
                  </a:extLst>
                </p:cNvPr>
                <p:cNvSpPr txBox="1"/>
                <p:nvPr/>
              </p:nvSpPr>
              <p:spPr>
                <a:xfrm>
                  <a:off x="7113684" y="5980837"/>
                  <a:ext cx="4159153" cy="209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lv-LV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Avots: </a:t>
                  </a:r>
                  <a:r>
                    <a:rPr lang="lv-LV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EP Vēlētāju gaidu pētījums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0A8C4F77-3BCD-6140-B6D3-0B2D8576E0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6692921"/>
                  </p:ext>
                </p:extLst>
              </p:nvPr>
            </p:nvGraphicFramePr>
            <p:xfrm>
              <a:off x="5548588" y="2547093"/>
              <a:ext cx="6200499" cy="32898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24E8EC-92B6-F841-B280-2AED96E5A759}"/>
                </a:ext>
              </a:extLst>
            </p:cNvPr>
            <p:cNvGrpSpPr/>
            <p:nvPr/>
          </p:nvGrpSpPr>
          <p:grpSpPr>
            <a:xfrm>
              <a:off x="4909764" y="5836938"/>
              <a:ext cx="4543834" cy="285250"/>
              <a:chOff x="4909764" y="5836938"/>
              <a:chExt cx="4543834" cy="28525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400DBC-1E78-5140-A84C-B62873BF49C0}"/>
                  </a:ext>
                </a:extLst>
              </p:cNvPr>
              <p:cNvSpPr txBox="1"/>
              <p:nvPr/>
            </p:nvSpPr>
            <p:spPr>
              <a:xfrm>
                <a:off x="4909764" y="5836938"/>
                <a:ext cx="2163025" cy="2799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Novada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634E8D-63DA-624F-A18F-E5B230C22C17}"/>
                  </a:ext>
                </a:extLst>
              </p:cNvPr>
              <p:cNvSpPr txBox="1"/>
              <p:nvPr/>
            </p:nvSpPr>
            <p:spPr>
              <a:xfrm>
                <a:off x="7339546" y="5842272"/>
                <a:ext cx="2114052" cy="279916"/>
              </a:xfrm>
              <a:prstGeom prst="rect">
                <a:avLst/>
              </a:prstGeom>
              <a:solidFill>
                <a:srgbClr val="2381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LV valsts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400DBC-1E78-5140-A84C-B62873BF49C0}"/>
              </a:ext>
            </a:extLst>
          </p:cNvPr>
          <p:cNvSpPr txBox="1"/>
          <p:nvPr/>
        </p:nvSpPr>
        <p:spPr>
          <a:xfrm>
            <a:off x="7789984" y="5647474"/>
            <a:ext cx="4402015" cy="369332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1961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07" y="-4005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5295901" y="603996"/>
            <a:ext cx="668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Jūsu viedoklis tiek ņemts vērā ES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5206104" y="1762442"/>
            <a:ext cx="666839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89B09BA-73B3-BF48-B8AE-FF86890876B5}"/>
              </a:ext>
            </a:extLst>
          </p:cNvPr>
          <p:cNvSpPr/>
          <p:nvPr/>
        </p:nvSpPr>
        <p:spPr>
          <a:xfrm>
            <a:off x="371475" y="155448"/>
            <a:ext cx="4310253" cy="65987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0CCDE1-E441-9944-94F5-1725236A6E43}"/>
              </a:ext>
            </a:extLst>
          </p:cNvPr>
          <p:cNvGrpSpPr/>
          <p:nvPr/>
        </p:nvGrpSpPr>
        <p:grpSpPr>
          <a:xfrm>
            <a:off x="5548588" y="2199585"/>
            <a:ext cx="6251345" cy="4554639"/>
            <a:chOff x="5548588" y="2199585"/>
            <a:chExt cx="6251345" cy="455463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FA6128-DD2A-B74C-B5A4-D8DAD0BD41CA}"/>
                </a:ext>
              </a:extLst>
            </p:cNvPr>
            <p:cNvGrpSpPr/>
            <p:nvPr/>
          </p:nvGrpSpPr>
          <p:grpSpPr>
            <a:xfrm>
              <a:off x="5548588" y="2199585"/>
              <a:ext cx="6251345" cy="4554639"/>
              <a:chOff x="5548588" y="2199585"/>
              <a:chExt cx="6251345" cy="455463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A91B84F-B494-BD41-8F54-60C187F5445D}"/>
                  </a:ext>
                </a:extLst>
              </p:cNvPr>
              <p:cNvGrpSpPr/>
              <p:nvPr/>
            </p:nvGrpSpPr>
            <p:grpSpPr>
              <a:xfrm>
                <a:off x="7589934" y="6460209"/>
                <a:ext cx="4209999" cy="294015"/>
                <a:chOff x="7062838" y="5959105"/>
                <a:chExt cx="4209999" cy="29401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3AAFDD7-C138-8144-BA90-7E940A539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6213" y="5959105"/>
                  <a:ext cx="3636624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8BB52A9-4AF9-B04D-BD06-3C5630FF6EEA}"/>
                    </a:ext>
                  </a:extLst>
                </p:cNvPr>
                <p:cNvSpPr txBox="1"/>
                <p:nvPr/>
              </p:nvSpPr>
              <p:spPr>
                <a:xfrm>
                  <a:off x="7062838" y="5976121"/>
                  <a:ext cx="41591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lv-LV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Avots: </a:t>
                  </a:r>
                  <a:r>
                    <a:rPr lang="en-US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Eirobarometrs</a:t>
                  </a: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201</a:t>
                  </a:r>
                  <a:r>
                    <a:rPr lang="lv-LV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9.gada marts - jūnijs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0A8C4F77-3BCD-6140-B6D3-0B2D8576E0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11881142"/>
                  </p:ext>
                </p:extLst>
              </p:nvPr>
            </p:nvGraphicFramePr>
            <p:xfrm>
              <a:off x="5548588" y="2199585"/>
              <a:ext cx="6200499" cy="32898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24E8EC-92B6-F841-B280-2AED96E5A759}"/>
                </a:ext>
              </a:extLst>
            </p:cNvPr>
            <p:cNvGrpSpPr/>
            <p:nvPr/>
          </p:nvGrpSpPr>
          <p:grpSpPr>
            <a:xfrm>
              <a:off x="7295504" y="5623214"/>
              <a:ext cx="3358850" cy="369332"/>
              <a:chOff x="7295504" y="5623214"/>
              <a:chExt cx="3358850" cy="36933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400DBC-1E78-5140-A84C-B62873BF49C0}"/>
                  </a:ext>
                </a:extLst>
              </p:cNvPr>
              <p:cNvSpPr txBox="1"/>
              <p:nvPr/>
            </p:nvSpPr>
            <p:spPr>
              <a:xfrm>
                <a:off x="7295504" y="5623214"/>
                <a:ext cx="1152713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ES28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634E8D-63DA-624F-A18F-E5B230C22C17}"/>
                  </a:ext>
                </a:extLst>
              </p:cNvPr>
              <p:cNvSpPr txBox="1"/>
              <p:nvPr/>
            </p:nvSpPr>
            <p:spPr>
              <a:xfrm>
                <a:off x="8540302" y="5623214"/>
                <a:ext cx="2114052" cy="369332"/>
              </a:xfrm>
              <a:prstGeom prst="rect">
                <a:avLst/>
              </a:prstGeom>
              <a:solidFill>
                <a:srgbClr val="F4A62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Latvijas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iedzīvotāji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11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88018EF6-0ECB-2A43-9C61-5C40F977D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4"/>
          <a:stretch/>
        </p:blipFill>
        <p:spPr>
          <a:xfrm>
            <a:off x="-46651" y="395919"/>
            <a:ext cx="5152325" cy="61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4759938" y="761891"/>
            <a:ext cx="668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viņi ir?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4779982" y="1297884"/>
            <a:ext cx="666839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66" y="1905214"/>
            <a:ext cx="71913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860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9281" y="0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2656201" y="454097"/>
            <a:ext cx="6688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Eiropas </a:t>
            </a:r>
            <a:r>
              <a:rPr lang="lv-LV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Komisijas </a:t>
            </a:r>
            <a:r>
              <a:rPr lang="lv-LV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priekšsēdētājs </a:t>
            </a:r>
            <a:r>
              <a:rPr lang="lv-LV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vai tieša iedzīvotāju </a:t>
            </a:r>
            <a:r>
              <a:rPr lang="lv-LV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iesaiste mudinātu piedalīties Eiropas vēlēšanās?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211016" y="2265214"/>
            <a:ext cx="9328639" cy="3015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10CCDE1-E441-9944-94F5-1725236A6E43}"/>
              </a:ext>
            </a:extLst>
          </p:cNvPr>
          <p:cNvGrpSpPr/>
          <p:nvPr/>
        </p:nvGrpSpPr>
        <p:grpSpPr>
          <a:xfrm>
            <a:off x="2656201" y="2066171"/>
            <a:ext cx="9279845" cy="4547209"/>
            <a:chOff x="5696049" y="2248218"/>
            <a:chExt cx="9279845" cy="45472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FA6128-DD2A-B74C-B5A4-D8DAD0BD41CA}"/>
                </a:ext>
              </a:extLst>
            </p:cNvPr>
            <p:cNvGrpSpPr/>
            <p:nvPr/>
          </p:nvGrpSpPr>
          <p:grpSpPr>
            <a:xfrm>
              <a:off x="5696049" y="2248218"/>
              <a:ext cx="9279845" cy="4547209"/>
              <a:chOff x="5696049" y="2248218"/>
              <a:chExt cx="9279845" cy="454720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A91B84F-B494-BD41-8F54-60C187F5445D}"/>
                  </a:ext>
                </a:extLst>
              </p:cNvPr>
              <p:cNvGrpSpPr/>
              <p:nvPr/>
            </p:nvGrpSpPr>
            <p:grpSpPr>
              <a:xfrm>
                <a:off x="8163309" y="6419771"/>
                <a:ext cx="6812585" cy="375656"/>
                <a:chOff x="7636213" y="5918667"/>
                <a:chExt cx="6812585" cy="375656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3AAFDD7-C138-8144-BA90-7E940A539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36213" y="5918667"/>
                  <a:ext cx="6812585" cy="40438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8BB52A9-4AF9-B04D-BD06-3C5630FF6EEA}"/>
                    </a:ext>
                  </a:extLst>
                </p:cNvPr>
                <p:cNvSpPr txBox="1"/>
                <p:nvPr/>
              </p:nvSpPr>
              <p:spPr>
                <a:xfrm>
                  <a:off x="9810369" y="6017324"/>
                  <a:ext cx="44840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lv-LV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Avots: </a:t>
                  </a:r>
                  <a:r>
                    <a:rPr lang="en-US" sz="1200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Eirobarometr</a:t>
                  </a:r>
                  <a:r>
                    <a:rPr lang="lv-LV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lv-LV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lv-LV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aptauja, </a:t>
                  </a:r>
                  <a:r>
                    <a:rPr 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lv-LV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2018. gada aprīlis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0A8C4F77-3BCD-6140-B6D3-0B2D8576E0B0}"/>
                  </a:ext>
                </a:extLst>
              </p:cNvPr>
              <p:cNvGraphicFramePr/>
              <p:nvPr>
                <p:extLst/>
              </p:nvPr>
            </p:nvGraphicFramePr>
            <p:xfrm>
              <a:off x="5696049" y="2248218"/>
              <a:ext cx="6200499" cy="32898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24E8EC-92B6-F841-B280-2AED96E5A759}"/>
                </a:ext>
              </a:extLst>
            </p:cNvPr>
            <p:cNvGrpSpPr/>
            <p:nvPr/>
          </p:nvGrpSpPr>
          <p:grpSpPr>
            <a:xfrm>
              <a:off x="6002856" y="5596282"/>
              <a:ext cx="5016612" cy="395938"/>
              <a:chOff x="6002856" y="5596282"/>
              <a:chExt cx="5016612" cy="39593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400DBC-1E78-5140-A84C-B62873BF49C0}"/>
                  </a:ext>
                </a:extLst>
              </p:cNvPr>
              <p:cNvSpPr txBox="1"/>
              <p:nvPr/>
            </p:nvSpPr>
            <p:spPr>
              <a:xfrm>
                <a:off x="6002856" y="5622888"/>
                <a:ext cx="2160453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ES28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634E8D-63DA-624F-A18F-E5B230C22C17}"/>
                  </a:ext>
                </a:extLst>
              </p:cNvPr>
              <p:cNvSpPr txBox="1"/>
              <p:nvPr/>
            </p:nvSpPr>
            <p:spPr>
              <a:xfrm>
                <a:off x="8905416" y="5596282"/>
                <a:ext cx="2114052" cy="369332"/>
              </a:xfrm>
              <a:prstGeom prst="rect">
                <a:avLst/>
              </a:prstGeom>
              <a:solidFill>
                <a:srgbClr val="2381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Latvijas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iedzīvotāji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423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42542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7419588" y="224800"/>
            <a:ext cx="32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Valoda kā politika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3839206" y="748020"/>
            <a:ext cx="666839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12" y="1297884"/>
            <a:ext cx="5818891" cy="3243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179" y="2397613"/>
            <a:ext cx="4417402" cy="428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12" y="1393914"/>
            <a:ext cx="4252926" cy="37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605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07" y="-4005"/>
            <a:ext cx="12192000" cy="6900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761876-8B64-104F-95EB-266FEFBA980B}"/>
              </a:ext>
            </a:extLst>
          </p:cNvPr>
          <p:cNvSpPr txBox="1"/>
          <p:nvPr/>
        </p:nvSpPr>
        <p:spPr>
          <a:xfrm>
            <a:off x="4759938" y="761891"/>
            <a:ext cx="6688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Atdzejot, ne pārtulkot lietošanas instrukciju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6DE145-4666-3947-8E29-4044B6FA681D}"/>
              </a:ext>
            </a:extLst>
          </p:cNvPr>
          <p:cNvCxnSpPr>
            <a:cxnSpLocks/>
          </p:cNvCxnSpPr>
          <p:nvPr/>
        </p:nvCxnSpPr>
        <p:spPr>
          <a:xfrm>
            <a:off x="4759938" y="1832781"/>
            <a:ext cx="666839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9" y="2002861"/>
            <a:ext cx="3577758" cy="2885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2" y="2002861"/>
            <a:ext cx="3426335" cy="2886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-3321" t="32226" r="13988" b="34445"/>
          <a:stretch/>
        </p:blipFill>
        <p:spPr>
          <a:xfrm>
            <a:off x="787159" y="5391666"/>
            <a:ext cx="4071168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591" y="5391667"/>
            <a:ext cx="4648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16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A2C77-BF68-B04A-8AFD-BA094C31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900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390" y="27791"/>
            <a:ext cx="6875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400" dirty="0" smtClean="0"/>
          </a:p>
          <a:p>
            <a:endParaRPr lang="lv-LV" sz="2400" dirty="0"/>
          </a:p>
          <a:p>
            <a:endParaRPr lang="lv-LV" sz="2400" dirty="0" smtClean="0"/>
          </a:p>
          <a:p>
            <a:endParaRPr lang="lv-LV" sz="2400" dirty="0"/>
          </a:p>
          <a:p>
            <a:endParaRPr lang="lv-LV" sz="2400" dirty="0" smtClean="0"/>
          </a:p>
          <a:p>
            <a:r>
              <a:rPr lang="lv-LV" sz="2400" b="1" dirty="0" smtClean="0"/>
              <a:t>Jānis KRASTIŅŠ</a:t>
            </a:r>
            <a:endParaRPr lang="en-GB" sz="2400" b="1" dirty="0"/>
          </a:p>
          <a:p>
            <a:r>
              <a:rPr lang="lv-LV" sz="2400" dirty="0"/>
              <a:t>Eiropas Parlamenta preses sekretārs Latvijā</a:t>
            </a:r>
            <a:endParaRPr lang="en-GB" sz="2400" dirty="0"/>
          </a:p>
          <a:p>
            <a:r>
              <a:rPr lang="lv-LV" sz="2400" dirty="0"/>
              <a:t>Tālr.: + 371 </a:t>
            </a:r>
            <a:r>
              <a:rPr lang="lv-LV" sz="2400" dirty="0" smtClean="0"/>
              <a:t>67085461</a:t>
            </a:r>
            <a:endParaRPr lang="lv-LV" sz="2400" dirty="0"/>
          </a:p>
          <a:p>
            <a:r>
              <a:rPr lang="lv-LV" sz="2400" dirty="0"/>
              <a:t>Mobilais tālrunis: </a:t>
            </a:r>
            <a:r>
              <a:rPr lang="lv-LV" sz="2400" dirty="0" smtClean="0"/>
              <a:t>+ </a:t>
            </a:r>
            <a:r>
              <a:rPr lang="lv-LV" sz="2400" dirty="0"/>
              <a:t>371 26542369</a:t>
            </a:r>
            <a:endParaRPr lang="en-GB" sz="2400" dirty="0"/>
          </a:p>
          <a:p>
            <a:r>
              <a:rPr lang="lv-LV" sz="2400" dirty="0"/>
              <a:t>E-pasts: janis.krastins@europarl.europa.eu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B09BA-73B3-BF48-B8AE-FF86890876B5}"/>
              </a:ext>
            </a:extLst>
          </p:cNvPr>
          <p:cNvSpPr/>
          <p:nvPr/>
        </p:nvSpPr>
        <p:spPr>
          <a:xfrm>
            <a:off x="7704260" y="150883"/>
            <a:ext cx="4310253" cy="65987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2"/>
          <a:stretch/>
        </p:blipFill>
        <p:spPr bwMode="auto">
          <a:xfrm>
            <a:off x="7589872" y="343764"/>
            <a:ext cx="4677508" cy="62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CC80EDF4-C911-4FCF-9415-EA480F8EAAEB}"/>
</file>

<file path=customXml/itemProps2.xml><?xml version="1.0" encoding="utf-8"?>
<ds:datastoreItem xmlns:ds="http://schemas.openxmlformats.org/officeDocument/2006/customXml" ds:itemID="{91D1409B-F70F-437F-8A87-1614EB52B599}"/>
</file>

<file path=customXml/itemProps3.xml><?xml version="1.0" encoding="utf-8"?>
<ds:datastoreItem xmlns:ds="http://schemas.openxmlformats.org/officeDocument/2006/customXml" ds:itemID="{A0EFD0CE-357E-44CD-A30E-D646BC3F3328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315</Words>
  <Application>Microsoft Office PowerPoint</Application>
  <PresentationFormat>Widescreen</PresentationFormat>
  <Paragraphs>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Bank Gothic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KANTE Justine</dc:creator>
  <cp:lastModifiedBy>KRASTINS Janis</cp:lastModifiedBy>
  <cp:revision>18</cp:revision>
  <dcterms:created xsi:type="dcterms:W3CDTF">2019-10-23T13:30:22Z</dcterms:created>
  <dcterms:modified xsi:type="dcterms:W3CDTF">2019-10-30T14:55:19Z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