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1.xml" ContentType="application/vnd.openxmlformats-officedocument.them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3.xml" ContentType="application/vnd.ms-office.chartstyle+xml"/>
  <Override PartName="/ppt/charts/colors4.xml" ContentType="application/vnd.ms-office.chartcolor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style2.xml" ContentType="application/vnd.ms-office.chartstyle+xml"/>
  <Override PartName="/ppt/charts/colors2.xml" ContentType="application/vnd.ms-office.chartcolor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60" r:id="rId3"/>
    <p:sldId id="258" r:id="rId4"/>
    <p:sldId id="267" r:id="rId5"/>
    <p:sldId id="270" r:id="rId6"/>
    <p:sldId id="274" r:id="rId7"/>
    <p:sldId id="271" r:id="rId8"/>
    <p:sldId id="273" r:id="rId9"/>
    <p:sldId id="27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08731778180035E-3"/>
          <c:y val="0"/>
          <c:w val="0.97020395044001961"/>
          <c:h val="0.76889624824753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2004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Neredzēju jēgu</c:v>
                </c:pt>
                <c:pt idx="1">
                  <c:v>Neinteresē politika, ES, EP/vienaldzīgi šie jautājumi</c:v>
                </c:pt>
                <c:pt idx="2">
                  <c:v>Biju aizņemts / strādāju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6.8000000000000005E-2</c:v>
                </c:pt>
                <c:pt idx="1">
                  <c:v>5.6000000000000001E-2</c:v>
                </c:pt>
                <c:pt idx="2">
                  <c:v>0.115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DC-428F-9034-BA68492B2E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F3A62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Neredzēju jēgu</c:v>
                </c:pt>
                <c:pt idx="1">
                  <c:v>Neinteresē politika, ES, EP/vienaldzīgi šie jautājumi</c:v>
                </c:pt>
                <c:pt idx="2">
                  <c:v>Biju aizņemts / strādāju</c:v>
                </c:pt>
              </c:strCache>
            </c:strRef>
          </c:cat>
          <c:val>
            <c:numRef>
              <c:f>Sheet1!$C$2:$C$4</c:f>
              <c:numCache>
                <c:formatCode>0.00%</c:formatCode>
                <c:ptCount val="3"/>
                <c:pt idx="0">
                  <c:v>0.16500000000000001</c:v>
                </c:pt>
                <c:pt idx="1">
                  <c:v>6.8000000000000005E-2</c:v>
                </c:pt>
                <c:pt idx="2" formatCode="0%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DC-428F-9034-BA68492B2E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Neredzēju jēgu</c:v>
                </c:pt>
                <c:pt idx="1">
                  <c:v>Neinteresē politika, ES, EP/vienaldzīgi šie jautājumi</c:v>
                </c:pt>
                <c:pt idx="2">
                  <c:v>Biju aizņemts / strādāju</c:v>
                </c:pt>
              </c:strCache>
            </c:strRef>
          </c:cat>
          <c:val>
            <c:numRef>
              <c:f>Sheet1!$D$2:$D$4</c:f>
              <c:numCache>
                <c:formatCode>0.00%</c:formatCode>
                <c:ptCount val="3"/>
                <c:pt idx="0" formatCode="0%">
                  <c:v>0.15</c:v>
                </c:pt>
                <c:pt idx="1">
                  <c:v>0.112</c:v>
                </c:pt>
                <c:pt idx="2">
                  <c:v>7.6999999999999999E-2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DC-428F-9034-BA68492B2E1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9"/>
        <c:axId val="833553136"/>
        <c:axId val="1143079344"/>
      </c:barChart>
      <c:catAx>
        <c:axId val="83355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3079344"/>
        <c:crosses val="autoZero"/>
        <c:auto val="1"/>
        <c:lblAlgn val="ctr"/>
        <c:lblOffset val="100"/>
        <c:noMultiLvlLbl val="0"/>
      </c:catAx>
      <c:valAx>
        <c:axId val="114307934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83355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Novada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</c:v>
                </c:pt>
                <c:pt idx="1">
                  <c:v>29</c:v>
                </c:pt>
                <c:pt idx="2">
                  <c:v>26</c:v>
                </c:pt>
                <c:pt idx="3">
                  <c:v>38</c:v>
                </c:pt>
                <c:pt idx="4">
                  <c:v>64</c:v>
                </c:pt>
                <c:pt idx="5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06-E142-ABCD-233127C862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Valsts</c:v>
                </c:pt>
              </c:strCache>
            </c:strRef>
          </c:tx>
          <c:spPr>
            <a:solidFill>
              <a:srgbClr val="238198"/>
            </a:solidFill>
            <a:ln>
              <a:noFill/>
            </a:ln>
            <a:effectLst/>
          </c:spPr>
          <c:invertIfNegative val="0"/>
          <c:dLbls>
            <c:dLbl>
              <c:idx val="5"/>
              <c:layout/>
              <c:tx>
                <c:rich>
                  <a:bodyPr/>
                  <a:lstStyle/>
                  <a:p>
                    <a:fld id="{E7A43AB2-43EE-4B9B-9134-5113ACD995D6}" type="VALUE">
                      <a:rPr lang="en-US" smtClean="0"/>
                      <a:pPr/>
                      <a:t>[VALUE]</a:t>
                    </a:fld>
                    <a:endParaRPr lang="en-GB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88F-4E8E-866D-4B7DE3B55BA2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9</c:v>
                </c:pt>
                <c:pt idx="1">
                  <c:v>14</c:v>
                </c:pt>
                <c:pt idx="2">
                  <c:v>45</c:v>
                </c:pt>
                <c:pt idx="3">
                  <c:v>65</c:v>
                </c:pt>
                <c:pt idx="4">
                  <c:v>61</c:v>
                </c:pt>
                <c:pt idx="5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06-E142-ABCD-233127C862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388F-4E8E-866D-4B7DE3B55BA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388F-4E8E-866D-4B7DE3B55BA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88F-4E8E-866D-4B7DE3B55BA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388F-4E8E-866D-4B7DE3B55BA2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388F-4E8E-866D-4B7DE3B55BA2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388F-4E8E-866D-4B7DE3B55B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24</c:v>
                </c:pt>
                <c:pt idx="1">
                  <c:v>22</c:v>
                </c:pt>
                <c:pt idx="2">
                  <c:v>20</c:v>
                </c:pt>
                <c:pt idx="3">
                  <c:v>53</c:v>
                </c:pt>
                <c:pt idx="4">
                  <c:v>38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8F-4E8E-866D-4B7DE3B55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overlap val="-5"/>
        <c:axId val="833553136"/>
        <c:axId val="1143079344"/>
      </c:barChart>
      <c:catAx>
        <c:axId val="83355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3079344"/>
        <c:crosses val="autoZero"/>
        <c:auto val="1"/>
        <c:lblAlgn val="ctr"/>
        <c:lblOffset val="100"/>
        <c:noMultiLvlLbl val="0"/>
      </c:catAx>
      <c:valAx>
        <c:axId val="11430793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3355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Eiropa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5020122970997633E-16"/>
                  <c:y val="7.8313415981603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AB5-451F-BC01-D43939B91D1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Jā</c:v>
                </c:pt>
                <c:pt idx="1">
                  <c:v>Nē</c:v>
                </c:pt>
                <c:pt idx="2">
                  <c:v>Nezinu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 formatCode="0.00%">
                  <c:v>0.56000000000000005</c:v>
                </c:pt>
                <c:pt idx="1">
                  <c:v>0.39</c:v>
                </c:pt>
                <c:pt idx="2" formatCode="0.00%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06-E142-ABCD-233127C862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Latvija</c:v>
                </c:pt>
              </c:strCache>
            </c:strRef>
          </c:tx>
          <c:spPr>
            <a:solidFill>
              <a:srgbClr val="F4A624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Jā</c:v>
                </c:pt>
                <c:pt idx="1">
                  <c:v>Nē</c:v>
                </c:pt>
                <c:pt idx="2">
                  <c:v>Nezinu</c:v>
                </c:pt>
              </c:strCache>
            </c:strRef>
          </c:cat>
          <c:val>
            <c:numRef>
              <c:f>Sheet1!$C$2:$C$4</c:f>
              <c:numCache>
                <c:formatCode>0.00%</c:formatCode>
                <c:ptCount val="3"/>
                <c:pt idx="0">
                  <c:v>0.3</c:v>
                </c:pt>
                <c:pt idx="1">
                  <c:v>0.59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06-E142-ABCD-233127C86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overlap val="-5"/>
        <c:axId val="833553136"/>
        <c:axId val="1143079344"/>
      </c:barChart>
      <c:catAx>
        <c:axId val="83355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3079344"/>
        <c:crosses val="autoZero"/>
        <c:auto val="1"/>
        <c:lblAlgn val="ctr"/>
        <c:lblOffset val="100"/>
        <c:noMultiLvlLbl val="0"/>
      </c:catAx>
      <c:valAx>
        <c:axId val="114307934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83355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Eiropa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6.1446667437572364E-3"/>
                  <c:y val="0.1284981511287005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AB5-451F-BC01-D43939B91D1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Jā</c:v>
                </c:pt>
                <c:pt idx="1">
                  <c:v>Nē</c:v>
                </c:pt>
                <c:pt idx="2">
                  <c:v>Nezinu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 formatCode="0.00%">
                  <c:v>0.49</c:v>
                </c:pt>
                <c:pt idx="1">
                  <c:v>0.43</c:v>
                </c:pt>
                <c:pt idx="2" formatCode="0.00%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06-E142-ABCD-233127C862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Latvija</c:v>
                </c:pt>
              </c:strCache>
            </c:strRef>
          </c:tx>
          <c:spPr>
            <a:solidFill>
              <a:srgbClr val="238198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Jā</c:v>
                </c:pt>
                <c:pt idx="1">
                  <c:v>Nē</c:v>
                </c:pt>
                <c:pt idx="2">
                  <c:v>Nezinu</c:v>
                </c:pt>
              </c:strCache>
            </c:strRef>
          </c:cat>
          <c:val>
            <c:numRef>
              <c:f>Sheet1!$C$2:$C$4</c:f>
              <c:numCache>
                <c:formatCode>0.00%</c:formatCode>
                <c:ptCount val="3"/>
                <c:pt idx="0">
                  <c:v>0.48</c:v>
                </c:pt>
                <c:pt idx="1">
                  <c:v>0.45</c:v>
                </c:pt>
                <c:pt idx="2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06-E142-ABCD-233127C86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overlap val="-5"/>
        <c:axId val="833553136"/>
        <c:axId val="1143079344"/>
      </c:barChart>
      <c:catAx>
        <c:axId val="83355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3079344"/>
        <c:crosses val="autoZero"/>
        <c:auto val="1"/>
        <c:lblAlgn val="ctr"/>
        <c:lblOffset val="100"/>
        <c:noMultiLvlLbl val="0"/>
      </c:catAx>
      <c:valAx>
        <c:axId val="114307934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83355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A8251-DAF9-4608-9471-DCFD7EED76AE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27884-76FC-438E-B61B-149BD2699A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81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Komentārs</a:t>
            </a:r>
            <a:r>
              <a:rPr lang="en-US" dirty="0"/>
              <a:t> EP: </a:t>
            </a:r>
            <a:r>
              <a:rPr lang="lv-LV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Šis slaids ir kā fons, kamēr notiek </a:t>
            </a:r>
            <a:r>
              <a:rPr lang="lv-LV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</a:t>
            </a:r>
            <a:r>
              <a:rPr lang="lv-LV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spēle ar aģentūras izveidoto metamo kauliņu, kas piedāvā jauniešiem domāt/izteikties par kādu no sekojošām tēmām: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Ar ko tev asociējas Eiropa?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Ko šodien Eiropa izdarījusi tavas valsts labā?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Kādas ir tavas pirmās atmiņas saistībā ar Eiropu?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Kas padara tevi par eiropieti?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Kādu tu redzi Eiropu nākotnē?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Par ko tu varētu pateikt “paldies” Eiropai?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r>
              <a:rPr lang="en-US" dirty="0" err="1"/>
              <a:t>Neatkarīgi</a:t>
            </a:r>
            <a:r>
              <a:rPr lang="en-US" dirty="0"/>
              <a:t> no </a:t>
            </a:r>
            <a:r>
              <a:rPr lang="en-US" dirty="0" err="1"/>
              <a:t>tā</a:t>
            </a:r>
            <a:r>
              <a:rPr lang="en-US" dirty="0"/>
              <a:t>, </a:t>
            </a:r>
            <a:r>
              <a:rPr lang="en-US" dirty="0" err="1"/>
              <a:t>kurš</a:t>
            </a:r>
            <a:r>
              <a:rPr lang="en-US" dirty="0"/>
              <a:t> no </a:t>
            </a:r>
            <a:r>
              <a:rPr lang="en-US" dirty="0" err="1"/>
              <a:t>jautājumiem</a:t>
            </a:r>
            <a:r>
              <a:rPr lang="en-US" dirty="0"/>
              <a:t> </a:t>
            </a:r>
            <a:r>
              <a:rPr lang="en-US" dirty="0" err="1"/>
              <a:t>uzkrīt</a:t>
            </a:r>
            <a:r>
              <a:rPr lang="en-US" dirty="0"/>
              <a:t>, </a:t>
            </a:r>
            <a:r>
              <a:rPr lang="en-US" dirty="0" err="1"/>
              <a:t>lektors</a:t>
            </a:r>
            <a:r>
              <a:rPr lang="en-US" dirty="0"/>
              <a:t> </a:t>
            </a:r>
            <a:r>
              <a:rPr lang="en-US" dirty="0" err="1"/>
              <a:t>vienmēr</a:t>
            </a:r>
            <a:r>
              <a:rPr lang="en-US" dirty="0"/>
              <a:t> </a:t>
            </a:r>
            <a:r>
              <a:rPr lang="en-US" dirty="0" err="1"/>
              <a:t>šo</a:t>
            </a:r>
            <a:r>
              <a:rPr lang="en-US" dirty="0"/>
              <a:t> </a:t>
            </a:r>
            <a:r>
              <a:rPr lang="en-US" dirty="0" err="1"/>
              <a:t>interaktīvo</a:t>
            </a:r>
            <a:r>
              <a:rPr lang="en-US" dirty="0"/>
              <a:t> </a:t>
            </a:r>
            <a:r>
              <a:rPr lang="en-US" dirty="0" err="1"/>
              <a:t>daļu</a:t>
            </a:r>
            <a:r>
              <a:rPr lang="en-US" dirty="0"/>
              <a:t> </a:t>
            </a:r>
            <a:r>
              <a:rPr lang="en-US" dirty="0" err="1"/>
              <a:t>var</a:t>
            </a:r>
            <a:r>
              <a:rPr lang="en-US" dirty="0"/>
              <a:t> </a:t>
            </a:r>
            <a:r>
              <a:rPr lang="en-US" dirty="0" err="1"/>
              <a:t>noslēgt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jautājumu</a:t>
            </a:r>
            <a:r>
              <a:rPr lang="en-US" dirty="0"/>
              <a:t>; “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esat</a:t>
            </a:r>
            <a:r>
              <a:rPr lang="en-US" dirty="0"/>
              <a:t> </a:t>
            </a:r>
            <a:r>
              <a:rPr lang="en-US" dirty="0" err="1"/>
              <a:t>domājuši</a:t>
            </a:r>
            <a:r>
              <a:rPr lang="en-US" dirty="0"/>
              <a:t>, par </a:t>
            </a:r>
            <a:r>
              <a:rPr lang="en-US" dirty="0" err="1"/>
              <a:t>ko</a:t>
            </a:r>
            <a:r>
              <a:rPr lang="en-US" dirty="0"/>
              <a:t> </a:t>
            </a:r>
            <a:r>
              <a:rPr lang="en-US" dirty="0" err="1"/>
              <a:t>varat</a:t>
            </a:r>
            <a:r>
              <a:rPr lang="en-US" dirty="0"/>
              <a:t> </a:t>
            </a:r>
            <a:r>
              <a:rPr lang="en-US" dirty="0" err="1"/>
              <a:t>būt</a:t>
            </a:r>
            <a:r>
              <a:rPr lang="en-US" dirty="0"/>
              <a:t> </a:t>
            </a:r>
            <a:r>
              <a:rPr lang="en-US" dirty="0" err="1"/>
              <a:t>pateicīgi</a:t>
            </a:r>
            <a:r>
              <a:rPr lang="en-US" dirty="0"/>
              <a:t> </a:t>
            </a:r>
            <a:r>
              <a:rPr lang="en-US" dirty="0" err="1"/>
              <a:t>Eiropai</a:t>
            </a:r>
            <a:r>
              <a:rPr lang="en-US" dirty="0"/>
              <a:t>? </a:t>
            </a:r>
            <a:r>
              <a:rPr lang="en-US" dirty="0" err="1"/>
              <a:t>Ko</a:t>
            </a:r>
            <a:r>
              <a:rPr lang="en-US" dirty="0"/>
              <a:t> </a:t>
            </a:r>
            <a:r>
              <a:rPr lang="en-US" dirty="0" err="1"/>
              <a:t>tā</a:t>
            </a:r>
            <a:r>
              <a:rPr lang="en-US" dirty="0"/>
              <a:t> </a:t>
            </a:r>
            <a:r>
              <a:rPr lang="en-US" dirty="0" err="1"/>
              <a:t>labu</a:t>
            </a:r>
            <a:r>
              <a:rPr lang="en-US" dirty="0"/>
              <a:t> </a:t>
            </a:r>
            <a:r>
              <a:rPr lang="en-US" dirty="0" err="1"/>
              <a:t>jums</a:t>
            </a:r>
            <a:r>
              <a:rPr lang="en-US" dirty="0"/>
              <a:t> </a:t>
            </a:r>
            <a:r>
              <a:rPr lang="en-US" dirty="0" err="1"/>
              <a:t>dod</a:t>
            </a:r>
            <a:r>
              <a:rPr lang="en-US" dirty="0"/>
              <a:t> </a:t>
            </a:r>
            <a:r>
              <a:rPr lang="en-US" dirty="0" err="1"/>
              <a:t>ikdienā</a:t>
            </a:r>
            <a:r>
              <a:rPr lang="en-US" dirty="0"/>
              <a:t>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AF5B20-0773-F54B-80B4-78A32903D2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76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AF5B20-0773-F54B-80B4-78A32903D2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39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AF5B20-0773-F54B-80B4-78A32903D2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299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AF5B20-0773-F54B-80B4-78A32903D23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028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AF5B20-0773-F54B-80B4-78A32903D23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327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AF5B20-0773-F54B-80B4-78A32903D23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57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AF5B20-0773-F54B-80B4-78A32903D23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33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AF5B20-0773-F54B-80B4-78A32903D23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64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665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417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620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497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624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467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1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67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872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578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446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FDB22-2F28-4448-9B3A-DCD0D7E6E0AA}" type="datetimeFigureOut">
              <a:rPr lang="en-GB" smtClean="0"/>
              <a:t>30/10/2019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9EDEE-2B6D-4A46-A37B-3B094CB8A9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995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6A0D044-5417-0C40-A5C7-A0A6B3739D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Box 13" hidden="1">
            <a:extLst>
              <a:ext uri="{FF2B5EF4-FFF2-40B4-BE49-F238E27FC236}">
                <a16:creationId xmlns:a16="http://schemas.microsoft.com/office/drawing/2014/main" id="{C0CE32D3-4715-794F-8932-EDD08BD15F08}"/>
              </a:ext>
            </a:extLst>
          </p:cNvPr>
          <p:cNvSpPr txBox="1"/>
          <p:nvPr/>
        </p:nvSpPr>
        <p:spPr>
          <a:xfrm>
            <a:off x="1163782" y="3167390"/>
            <a:ext cx="4805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 ko tev asociējas Eiropa?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 hidden="1">
            <a:extLst>
              <a:ext uri="{FF2B5EF4-FFF2-40B4-BE49-F238E27FC236}">
                <a16:creationId xmlns:a16="http://schemas.microsoft.com/office/drawing/2014/main" id="{4D158C5E-54C3-D94A-87CC-AF2DAAA91698}"/>
              </a:ext>
            </a:extLst>
          </p:cNvPr>
          <p:cNvSpPr txBox="1"/>
          <p:nvPr/>
        </p:nvSpPr>
        <p:spPr>
          <a:xfrm>
            <a:off x="1163782" y="2951947"/>
            <a:ext cx="4805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 šodien Eiropa izdarījusi tavas valsts labā?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 hidden="1">
            <a:extLst>
              <a:ext uri="{FF2B5EF4-FFF2-40B4-BE49-F238E27FC236}">
                <a16:creationId xmlns:a16="http://schemas.microsoft.com/office/drawing/2014/main" id="{7B562FFE-5C3A-0D48-B690-930A1B0ACD1B}"/>
              </a:ext>
            </a:extLst>
          </p:cNvPr>
          <p:cNvSpPr txBox="1"/>
          <p:nvPr/>
        </p:nvSpPr>
        <p:spPr>
          <a:xfrm>
            <a:off x="1163782" y="2951947"/>
            <a:ext cx="4805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Kādas</a:t>
            </a:r>
            <a:r>
              <a:rPr lang="p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ir </a:t>
            </a:r>
            <a:r>
              <a:rPr lang="p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tavas</a:t>
            </a:r>
            <a:r>
              <a:rPr lang="p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pirmās</a:t>
            </a:r>
            <a:r>
              <a:rPr lang="p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atmiņas</a:t>
            </a:r>
            <a:r>
              <a:rPr lang="p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saistībā</a:t>
            </a:r>
            <a:r>
              <a:rPr lang="p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 </a:t>
            </a:r>
            <a:r>
              <a:rPr lang="p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Eiropu</a:t>
            </a:r>
            <a:r>
              <a:rPr lang="p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lv-LV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 hidden="1">
            <a:extLst>
              <a:ext uri="{FF2B5EF4-FFF2-40B4-BE49-F238E27FC236}">
                <a16:creationId xmlns:a16="http://schemas.microsoft.com/office/drawing/2014/main" id="{9ED73C71-517C-3D42-B2E5-A24CA36C2D5D}"/>
              </a:ext>
            </a:extLst>
          </p:cNvPr>
          <p:cNvSpPr txBox="1"/>
          <p:nvPr/>
        </p:nvSpPr>
        <p:spPr>
          <a:xfrm>
            <a:off x="1163782" y="2951947"/>
            <a:ext cx="4805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</a:t>
            </a:r>
            <a:r>
              <a:rPr lang="p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padara</a:t>
            </a:r>
            <a:r>
              <a:rPr lang="p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tevi</a:t>
            </a:r>
            <a:r>
              <a:rPr lang="p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p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eiropieti</a:t>
            </a:r>
            <a:r>
              <a:rPr lang="p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 hidden="1">
            <a:extLst>
              <a:ext uri="{FF2B5EF4-FFF2-40B4-BE49-F238E27FC236}">
                <a16:creationId xmlns:a16="http://schemas.microsoft.com/office/drawing/2014/main" id="{F1589FD5-74F3-A346-B53F-D539D8FD493B}"/>
              </a:ext>
            </a:extLst>
          </p:cNvPr>
          <p:cNvSpPr txBox="1"/>
          <p:nvPr/>
        </p:nvSpPr>
        <p:spPr>
          <a:xfrm>
            <a:off x="1163782" y="2951947"/>
            <a:ext cx="4805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Kādu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redzi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Eiropu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nākotnē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20" name="TextBox 19" hidden="1">
            <a:extLst>
              <a:ext uri="{FF2B5EF4-FFF2-40B4-BE49-F238E27FC236}">
                <a16:creationId xmlns:a16="http://schemas.microsoft.com/office/drawing/2014/main" id="{1F17639C-B5A0-0D43-96CD-733EDD09C66C}"/>
              </a:ext>
            </a:extLst>
          </p:cNvPr>
          <p:cNvSpPr txBox="1"/>
          <p:nvPr/>
        </p:nvSpPr>
        <p:spPr>
          <a:xfrm>
            <a:off x="1163782" y="2951947"/>
            <a:ext cx="4805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varētu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pateikt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paldies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Eiropai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90FFDB-2FAA-FE44-9819-F118DF5AE26E}"/>
              </a:ext>
            </a:extLst>
          </p:cNvPr>
          <p:cNvSpPr txBox="1"/>
          <p:nvPr/>
        </p:nvSpPr>
        <p:spPr>
          <a:xfrm>
            <a:off x="5210905" y="5978033"/>
            <a:ext cx="3877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lv-LV" sz="4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hat, headdress, clothing&#10;&#10;Description automatically generated">
            <a:extLst>
              <a:ext uri="{FF2B5EF4-FFF2-40B4-BE49-F238E27FC236}">
                <a16:creationId xmlns:a16="http://schemas.microsoft.com/office/drawing/2014/main" id="{34845DD2-6207-4967-833B-BA9AEF36DE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813" y="2191179"/>
            <a:ext cx="3684807" cy="24835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33B721-5BCE-4EB1-85F9-BE8B1D7AA5F1}"/>
              </a:ext>
            </a:extLst>
          </p:cNvPr>
          <p:cNvSpPr txBox="1"/>
          <p:nvPr/>
        </p:nvSpPr>
        <p:spPr>
          <a:xfrm>
            <a:off x="7555458" y="2105561"/>
            <a:ext cx="236397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600" dirty="0"/>
              <a:t>?</a:t>
            </a:r>
            <a:endParaRPr lang="fr-BE" sz="16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405FB5-A35E-475D-9B11-C70554D6D511}"/>
              </a:ext>
            </a:extLst>
          </p:cNvPr>
          <p:cNvSpPr txBox="1"/>
          <p:nvPr/>
        </p:nvSpPr>
        <p:spPr>
          <a:xfrm>
            <a:off x="5210904" y="6101143"/>
            <a:ext cx="6662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dirty="0"/>
              <a:t>Jānis Krastiņš</a:t>
            </a:r>
          </a:p>
          <a:p>
            <a:pPr algn="r"/>
            <a:r>
              <a:rPr lang="lv-LV" dirty="0"/>
              <a:t>Eiropas Parlamenta preses sekretārs Latvijā</a:t>
            </a:r>
          </a:p>
        </p:txBody>
      </p:sp>
    </p:spTree>
    <p:extLst>
      <p:ext uri="{BB962C8B-B14F-4D97-AF65-F5344CB8AC3E}">
        <p14:creationId xmlns:p14="http://schemas.microsoft.com/office/powerpoint/2010/main" val="305022533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45C1FA-F324-064E-A208-E08C7F9D1B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209722" cy="685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685F0A6-669F-004B-9AE3-EF7226B9CA80}"/>
              </a:ext>
            </a:extLst>
          </p:cNvPr>
          <p:cNvGrpSpPr/>
          <p:nvPr/>
        </p:nvGrpSpPr>
        <p:grpSpPr>
          <a:xfrm>
            <a:off x="169110" y="651275"/>
            <a:ext cx="8177030" cy="2071337"/>
            <a:chOff x="6096000" y="651275"/>
            <a:chExt cx="8177030" cy="207133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D740124-DAC4-E74F-9606-8FAC88BB3420}"/>
                </a:ext>
              </a:extLst>
            </p:cNvPr>
            <p:cNvSpPr txBox="1"/>
            <p:nvPr/>
          </p:nvSpPr>
          <p:spPr>
            <a:xfrm>
              <a:off x="8840411" y="651275"/>
              <a:ext cx="543261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Iemesli, kādēļ nepiedalījās</a:t>
              </a:r>
            </a:p>
            <a:p>
              <a:pPr algn="ctr"/>
              <a:r>
                <a:rPr lang="lv-LV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EP vēlēšanās </a:t>
              </a:r>
            </a:p>
            <a:p>
              <a:pPr algn="ctr"/>
              <a:endPara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B22281-B7EC-4243-822C-55DD0972566E}"/>
                </a:ext>
              </a:extLst>
            </p:cNvPr>
            <p:cNvSpPr txBox="1"/>
            <p:nvPr/>
          </p:nvSpPr>
          <p:spPr>
            <a:xfrm>
              <a:off x="6096000" y="783620"/>
              <a:ext cx="157599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0" dirty="0">
                <a:solidFill>
                  <a:srgbClr val="F3A624"/>
                </a:solidFill>
                <a:latin typeface="Bank Gothic Medium" pitchFamily="2" charset="77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27DC1A-35A4-9F42-9BB4-28D03F57755D}"/>
              </a:ext>
            </a:extLst>
          </p:cNvPr>
          <p:cNvGrpSpPr/>
          <p:nvPr/>
        </p:nvGrpSpPr>
        <p:grpSpPr>
          <a:xfrm>
            <a:off x="0" y="1313758"/>
            <a:ext cx="10577176" cy="5431100"/>
            <a:chOff x="5008765" y="2242128"/>
            <a:chExt cx="6754656" cy="451209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A91B84F-B494-BD41-8F54-60C187F5445D}"/>
                </a:ext>
              </a:extLst>
            </p:cNvPr>
            <p:cNvGrpSpPr/>
            <p:nvPr/>
          </p:nvGrpSpPr>
          <p:grpSpPr>
            <a:xfrm>
              <a:off x="7604268" y="6455493"/>
              <a:ext cx="4159153" cy="298731"/>
              <a:chOff x="7113684" y="5959105"/>
              <a:chExt cx="4159153" cy="298731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E3AAFDD7-C138-8144-BA90-7E940A5390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36213" y="5959105"/>
                <a:ext cx="3636624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8BB52A9-4AF9-B04D-BD06-3C5630FF6EEA}"/>
                  </a:ext>
                </a:extLst>
              </p:cNvPr>
              <p:cNvSpPr txBox="1"/>
              <p:nvPr/>
            </p:nvSpPr>
            <p:spPr>
              <a:xfrm>
                <a:off x="7113684" y="5980837"/>
                <a:ext cx="415915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lv-LV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Avots: Centrālā Vēlēšanu komisija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31514C3-0F33-8642-B0FB-D24613887733}"/>
                </a:ext>
              </a:extLst>
            </p:cNvPr>
            <p:cNvGrpSpPr/>
            <p:nvPr/>
          </p:nvGrpSpPr>
          <p:grpSpPr>
            <a:xfrm>
              <a:off x="5008765" y="2242128"/>
              <a:ext cx="6754656" cy="3489834"/>
              <a:chOff x="5008765" y="2242128"/>
              <a:chExt cx="6754656" cy="3489834"/>
            </a:xfrm>
          </p:grpSpPr>
          <p:graphicFrame>
            <p:nvGraphicFramePr>
              <p:cNvPr id="22" name="Chart 21">
                <a:extLst>
                  <a:ext uri="{FF2B5EF4-FFF2-40B4-BE49-F238E27FC236}">
                    <a16:creationId xmlns:a16="http://schemas.microsoft.com/office/drawing/2014/main" id="{0A8C4F77-3BCD-6140-B6D3-0B2D8576E0B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860006096"/>
                  </p:ext>
                </p:extLst>
              </p:nvPr>
            </p:nvGraphicFramePr>
            <p:xfrm>
              <a:off x="5775153" y="2242128"/>
              <a:ext cx="5988268" cy="289597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1D0E8EC-C60A-4343-A891-CD7E66BC5913}"/>
                  </a:ext>
                </a:extLst>
              </p:cNvPr>
              <p:cNvSpPr txBox="1"/>
              <p:nvPr/>
            </p:nvSpPr>
            <p:spPr>
              <a:xfrm>
                <a:off x="5008765" y="5450695"/>
                <a:ext cx="2523343" cy="28126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2004. gadā</a:t>
                </a:r>
                <a:endPara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885ECB-105F-2841-8592-531276B41C0D}"/>
                  </a:ext>
                </a:extLst>
              </p:cNvPr>
              <p:cNvSpPr txBox="1"/>
              <p:nvPr/>
            </p:nvSpPr>
            <p:spPr>
              <a:xfrm>
                <a:off x="7828332" y="5444459"/>
                <a:ext cx="2523343" cy="281267"/>
              </a:xfrm>
              <a:prstGeom prst="rect">
                <a:avLst/>
              </a:prstGeom>
              <a:solidFill>
                <a:srgbClr val="F3A624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2004. gadā</a:t>
                </a:r>
                <a:endPara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F885ECB-105F-2841-8592-531276B41C0D}"/>
              </a:ext>
            </a:extLst>
          </p:cNvPr>
          <p:cNvSpPr txBox="1"/>
          <p:nvPr/>
        </p:nvSpPr>
        <p:spPr>
          <a:xfrm>
            <a:off x="8913619" y="5175832"/>
            <a:ext cx="3278381" cy="338554"/>
          </a:xfrm>
          <a:prstGeom prst="rect">
            <a:avLst/>
          </a:prstGeom>
          <a:solidFill>
            <a:srgbClr val="A5A5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2019. gadā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883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4D8A2C77-BF68-B04A-8AFD-BA094C3154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4565"/>
            <a:ext cx="12192000" cy="690054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9761876-8B64-104F-95EB-266FEFBA980B}"/>
              </a:ext>
            </a:extLst>
          </p:cNvPr>
          <p:cNvSpPr txBox="1"/>
          <p:nvPr/>
        </p:nvSpPr>
        <p:spPr>
          <a:xfrm>
            <a:off x="2493075" y="406450"/>
            <a:ext cx="6688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Vai Tu uzskati sevi par patriotu: novada – valsts – ES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66DE145-4666-3947-8E29-4044B6FA681D}"/>
              </a:ext>
            </a:extLst>
          </p:cNvPr>
          <p:cNvCxnSpPr>
            <a:cxnSpLocks/>
          </p:cNvCxnSpPr>
          <p:nvPr/>
        </p:nvCxnSpPr>
        <p:spPr>
          <a:xfrm>
            <a:off x="2493075" y="1429933"/>
            <a:ext cx="6668396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310CCDE1-E441-9944-94F5-1725236A6E43}"/>
              </a:ext>
            </a:extLst>
          </p:cNvPr>
          <p:cNvGrpSpPr/>
          <p:nvPr/>
        </p:nvGrpSpPr>
        <p:grpSpPr>
          <a:xfrm>
            <a:off x="0" y="1300728"/>
            <a:ext cx="11157527" cy="5468788"/>
            <a:chOff x="4909764" y="2547093"/>
            <a:chExt cx="6890169" cy="414478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0FA6128-DD2A-B74C-B5A4-D8DAD0BD41CA}"/>
                </a:ext>
              </a:extLst>
            </p:cNvPr>
            <p:cNvGrpSpPr/>
            <p:nvPr/>
          </p:nvGrpSpPr>
          <p:grpSpPr>
            <a:xfrm>
              <a:off x="5548588" y="2547093"/>
              <a:ext cx="6251345" cy="4144785"/>
              <a:chOff x="5548588" y="2547093"/>
              <a:chExt cx="6251345" cy="4144785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A91B84F-B494-BD41-8F54-60C187F5445D}"/>
                  </a:ext>
                </a:extLst>
              </p:cNvPr>
              <p:cNvGrpSpPr/>
              <p:nvPr/>
            </p:nvGrpSpPr>
            <p:grpSpPr>
              <a:xfrm>
                <a:off x="7640780" y="6460209"/>
                <a:ext cx="4159153" cy="231669"/>
                <a:chOff x="7113684" y="5959105"/>
                <a:chExt cx="4159153" cy="231669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E3AAFDD7-C138-8144-BA90-7E940A5390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36213" y="5959105"/>
                  <a:ext cx="3636624" cy="0"/>
                </a:xfrm>
                <a:prstGeom prst="line">
                  <a:avLst/>
                </a:prstGeom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C8BB52A9-4AF9-B04D-BD06-3C5630FF6EEA}"/>
                    </a:ext>
                  </a:extLst>
                </p:cNvPr>
                <p:cNvSpPr txBox="1"/>
                <p:nvPr/>
              </p:nvSpPr>
              <p:spPr>
                <a:xfrm>
                  <a:off x="7113684" y="5980837"/>
                  <a:ext cx="4159153" cy="2099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lv-LV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Avots: </a:t>
                  </a:r>
                  <a:r>
                    <a:rPr lang="lv-LV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EP Vēlētāju gaidu pētījums</a:t>
                  </a:r>
                  <a:endParaRPr 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0A8C4F77-3BCD-6140-B6D3-0B2D8576E0B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46692921"/>
                  </p:ext>
                </p:extLst>
              </p:nvPr>
            </p:nvGraphicFramePr>
            <p:xfrm>
              <a:off x="5548588" y="2547093"/>
              <a:ext cx="6200499" cy="32898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24E8EC-92B6-F841-B280-2AED96E5A759}"/>
                </a:ext>
              </a:extLst>
            </p:cNvPr>
            <p:cNvGrpSpPr/>
            <p:nvPr/>
          </p:nvGrpSpPr>
          <p:grpSpPr>
            <a:xfrm>
              <a:off x="4909764" y="5836938"/>
              <a:ext cx="4543834" cy="285250"/>
              <a:chOff x="4909764" y="5836938"/>
              <a:chExt cx="4543834" cy="285250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6400DBC-1E78-5140-A84C-B62873BF49C0}"/>
                  </a:ext>
                </a:extLst>
              </p:cNvPr>
              <p:cNvSpPr txBox="1"/>
              <p:nvPr/>
            </p:nvSpPr>
            <p:spPr>
              <a:xfrm>
                <a:off x="4909764" y="5836938"/>
                <a:ext cx="2163025" cy="27991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Novada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B634E8D-63DA-624F-A18F-E5B230C22C17}"/>
                  </a:ext>
                </a:extLst>
              </p:cNvPr>
              <p:cNvSpPr txBox="1"/>
              <p:nvPr/>
            </p:nvSpPr>
            <p:spPr>
              <a:xfrm>
                <a:off x="7339546" y="5842272"/>
                <a:ext cx="2114052" cy="279916"/>
              </a:xfrm>
              <a:prstGeom prst="rect">
                <a:avLst/>
              </a:prstGeom>
              <a:solidFill>
                <a:srgbClr val="238198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LV valsts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6400DBC-1E78-5140-A84C-B62873BF49C0}"/>
              </a:ext>
            </a:extLst>
          </p:cNvPr>
          <p:cNvSpPr txBox="1"/>
          <p:nvPr/>
        </p:nvSpPr>
        <p:spPr>
          <a:xfrm>
            <a:off x="7789984" y="5647474"/>
            <a:ext cx="4402015" cy="369332"/>
          </a:xfrm>
          <a:prstGeom prst="rect">
            <a:avLst/>
          </a:prstGeom>
          <a:solidFill>
            <a:srgbClr val="A5A5A5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619616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4D8A2C77-BF68-B04A-8AFD-BA094C3154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07" y="-4005"/>
            <a:ext cx="12192000" cy="690054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9761876-8B64-104F-95EB-266FEFBA980B}"/>
              </a:ext>
            </a:extLst>
          </p:cNvPr>
          <p:cNvSpPr txBox="1"/>
          <p:nvPr/>
        </p:nvSpPr>
        <p:spPr>
          <a:xfrm>
            <a:off x="5295901" y="603996"/>
            <a:ext cx="6688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Jūsu viedoklis tiek ņemts vērā ES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66DE145-4666-3947-8E29-4044B6FA681D}"/>
              </a:ext>
            </a:extLst>
          </p:cNvPr>
          <p:cNvCxnSpPr>
            <a:cxnSpLocks/>
          </p:cNvCxnSpPr>
          <p:nvPr/>
        </p:nvCxnSpPr>
        <p:spPr>
          <a:xfrm>
            <a:off x="5206104" y="1762442"/>
            <a:ext cx="6668396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689B09BA-73B3-BF48-B8AE-FF86890876B5}"/>
              </a:ext>
            </a:extLst>
          </p:cNvPr>
          <p:cNvSpPr/>
          <p:nvPr/>
        </p:nvSpPr>
        <p:spPr>
          <a:xfrm>
            <a:off x="371475" y="155448"/>
            <a:ext cx="4310253" cy="659877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10CCDE1-E441-9944-94F5-1725236A6E43}"/>
              </a:ext>
            </a:extLst>
          </p:cNvPr>
          <p:cNvGrpSpPr/>
          <p:nvPr/>
        </p:nvGrpSpPr>
        <p:grpSpPr>
          <a:xfrm>
            <a:off x="5548588" y="2199585"/>
            <a:ext cx="6251345" cy="4554639"/>
            <a:chOff x="5548588" y="2199585"/>
            <a:chExt cx="6251345" cy="455463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0FA6128-DD2A-B74C-B5A4-D8DAD0BD41CA}"/>
                </a:ext>
              </a:extLst>
            </p:cNvPr>
            <p:cNvGrpSpPr/>
            <p:nvPr/>
          </p:nvGrpSpPr>
          <p:grpSpPr>
            <a:xfrm>
              <a:off x="5548588" y="2199585"/>
              <a:ext cx="6251345" cy="4554639"/>
              <a:chOff x="5548588" y="2199585"/>
              <a:chExt cx="6251345" cy="4554639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A91B84F-B494-BD41-8F54-60C187F5445D}"/>
                  </a:ext>
                </a:extLst>
              </p:cNvPr>
              <p:cNvGrpSpPr/>
              <p:nvPr/>
            </p:nvGrpSpPr>
            <p:grpSpPr>
              <a:xfrm>
                <a:off x="7589934" y="6460209"/>
                <a:ext cx="4209999" cy="294015"/>
                <a:chOff x="7062838" y="5959105"/>
                <a:chExt cx="4209999" cy="294015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E3AAFDD7-C138-8144-BA90-7E940A5390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36213" y="5959105"/>
                  <a:ext cx="3636624" cy="0"/>
                </a:xfrm>
                <a:prstGeom prst="line">
                  <a:avLst/>
                </a:prstGeom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C8BB52A9-4AF9-B04D-BD06-3C5630FF6EEA}"/>
                    </a:ext>
                  </a:extLst>
                </p:cNvPr>
                <p:cNvSpPr txBox="1"/>
                <p:nvPr/>
              </p:nvSpPr>
              <p:spPr>
                <a:xfrm>
                  <a:off x="7062838" y="5976121"/>
                  <a:ext cx="415915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lv-LV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Avots: </a:t>
                  </a:r>
                  <a:r>
                    <a:rPr lang="en-US" sz="1200" dirty="0" err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Eirobarometrs</a:t>
                  </a:r>
                  <a:r>
                    <a:rPr 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, 201</a:t>
                  </a:r>
                  <a:r>
                    <a:rPr lang="lv-LV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9.gada marts - jūnijs</a:t>
                  </a:r>
                  <a:endParaRPr 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0A8C4F77-3BCD-6140-B6D3-0B2D8576E0B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11881142"/>
                  </p:ext>
                </p:extLst>
              </p:nvPr>
            </p:nvGraphicFramePr>
            <p:xfrm>
              <a:off x="5548588" y="2199585"/>
              <a:ext cx="6200499" cy="32898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24E8EC-92B6-F841-B280-2AED96E5A759}"/>
                </a:ext>
              </a:extLst>
            </p:cNvPr>
            <p:cNvGrpSpPr/>
            <p:nvPr/>
          </p:nvGrpSpPr>
          <p:grpSpPr>
            <a:xfrm>
              <a:off x="7295504" y="5623214"/>
              <a:ext cx="3358850" cy="369332"/>
              <a:chOff x="7295504" y="5623214"/>
              <a:chExt cx="3358850" cy="369332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6400DBC-1E78-5140-A84C-B62873BF49C0}"/>
                  </a:ext>
                </a:extLst>
              </p:cNvPr>
              <p:cNvSpPr txBox="1"/>
              <p:nvPr/>
            </p:nvSpPr>
            <p:spPr>
              <a:xfrm>
                <a:off x="7295504" y="5623214"/>
                <a:ext cx="1152713" cy="369332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ES28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B634E8D-63DA-624F-A18F-E5B230C22C17}"/>
                  </a:ext>
                </a:extLst>
              </p:cNvPr>
              <p:cNvSpPr txBox="1"/>
              <p:nvPr/>
            </p:nvSpPr>
            <p:spPr>
              <a:xfrm>
                <a:off x="8540302" y="5623214"/>
                <a:ext cx="2114052" cy="369332"/>
              </a:xfrm>
              <a:prstGeom prst="rect">
                <a:avLst/>
              </a:prstGeom>
              <a:solidFill>
                <a:srgbClr val="F4A624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Latvijas</a:t>
                </a:r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iedzīvotāji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2" name="Picture 11" descr="A picture containing ground, person, outdoor&#10;&#10;Description automatically generated">
            <a:extLst>
              <a:ext uri="{FF2B5EF4-FFF2-40B4-BE49-F238E27FC236}">
                <a16:creationId xmlns:a16="http://schemas.microsoft.com/office/drawing/2014/main" id="{88018EF6-0ECB-2A43-9C61-5C40F977D2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094"/>
          <a:stretch/>
        </p:blipFill>
        <p:spPr>
          <a:xfrm>
            <a:off x="-46651" y="395919"/>
            <a:ext cx="5152325" cy="611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78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4D8A2C77-BF68-B04A-8AFD-BA094C3154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90054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9761876-8B64-104F-95EB-266FEFBA980B}"/>
              </a:ext>
            </a:extLst>
          </p:cNvPr>
          <p:cNvSpPr txBox="1"/>
          <p:nvPr/>
        </p:nvSpPr>
        <p:spPr>
          <a:xfrm>
            <a:off x="4759938" y="761891"/>
            <a:ext cx="6688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 viņi ir?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66DE145-4666-3947-8E29-4044B6FA681D}"/>
              </a:ext>
            </a:extLst>
          </p:cNvPr>
          <p:cNvCxnSpPr>
            <a:cxnSpLocks/>
          </p:cNvCxnSpPr>
          <p:nvPr/>
        </p:nvCxnSpPr>
        <p:spPr>
          <a:xfrm>
            <a:off x="4779982" y="1297884"/>
            <a:ext cx="6668396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166" y="1905214"/>
            <a:ext cx="7191375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08600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4D8A2C77-BF68-B04A-8AFD-BA094C3154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9281" y="0"/>
            <a:ext cx="12192000" cy="690054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9761876-8B64-104F-95EB-266FEFBA980B}"/>
              </a:ext>
            </a:extLst>
          </p:cNvPr>
          <p:cNvSpPr txBox="1"/>
          <p:nvPr/>
        </p:nvSpPr>
        <p:spPr>
          <a:xfrm>
            <a:off x="2656201" y="454097"/>
            <a:ext cx="6688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Eiropas </a:t>
            </a:r>
            <a:r>
              <a:rPr lang="lv-LV" sz="2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Komisijas </a:t>
            </a:r>
            <a:r>
              <a:rPr lang="lv-LV" sz="2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priekšsēdētājs </a:t>
            </a:r>
            <a:r>
              <a:rPr lang="lv-LV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vai tieša iedzīvotāju </a:t>
            </a:r>
            <a:r>
              <a:rPr lang="lv-LV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iesaiste mudinātu piedalīties Eiropas vēlēšanās?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66DE145-4666-3947-8E29-4044B6FA681D}"/>
              </a:ext>
            </a:extLst>
          </p:cNvPr>
          <p:cNvCxnSpPr>
            <a:cxnSpLocks/>
          </p:cNvCxnSpPr>
          <p:nvPr/>
        </p:nvCxnSpPr>
        <p:spPr>
          <a:xfrm>
            <a:off x="211016" y="2265214"/>
            <a:ext cx="9328639" cy="30159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310CCDE1-E441-9944-94F5-1725236A6E43}"/>
              </a:ext>
            </a:extLst>
          </p:cNvPr>
          <p:cNvGrpSpPr/>
          <p:nvPr/>
        </p:nvGrpSpPr>
        <p:grpSpPr>
          <a:xfrm>
            <a:off x="2656201" y="2066171"/>
            <a:ext cx="9279845" cy="4547209"/>
            <a:chOff x="5696049" y="2248218"/>
            <a:chExt cx="9279845" cy="454720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0FA6128-DD2A-B74C-B5A4-D8DAD0BD41CA}"/>
                </a:ext>
              </a:extLst>
            </p:cNvPr>
            <p:cNvGrpSpPr/>
            <p:nvPr/>
          </p:nvGrpSpPr>
          <p:grpSpPr>
            <a:xfrm>
              <a:off x="5696049" y="2248218"/>
              <a:ext cx="9279845" cy="4547209"/>
              <a:chOff x="5696049" y="2248218"/>
              <a:chExt cx="9279845" cy="4547209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A91B84F-B494-BD41-8F54-60C187F5445D}"/>
                  </a:ext>
                </a:extLst>
              </p:cNvPr>
              <p:cNvGrpSpPr/>
              <p:nvPr/>
            </p:nvGrpSpPr>
            <p:grpSpPr>
              <a:xfrm>
                <a:off x="8163309" y="6419771"/>
                <a:ext cx="6812585" cy="375656"/>
                <a:chOff x="7636213" y="5918667"/>
                <a:chExt cx="6812585" cy="375656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E3AAFDD7-C138-8144-BA90-7E940A5390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36213" y="5918667"/>
                  <a:ext cx="6812585" cy="40438"/>
                </a:xfrm>
                <a:prstGeom prst="line">
                  <a:avLst/>
                </a:prstGeom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C8BB52A9-4AF9-B04D-BD06-3C5630FF6EEA}"/>
                    </a:ext>
                  </a:extLst>
                </p:cNvPr>
                <p:cNvSpPr txBox="1"/>
                <p:nvPr/>
              </p:nvSpPr>
              <p:spPr>
                <a:xfrm>
                  <a:off x="9810369" y="6017324"/>
                  <a:ext cx="448407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lv-LV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Avots: </a:t>
                  </a:r>
                  <a:r>
                    <a:rPr lang="en-US" sz="1200" dirty="0" err="1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Eirobarometr</a:t>
                  </a:r>
                  <a:r>
                    <a:rPr lang="lv-LV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</a:t>
                  </a:r>
                  <a:r>
                    <a:rPr lang="lv-LV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lv-LV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aptauja, </a:t>
                  </a:r>
                  <a:r>
                    <a:rPr lang="en-US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lv-LV" sz="12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2018. gada aprīlis</a:t>
                  </a:r>
                  <a:endParaRPr 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0A8C4F77-3BCD-6140-B6D3-0B2D8576E0B0}"/>
                  </a:ext>
                </a:extLst>
              </p:cNvPr>
              <p:cNvGraphicFramePr/>
              <p:nvPr>
                <p:extLst/>
              </p:nvPr>
            </p:nvGraphicFramePr>
            <p:xfrm>
              <a:off x="5696049" y="2248218"/>
              <a:ext cx="6200499" cy="32898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24E8EC-92B6-F841-B280-2AED96E5A759}"/>
                </a:ext>
              </a:extLst>
            </p:cNvPr>
            <p:cNvGrpSpPr/>
            <p:nvPr/>
          </p:nvGrpSpPr>
          <p:grpSpPr>
            <a:xfrm>
              <a:off x="6002856" y="5596282"/>
              <a:ext cx="5016612" cy="395938"/>
              <a:chOff x="6002856" y="5596282"/>
              <a:chExt cx="5016612" cy="395938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6400DBC-1E78-5140-A84C-B62873BF49C0}"/>
                  </a:ext>
                </a:extLst>
              </p:cNvPr>
              <p:cNvSpPr txBox="1"/>
              <p:nvPr/>
            </p:nvSpPr>
            <p:spPr>
              <a:xfrm>
                <a:off x="6002856" y="5622888"/>
                <a:ext cx="2160453" cy="369332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ES28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B634E8D-63DA-624F-A18F-E5B230C22C17}"/>
                  </a:ext>
                </a:extLst>
              </p:cNvPr>
              <p:cNvSpPr txBox="1"/>
              <p:nvPr/>
            </p:nvSpPr>
            <p:spPr>
              <a:xfrm>
                <a:off x="8905416" y="5596282"/>
                <a:ext cx="2114052" cy="369332"/>
              </a:xfrm>
              <a:prstGeom prst="rect">
                <a:avLst/>
              </a:prstGeom>
              <a:solidFill>
                <a:srgbClr val="238198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Latvijas</a:t>
                </a:r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iedzīvotāji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64233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4D8A2C77-BF68-B04A-8AFD-BA094C3154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-42542"/>
            <a:ext cx="12192000" cy="690054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9761876-8B64-104F-95EB-266FEFBA980B}"/>
              </a:ext>
            </a:extLst>
          </p:cNvPr>
          <p:cNvSpPr txBox="1"/>
          <p:nvPr/>
        </p:nvSpPr>
        <p:spPr>
          <a:xfrm>
            <a:off x="7419588" y="224800"/>
            <a:ext cx="3201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Valoda kā politika 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66DE145-4666-3947-8E29-4044B6FA681D}"/>
              </a:ext>
            </a:extLst>
          </p:cNvPr>
          <p:cNvCxnSpPr>
            <a:cxnSpLocks/>
          </p:cNvCxnSpPr>
          <p:nvPr/>
        </p:nvCxnSpPr>
        <p:spPr>
          <a:xfrm>
            <a:off x="3839206" y="748020"/>
            <a:ext cx="6668396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212" y="1297884"/>
            <a:ext cx="5818891" cy="32434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179" y="2397613"/>
            <a:ext cx="4417402" cy="42874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612" y="1393914"/>
            <a:ext cx="4252926" cy="374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16057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4D8A2C77-BF68-B04A-8AFD-BA094C3154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707" y="-4005"/>
            <a:ext cx="12192000" cy="690054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9761876-8B64-104F-95EB-266FEFBA980B}"/>
              </a:ext>
            </a:extLst>
          </p:cNvPr>
          <p:cNvSpPr txBox="1"/>
          <p:nvPr/>
        </p:nvSpPr>
        <p:spPr>
          <a:xfrm>
            <a:off x="4759938" y="761891"/>
            <a:ext cx="6688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Atdzejot, ne pārtulkot lietošanas instrukciju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66DE145-4666-3947-8E29-4044B6FA681D}"/>
              </a:ext>
            </a:extLst>
          </p:cNvPr>
          <p:cNvCxnSpPr>
            <a:cxnSpLocks/>
          </p:cNvCxnSpPr>
          <p:nvPr/>
        </p:nvCxnSpPr>
        <p:spPr>
          <a:xfrm>
            <a:off x="4759938" y="1832781"/>
            <a:ext cx="6668396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89" y="2002861"/>
            <a:ext cx="3577758" cy="28859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532" y="2002861"/>
            <a:ext cx="3426335" cy="288681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-3321" t="32226" r="13988" b="34445"/>
          <a:stretch/>
        </p:blipFill>
        <p:spPr>
          <a:xfrm>
            <a:off x="787159" y="5391666"/>
            <a:ext cx="4071168" cy="981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1591" y="5391667"/>
            <a:ext cx="4648200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8162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8A2C77-BF68-B04A-8AFD-BA094C3154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9005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5390" y="27791"/>
            <a:ext cx="68755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sz="2400" dirty="0" smtClean="0"/>
          </a:p>
          <a:p>
            <a:endParaRPr lang="lv-LV" sz="2400" dirty="0"/>
          </a:p>
          <a:p>
            <a:endParaRPr lang="lv-LV" sz="2400" dirty="0" smtClean="0"/>
          </a:p>
          <a:p>
            <a:endParaRPr lang="lv-LV" sz="2400" dirty="0"/>
          </a:p>
          <a:p>
            <a:endParaRPr lang="lv-LV" sz="2400" dirty="0" smtClean="0"/>
          </a:p>
          <a:p>
            <a:r>
              <a:rPr lang="lv-LV" sz="2400" b="1" dirty="0" smtClean="0"/>
              <a:t>Jānis KRASTIŅŠ</a:t>
            </a:r>
            <a:endParaRPr lang="en-GB" sz="2400" b="1" dirty="0"/>
          </a:p>
          <a:p>
            <a:r>
              <a:rPr lang="lv-LV" sz="2400" dirty="0"/>
              <a:t>Eiropas Parlamenta preses sekretārs Latvijā</a:t>
            </a:r>
            <a:endParaRPr lang="en-GB" sz="2400" dirty="0"/>
          </a:p>
          <a:p>
            <a:r>
              <a:rPr lang="lv-LV" sz="2400" dirty="0"/>
              <a:t>Tālr.: + 371 </a:t>
            </a:r>
            <a:r>
              <a:rPr lang="lv-LV" sz="2400" dirty="0" smtClean="0"/>
              <a:t>67085461</a:t>
            </a:r>
            <a:endParaRPr lang="lv-LV" sz="2400" dirty="0"/>
          </a:p>
          <a:p>
            <a:r>
              <a:rPr lang="lv-LV" sz="2400" dirty="0"/>
              <a:t>Mobilais tālrunis: </a:t>
            </a:r>
            <a:r>
              <a:rPr lang="lv-LV" sz="2400" dirty="0" smtClean="0"/>
              <a:t>+ </a:t>
            </a:r>
            <a:r>
              <a:rPr lang="lv-LV" sz="2400" dirty="0"/>
              <a:t>371 26542369</a:t>
            </a:r>
            <a:endParaRPr lang="en-GB" sz="2400" dirty="0"/>
          </a:p>
          <a:p>
            <a:r>
              <a:rPr lang="lv-LV" sz="2400" dirty="0"/>
              <a:t>E-pasts: janis.krastins@europarl.europa.eu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9B09BA-73B3-BF48-B8AE-FF86890876B5}"/>
              </a:ext>
            </a:extLst>
          </p:cNvPr>
          <p:cNvSpPr/>
          <p:nvPr/>
        </p:nvSpPr>
        <p:spPr>
          <a:xfrm>
            <a:off x="7704260" y="150883"/>
            <a:ext cx="4310253" cy="659877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02"/>
          <a:stretch/>
        </p:blipFill>
        <p:spPr bwMode="auto">
          <a:xfrm>
            <a:off x="7589872" y="343764"/>
            <a:ext cx="4677508" cy="621301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64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541D6704663FD9458F4BF149505D8835" ma:contentTypeVersion="18" ma:contentTypeDescription="Izveidot jaunu dokumentu." ma:contentTypeScope="" ma:versionID="97605796d134185af53b6fd83896d4b2">
  <xsd:schema xmlns:xsd="http://www.w3.org/2001/XMLSchema" xmlns:xs="http://www.w3.org/2001/XMLSchema" xmlns:p="http://schemas.microsoft.com/office/2006/metadata/properties" xmlns:ns2="0b782f5c-ea45-4e61-a028-a28b9f9c1a05" xmlns:ns3="05fc81c9-325d-42ab-a312-d2989bc4c6c1" targetNamespace="http://schemas.microsoft.com/office/2006/metadata/properties" ma:root="true" ma:fieldsID="aeb2c17f9a99cfc9b6b40a56a05d1d30" ns2:_="" ns3:_="">
    <xsd:import namespace="0b782f5c-ea45-4e61-a028-a28b9f9c1a05"/>
    <xsd:import namespace="05fc81c9-325d-42ab-a312-d2989bc4c6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782f5c-ea45-4e61-a028-a28b9f9c1a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Attēlu atzīmes" ma:readOnly="false" ma:fieldId="{5cf76f15-5ced-4ddc-b409-7134ff3c332f}" ma:taxonomyMulti="true" ma:sspId="f2b9b02f-9abf-4f74-b798-1ff310cbf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c81c9-325d-42ab-a312-d2989bc4c6c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Koplietots ar: detalizēt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98d4f8d-5674-4ada-909c-3de2b86c3fae}" ma:internalName="TaxCatchAll" ma:showField="CatchAllData" ma:web="05fc81c9-325d-42ab-a312-d2989bc4c6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782f5c-ea45-4e61-a028-a28b9f9c1a05">
      <Terms xmlns="http://schemas.microsoft.com/office/infopath/2007/PartnerControls"/>
    </lcf76f155ced4ddcb4097134ff3c332f>
    <TaxCatchAll xmlns="05fc81c9-325d-42ab-a312-d2989bc4c6c1" xsi:nil="true"/>
  </documentManagement>
</p:properties>
</file>

<file path=customXml/itemProps1.xml><?xml version="1.0" encoding="utf-8"?>
<ds:datastoreItem xmlns:ds="http://schemas.openxmlformats.org/officeDocument/2006/customXml" ds:itemID="{CC80EDF4-C911-4FCF-9415-EA480F8EAAEB}"/>
</file>

<file path=customXml/itemProps2.xml><?xml version="1.0" encoding="utf-8"?>
<ds:datastoreItem xmlns:ds="http://schemas.openxmlformats.org/officeDocument/2006/customXml" ds:itemID="{91D1409B-F70F-437F-8A87-1614EB52B599}"/>
</file>

<file path=customXml/itemProps3.xml><?xml version="1.0" encoding="utf-8"?>
<ds:datastoreItem xmlns:ds="http://schemas.openxmlformats.org/officeDocument/2006/customXml" ds:itemID="{A0EFD0CE-357E-44CD-A30E-D646BC3F3328}"/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315</Words>
  <Application>Microsoft Office PowerPoint</Application>
  <PresentationFormat>Widescreen</PresentationFormat>
  <Paragraphs>67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Bank Gothic Medium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European Parliament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KANTE Justine</dc:creator>
  <cp:lastModifiedBy>KRASTINS Janis</cp:lastModifiedBy>
  <cp:revision>18</cp:revision>
  <dcterms:created xsi:type="dcterms:W3CDTF">2019-10-23T13:30:22Z</dcterms:created>
  <dcterms:modified xsi:type="dcterms:W3CDTF">2019-10-30T14:55:19Z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0x010100541D6704663FD9458F4BF149505D8835</vt:lpwstr>
  </property>
</Properties>
</file>