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6" r:id="rId9"/>
    <p:sldId id="277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81" r:id="rId18"/>
    <p:sldId id="282" r:id="rId19"/>
    <p:sldId id="278" r:id="rId20"/>
    <p:sldId id="279" r:id="rId21"/>
    <p:sldId id="283" r:id="rId22"/>
    <p:sldId id="284" r:id="rId2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F"/>
    <a:srgbClr val="CB0483"/>
    <a:srgbClr val="808080"/>
    <a:srgbClr val="0F5494"/>
    <a:srgbClr val="3166CF"/>
    <a:srgbClr val="2D5EC1"/>
    <a:srgbClr val="FFD624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95" autoAdjust="0"/>
  </p:normalViewPr>
  <p:slideViewPr>
    <p:cSldViewPr>
      <p:cViewPr varScale="1">
        <p:scale>
          <a:sx n="82" d="100"/>
          <a:sy n="82" d="100"/>
        </p:scale>
        <p:origin x="24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6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47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1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70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lv-LV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21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8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2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2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38" marR="0" lvl="0" indent="-171138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6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9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4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347" indent="-168347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8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7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v.wikipedia.org/wiki/Ma%C5%A1%C4%ABntulko%C5%A1an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iga.ledina@ec.europa.e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awpixel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80920" cy="2016224"/>
          </a:xfrm>
        </p:spPr>
        <p:txBody>
          <a:bodyPr/>
          <a:lstStyle/>
          <a:p>
            <a:pPr algn="r"/>
            <a:r>
              <a:rPr lang="en-US" b="0" dirty="0" err="1"/>
              <a:t>Tulkotāja</a:t>
            </a:r>
            <a:r>
              <a:rPr lang="en-US" b="0" dirty="0"/>
              <a:t> “</a:t>
            </a:r>
            <a:r>
              <a:rPr lang="en-US" b="0" dirty="0" err="1" smtClean="0"/>
              <a:t>prasmju</a:t>
            </a:r>
            <a:r>
              <a:rPr lang="lv-LV" b="0" dirty="0" smtClean="0"/>
              <a:t> </a:t>
            </a:r>
            <a:r>
              <a:rPr lang="en-US" b="0" dirty="0" err="1" smtClean="0"/>
              <a:t>čemodāns</a:t>
            </a:r>
            <a:r>
              <a:rPr lang="en-US" b="0" dirty="0"/>
              <a:t>”.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77072"/>
            <a:ext cx="3816424" cy="1872208"/>
          </a:xfrm>
        </p:spPr>
        <p:txBody>
          <a:bodyPr/>
          <a:lstStyle/>
          <a:p>
            <a:r>
              <a:rPr lang="en-US" b="0" dirty="0" err="1"/>
              <a:t>Vakar</a:t>
            </a:r>
            <a:r>
              <a:rPr lang="en-US" b="0" dirty="0"/>
              <a:t>, </a:t>
            </a:r>
            <a:r>
              <a:rPr lang="en-US" b="0" dirty="0" err="1" smtClean="0"/>
              <a:t>šodien</a:t>
            </a:r>
            <a:r>
              <a:rPr lang="lv-LV" b="0" dirty="0" smtClean="0"/>
              <a:t> </a:t>
            </a:r>
          </a:p>
          <a:p>
            <a:r>
              <a:rPr lang="en-US" b="0" dirty="0" smtClean="0"/>
              <a:t>un </a:t>
            </a:r>
            <a:r>
              <a:rPr lang="en-US" b="0" dirty="0" err="1"/>
              <a:t>rīt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1512689"/>
          </a:xfrm>
        </p:spPr>
        <p:txBody>
          <a:bodyPr/>
          <a:lstStyle/>
          <a:p>
            <a:r>
              <a:rPr lang="lv-LV" dirty="0" smtClean="0"/>
              <a:t>IATE – </a:t>
            </a:r>
            <a:br>
              <a:rPr lang="lv-LV" dirty="0" smtClean="0"/>
            </a:br>
            <a:r>
              <a:rPr lang="en-US" dirty="0" smtClean="0"/>
              <a:t>I</a:t>
            </a:r>
            <a:r>
              <a:rPr lang="en-US" b="0" dirty="0" smtClean="0"/>
              <a:t>nter</a:t>
            </a:r>
            <a:r>
              <a:rPr lang="en-US" dirty="0" smtClean="0"/>
              <a:t>a</a:t>
            </a:r>
            <a:r>
              <a:rPr lang="en-US" b="0" dirty="0" smtClean="0"/>
              <a:t>ctive </a:t>
            </a:r>
            <a:r>
              <a:rPr lang="en-US" dirty="0"/>
              <a:t>T</a:t>
            </a:r>
            <a:r>
              <a:rPr lang="en-US" b="0" dirty="0"/>
              <a:t>erminology for </a:t>
            </a:r>
            <a:r>
              <a:rPr lang="en-US" dirty="0" smtClean="0"/>
              <a:t>E</a:t>
            </a:r>
            <a:r>
              <a:rPr lang="en-US" b="0" dirty="0" smtClean="0"/>
              <a:t>urope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784976" cy="4468464"/>
          </a:xfrm>
        </p:spPr>
      </p:pic>
    </p:spTree>
    <p:extLst>
      <p:ext uri="{BB962C8B-B14F-4D97-AF65-F5344CB8AC3E}">
        <p14:creationId xmlns:p14="http://schemas.microsoft.com/office/powerpoint/2010/main" val="393960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625"/>
          </a:xfrm>
        </p:spPr>
        <p:txBody>
          <a:bodyPr/>
          <a:lstStyle/>
          <a:p>
            <a:r>
              <a:rPr lang="lv-LV" dirty="0" smtClean="0"/>
              <a:t>CAT un STUDIO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6696744" cy="4429606"/>
          </a:xfrm>
        </p:spPr>
      </p:pic>
    </p:spTree>
    <p:extLst>
      <p:ext uri="{BB962C8B-B14F-4D97-AF65-F5344CB8AC3E}">
        <p14:creationId xmlns:p14="http://schemas.microsoft.com/office/powerpoint/2010/main" val="28652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atmiņas, </a:t>
            </a:r>
            <a:r>
              <a:rPr lang="lv-LV" dirty="0" err="1" smtClean="0"/>
              <a:t>xcliff</a:t>
            </a:r>
            <a:r>
              <a:rPr lang="lv-LV" dirty="0" smtClean="0"/>
              <a:t> faili un terminu bāzes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Euramis</a:t>
            </a:r>
            <a:endParaRPr lang="lv-LV" dirty="0" smtClean="0"/>
          </a:p>
          <a:p>
            <a:r>
              <a:rPr lang="lv-LV" dirty="0" err="1"/>
              <a:t>r</a:t>
            </a:r>
            <a:r>
              <a:rPr lang="lv-LV" dirty="0" err="1" smtClean="0"/>
              <a:t>etrieval</a:t>
            </a:r>
            <a:endParaRPr lang="lv-LV" dirty="0" smtClean="0"/>
          </a:p>
          <a:p>
            <a:r>
              <a:rPr lang="lv-LV" dirty="0" smtClean="0"/>
              <a:t>e-</a:t>
            </a:r>
            <a:r>
              <a:rPr lang="lv-LV" dirty="0" err="1" smtClean="0"/>
              <a:t>translation</a:t>
            </a:r>
            <a:endParaRPr lang="lv-LV" dirty="0" smtClean="0"/>
          </a:p>
          <a:p>
            <a:r>
              <a:rPr lang="lv-LV" dirty="0" err="1" smtClean="0"/>
              <a:t>manual</a:t>
            </a:r>
            <a:r>
              <a:rPr lang="lv-LV" dirty="0" smtClean="0"/>
              <a:t> </a:t>
            </a:r>
            <a:r>
              <a:rPr lang="lv-LV" dirty="0" err="1" smtClean="0"/>
              <a:t>alignment</a:t>
            </a:r>
            <a:endParaRPr lang="lv-LV" dirty="0" smtClean="0"/>
          </a:p>
          <a:p>
            <a:r>
              <a:rPr lang="lv-LV" dirty="0" err="1" smtClean="0"/>
              <a:t>download</a:t>
            </a:r>
            <a:r>
              <a:rPr lang="lv-LV" dirty="0" smtClean="0"/>
              <a:t> </a:t>
            </a:r>
            <a:r>
              <a:rPr lang="lv-LV" dirty="0" err="1"/>
              <a:t>from</a:t>
            </a:r>
            <a:r>
              <a:rPr lang="lv-LV" dirty="0"/>
              <a:t> </a:t>
            </a:r>
            <a:r>
              <a:rPr lang="lv-LV" dirty="0" err="1" smtClean="0"/>
              <a:t>Eur-Lex</a:t>
            </a:r>
            <a:endParaRPr lang="lv-LV" dirty="0"/>
          </a:p>
          <a:p>
            <a:r>
              <a:rPr lang="lv-LV" dirty="0" smtClean="0"/>
              <a:t>TRM pieprasījumi IATE</a:t>
            </a:r>
          </a:p>
          <a:p>
            <a:r>
              <a:rPr lang="lv-LV" dirty="0" smtClean="0"/>
              <a:t>terminu bāzes – IATE eksporti un pašu lietotāju sagatavotas terminu bāzes</a:t>
            </a:r>
          </a:p>
        </p:txBody>
      </p:sp>
    </p:spTree>
    <p:extLst>
      <p:ext uri="{BB962C8B-B14F-4D97-AF65-F5344CB8AC3E}">
        <p14:creationId xmlns:p14="http://schemas.microsoft.com/office/powerpoint/2010/main" val="127786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Terminoloģijas rīki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8100" y="2276475"/>
            <a:ext cx="5267799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Terminoloģijas rīki dažādos darba posmos</a:t>
            </a:r>
            <a:br>
              <a:rPr lang="lv-LV" dirty="0" smtClean="0"/>
            </a:b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576" y="1722118"/>
            <a:ext cx="712879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55169" y="3538977"/>
            <a:ext cx="28928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400" b="0" dirty="0" smtClean="0">
                <a:solidFill>
                  <a:srgbClr val="D10D9E"/>
                </a:solidFill>
              </a:rPr>
              <a:t>Terminu meklēšana </a:t>
            </a:r>
            <a:r>
              <a:rPr lang="da-DK" sz="1400" b="0" dirty="0" smtClean="0">
                <a:solidFill>
                  <a:srgbClr val="D10D9E"/>
                </a:solidFill>
              </a:rPr>
              <a:t>(</a:t>
            </a:r>
            <a:r>
              <a:rPr lang="da-DK" sz="1400" b="0" dirty="0">
                <a:solidFill>
                  <a:srgbClr val="D10D9E"/>
                </a:solidFill>
              </a:rPr>
              <a:t>Quest/IATE)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400" b="0" dirty="0" err="1" smtClean="0">
                <a:solidFill>
                  <a:srgbClr val="D10D9E"/>
                </a:solidFill>
              </a:rPr>
              <a:t>Autom</a:t>
            </a:r>
            <a:r>
              <a:rPr lang="lv-LV" sz="1400" b="0" dirty="0" err="1" smtClean="0">
                <a:solidFill>
                  <a:srgbClr val="D10D9E"/>
                </a:solidFill>
              </a:rPr>
              <a:t>ātiska</a:t>
            </a:r>
            <a:r>
              <a:rPr lang="lv-LV" sz="1400" b="0" dirty="0" smtClean="0">
                <a:solidFill>
                  <a:srgbClr val="D10D9E"/>
                </a:solidFill>
              </a:rPr>
              <a:t> terminu atpazīšana pievienotā terminu bāzē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400" b="0" dirty="0" smtClean="0">
                <a:solidFill>
                  <a:srgbClr val="D10D9E"/>
                </a:solidFill>
              </a:rPr>
              <a:t>Tukšas vai tematiskas terminu bāzes aizpildīšana tulkošanas gaitā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400" b="0" dirty="0" smtClean="0">
                <a:solidFill>
                  <a:srgbClr val="D10D9E"/>
                </a:solidFill>
              </a:rPr>
              <a:t>Konsekvences pārbaudes</a:t>
            </a:r>
            <a:endParaRPr lang="en-GB" sz="300" b="0" dirty="0" err="1" smtClean="0">
              <a:solidFill>
                <a:srgbClr val="D10D9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3969865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400" b="0" dirty="0" err="1" smtClean="0">
                <a:solidFill>
                  <a:srgbClr val="0070C0"/>
                </a:solidFill>
              </a:rPr>
              <a:t>Consistency</a:t>
            </a:r>
            <a:r>
              <a:rPr lang="da-DK" sz="1400" b="0" dirty="0" smtClean="0">
                <a:solidFill>
                  <a:srgbClr val="0070C0"/>
                </a:solidFill>
              </a:rPr>
              <a:t> checks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400" b="0" dirty="0" smtClean="0">
                <a:solidFill>
                  <a:srgbClr val="0070C0"/>
                </a:solidFill>
              </a:rPr>
              <a:t>Note/Elise</a:t>
            </a:r>
            <a:r>
              <a:rPr lang="da-DK" sz="1400" b="0" dirty="0">
                <a:solidFill>
                  <a:srgbClr val="0070C0"/>
                </a:solidFill>
              </a:rPr>
              <a:t>: </a:t>
            </a:r>
            <a:r>
              <a:rPr lang="da-DK" sz="1400" b="0" dirty="0" err="1">
                <a:solidFill>
                  <a:srgbClr val="0070C0"/>
                </a:solidFill>
              </a:rPr>
              <a:t>Add</a:t>
            </a:r>
            <a:r>
              <a:rPr lang="da-DK" sz="1400" b="0" dirty="0">
                <a:solidFill>
                  <a:srgbClr val="0070C0"/>
                </a:solidFill>
              </a:rPr>
              <a:t> terms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400" b="0" dirty="0" err="1">
                <a:solidFill>
                  <a:srgbClr val="0070C0"/>
                </a:solidFill>
              </a:rPr>
              <a:t>Converting</a:t>
            </a:r>
            <a:r>
              <a:rPr lang="da-DK" sz="1400" b="0" dirty="0">
                <a:solidFill>
                  <a:srgbClr val="0070C0"/>
                </a:solidFill>
              </a:rPr>
              <a:t> TB to Excel if new terms </a:t>
            </a:r>
            <a:r>
              <a:rPr lang="da-DK" sz="1400" b="0" dirty="0" err="1">
                <a:solidFill>
                  <a:srgbClr val="0070C0"/>
                </a:solidFill>
              </a:rPr>
              <a:t>should</a:t>
            </a:r>
            <a:r>
              <a:rPr lang="da-DK" sz="1400" b="0" dirty="0">
                <a:solidFill>
                  <a:srgbClr val="0070C0"/>
                </a:solidFill>
              </a:rPr>
              <a:t> </a:t>
            </a:r>
            <a:r>
              <a:rPr lang="da-DK" sz="1400" b="0" dirty="0" err="1">
                <a:solidFill>
                  <a:srgbClr val="0070C0"/>
                </a:solidFill>
              </a:rPr>
              <a:t>be</a:t>
            </a:r>
            <a:r>
              <a:rPr lang="da-DK" sz="1400" b="0" dirty="0">
                <a:solidFill>
                  <a:srgbClr val="0070C0"/>
                </a:solidFill>
              </a:rPr>
              <a:t> </a:t>
            </a:r>
            <a:r>
              <a:rPr lang="da-DK" sz="1400" b="0" dirty="0" err="1">
                <a:solidFill>
                  <a:srgbClr val="0070C0"/>
                </a:solidFill>
              </a:rPr>
              <a:t>added</a:t>
            </a:r>
            <a:r>
              <a:rPr lang="da-DK" sz="1400" b="0" dirty="0">
                <a:solidFill>
                  <a:srgbClr val="0070C0"/>
                </a:solidFill>
              </a:rPr>
              <a:t>/</a:t>
            </a:r>
            <a:r>
              <a:rPr lang="da-DK" sz="1400" b="0" dirty="0" err="1">
                <a:solidFill>
                  <a:srgbClr val="0070C0"/>
                </a:solidFill>
              </a:rPr>
              <a:t>modified</a:t>
            </a:r>
            <a:r>
              <a:rPr lang="da-DK" sz="1400" b="0" dirty="0">
                <a:solidFill>
                  <a:srgbClr val="0070C0"/>
                </a:solidFill>
              </a:rPr>
              <a:t> in </a:t>
            </a:r>
            <a:r>
              <a:rPr lang="da-DK" sz="1400" b="0" dirty="0" err="1">
                <a:solidFill>
                  <a:srgbClr val="0070C0"/>
                </a:solidFill>
              </a:rPr>
              <a:t>IATE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101" y="3129367"/>
            <a:ext cx="2267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400" b="0" dirty="0">
                <a:solidFill>
                  <a:schemeClr val="bg1">
                    <a:lumMod val="50000"/>
                  </a:schemeClr>
                </a:solidFill>
              </a:rPr>
              <a:t>IATE TRM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400" b="0" dirty="0" smtClean="0">
                <a:solidFill>
                  <a:schemeClr val="bg1">
                    <a:lumMod val="50000"/>
                  </a:schemeClr>
                </a:solidFill>
              </a:rPr>
              <a:t>pilns IATE eksports</a:t>
            </a:r>
            <a:endParaRPr lang="da-DK" sz="1400" b="0" dirty="0">
              <a:solidFill>
                <a:schemeClr val="bg1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lv-LV" sz="1400" b="0" dirty="0" smtClean="0">
                <a:solidFill>
                  <a:schemeClr val="bg1">
                    <a:lumMod val="50000"/>
                  </a:schemeClr>
                </a:solidFill>
              </a:rPr>
              <a:t>filtrēts</a:t>
            </a:r>
            <a:r>
              <a:rPr lang="da-DK" sz="14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1400" b="0" dirty="0">
                <a:solidFill>
                  <a:schemeClr val="bg1">
                    <a:lumMod val="50000"/>
                  </a:schemeClr>
                </a:solidFill>
              </a:rPr>
              <a:t>IATE </a:t>
            </a:r>
            <a:r>
              <a:rPr lang="lv-LV" sz="1400" b="0" dirty="0" smtClean="0">
                <a:solidFill>
                  <a:schemeClr val="bg1">
                    <a:lumMod val="50000"/>
                  </a:schemeClr>
                </a:solidFill>
              </a:rPr>
              <a:t>eksports</a:t>
            </a:r>
            <a:r>
              <a:rPr lang="da-DK" sz="1400" b="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lv-LV" sz="1400" b="0" dirty="0" smtClean="0">
                <a:solidFill>
                  <a:schemeClr val="bg1">
                    <a:lumMod val="50000"/>
                  </a:schemeClr>
                </a:solidFill>
              </a:rPr>
              <a:t>vajadzīgie domēni)</a:t>
            </a:r>
            <a:endParaRPr lang="da-DK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304355"/>
            <a:ext cx="2448272" cy="369332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800" b="0" dirty="0" smtClean="0">
                <a:solidFill>
                  <a:srgbClr val="0F5494"/>
                </a:solidFill>
                <a:latin typeface="Arial Black" panose="020B0A04020102020204" pitchFamily="34" charset="0"/>
              </a:rPr>
              <a:t>Pirms tulkošanas</a:t>
            </a:r>
            <a:endParaRPr lang="en-US" sz="1800" b="0" dirty="0" err="1" smtClean="0">
              <a:solidFill>
                <a:srgbClr val="0F5494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758003"/>
            <a:ext cx="2808312" cy="400110"/>
          </a:xfrm>
          <a:prstGeom prst="rect">
            <a:avLst/>
          </a:prstGeom>
          <a:solidFill>
            <a:srgbClr val="CB0483"/>
          </a:solidFill>
        </p:spPr>
        <p:txBody>
          <a:bodyPr wrap="square" rtlCol="0">
            <a:spAutoFit/>
          </a:bodyPr>
          <a:lstStyle/>
          <a:p>
            <a:r>
              <a:rPr lang="lv-LV" sz="2000" b="0" dirty="0" smtClean="0">
                <a:solidFill>
                  <a:srgbClr val="0F5494"/>
                </a:solidFill>
                <a:latin typeface="Arial Black" panose="020B0A04020102020204" pitchFamily="34" charset="0"/>
              </a:rPr>
              <a:t>Tulkošanas laikā</a:t>
            </a:r>
            <a:endParaRPr lang="en-US" sz="2000" b="0" dirty="0" err="1" smtClean="0">
              <a:solidFill>
                <a:srgbClr val="0F549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320346"/>
            <a:ext cx="2351113" cy="400110"/>
          </a:xfrm>
          <a:prstGeom prst="rect">
            <a:avLst/>
          </a:prstGeom>
          <a:solidFill>
            <a:srgbClr val="00AFEF"/>
          </a:solidFill>
        </p:spPr>
        <p:txBody>
          <a:bodyPr wrap="square" rtlCol="0">
            <a:spAutoFit/>
          </a:bodyPr>
          <a:lstStyle/>
          <a:p>
            <a:r>
              <a:rPr lang="lv-LV" sz="2000" b="0" dirty="0" smtClean="0">
                <a:solidFill>
                  <a:srgbClr val="0F5494"/>
                </a:solidFill>
                <a:latin typeface="Arial Black" panose="020B0A04020102020204" pitchFamily="34" charset="0"/>
              </a:rPr>
              <a:t>Pēc tulkošanas</a:t>
            </a:r>
            <a:endParaRPr lang="en-US" sz="2000" b="0" dirty="0" err="1" smtClean="0">
              <a:solidFill>
                <a:srgbClr val="0F549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Papildrīki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3168352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0" dirty="0" smtClean="0"/>
              <a:t>CATE Lab</a:t>
            </a:r>
            <a:r>
              <a:rPr lang="en-US" sz="2000" i="0" dirty="0" smtClean="0"/>
              <a:t>:</a:t>
            </a:r>
            <a:endParaRPr lang="lv-LV" sz="2000" i="0" dirty="0" smtClean="0"/>
          </a:p>
          <a:p>
            <a:r>
              <a:rPr lang="lv-LV" sz="2000" i="0" dirty="0" smtClean="0"/>
              <a:t>jaunas programmatūras un rīku testēšana</a:t>
            </a:r>
          </a:p>
          <a:p>
            <a:r>
              <a:rPr lang="lv-LV" sz="2000" i="0" dirty="0" smtClean="0"/>
              <a:t>testēšanas rezultātu apspriešana</a:t>
            </a:r>
            <a:endParaRPr lang="en-US" sz="2000" i="0" dirty="0"/>
          </a:p>
          <a:p>
            <a:r>
              <a:rPr lang="lv-LV" sz="2000" i="0" dirty="0" smtClean="0"/>
              <a:t>jaunas programmatūras un jaunu rīku ierosināšana  testēšanai</a:t>
            </a:r>
            <a:endParaRPr lang="en-US" sz="2000" i="0" dirty="0"/>
          </a:p>
          <a:p>
            <a:r>
              <a:rPr lang="lv-LV" sz="2000" i="0" dirty="0" smtClean="0"/>
              <a:t>dažādu tulkošanas procesā iesaistīto dalībnieku vajadzību noteikšana</a:t>
            </a:r>
            <a:endParaRPr lang="lv-LV" b="1" dirty="0"/>
          </a:p>
          <a:p>
            <a:pPr marL="0" indent="0">
              <a:buNone/>
            </a:pPr>
            <a:endParaRPr lang="lv-LV" sz="2000" b="1" i="0" dirty="0" smtClean="0"/>
          </a:p>
          <a:p>
            <a:pPr marL="0" indent="0">
              <a:buNone/>
            </a:pPr>
            <a:r>
              <a:rPr lang="lv-LV" sz="2000" b="1" i="0" dirty="0" smtClean="0"/>
              <a:t>Pašu tulkotāju programmētie rīki</a:t>
            </a:r>
            <a:endParaRPr lang="en-US" sz="200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2727"/>
            <a:ext cx="31432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625"/>
          </a:xfrm>
        </p:spPr>
        <p:txBody>
          <a:bodyPr/>
          <a:lstStyle/>
          <a:p>
            <a:r>
              <a:rPr lang="lv-LV" dirty="0" err="1" smtClean="0"/>
              <a:t>Mašīntulkošana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9852"/>
          </a:xfrm>
        </p:spPr>
        <p:txBody>
          <a:bodyPr/>
          <a:lstStyle/>
          <a:p>
            <a:pPr marL="0" indent="0">
              <a:buNone/>
            </a:pPr>
            <a:r>
              <a:rPr lang="lv-LV" sz="2000" dirty="0" smtClean="0"/>
              <a:t>Eiropas </a:t>
            </a:r>
            <a:r>
              <a:rPr lang="lv-LV" sz="2000" dirty="0"/>
              <a:t>pusgads — instruments, lai ES dalībvalstīs situācija būtu skaida.</a:t>
            </a:r>
            <a:endParaRPr lang="en-US" sz="2000" dirty="0"/>
          </a:p>
          <a:p>
            <a:pPr marL="0" indent="0">
              <a:buNone/>
            </a:pP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European</a:t>
            </a:r>
            <a:r>
              <a:rPr lang="lv-LV" sz="2000" dirty="0"/>
              <a:t> </a:t>
            </a:r>
            <a:r>
              <a:rPr lang="lv-LV" sz="2000" dirty="0" err="1"/>
              <a:t>semester</a:t>
            </a:r>
            <a:r>
              <a:rPr lang="lv-LV" sz="2000" dirty="0"/>
              <a:t>: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tool</a:t>
            </a:r>
            <a:r>
              <a:rPr lang="lv-LV" sz="2000" dirty="0"/>
              <a:t> to </a:t>
            </a:r>
            <a:r>
              <a:rPr lang="lv-LV" sz="2000" dirty="0" err="1"/>
              <a:t>keep</a:t>
            </a:r>
            <a:r>
              <a:rPr lang="lv-LV" sz="2000" dirty="0"/>
              <a:t> EU </a:t>
            </a:r>
            <a:r>
              <a:rPr lang="lv-LV" sz="2000" dirty="0" err="1"/>
              <a:t>Member</a:t>
            </a:r>
            <a:r>
              <a:rPr lang="lv-LV" sz="2000" dirty="0"/>
              <a:t> </a:t>
            </a:r>
            <a:r>
              <a:rPr lang="lv-LV" sz="2000" dirty="0" err="1"/>
              <a:t>States</a:t>
            </a:r>
            <a:r>
              <a:rPr lang="lv-LV" sz="2000" dirty="0"/>
              <a:t> </a:t>
            </a:r>
            <a:r>
              <a:rPr lang="lv-LV" sz="2000" dirty="0" err="1"/>
              <a:t>in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all-clear</a:t>
            </a:r>
            <a:r>
              <a:rPr lang="lv-LV" sz="2000" dirty="0"/>
              <a:t>.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lv-LV" sz="2000" dirty="0"/>
              <a:t>Tai ir mērķis likvidēt birokrātiju un pazemināt izmaksas, neapdraudot </a:t>
            </a:r>
            <a:r>
              <a:rPr lang="lv-LV" sz="2000" dirty="0" err="1"/>
              <a:t>pilotiskos</a:t>
            </a:r>
            <a:r>
              <a:rPr lang="lv-LV" sz="2000" dirty="0"/>
              <a:t> mērķus un nepazeminot augstos ES standartus.</a:t>
            </a:r>
            <a:endParaRPr lang="en-US" sz="2000" dirty="0"/>
          </a:p>
          <a:p>
            <a:pPr marL="0" indent="0">
              <a:buNone/>
            </a:pPr>
            <a:r>
              <a:rPr lang="lv-LV" sz="2000" dirty="0"/>
              <a:t>It </a:t>
            </a:r>
            <a:r>
              <a:rPr lang="lv-LV" sz="2000" dirty="0" err="1"/>
              <a:t>targets</a:t>
            </a:r>
            <a:r>
              <a:rPr lang="lv-LV" sz="2000" dirty="0"/>
              <a:t> </a:t>
            </a:r>
            <a:r>
              <a:rPr lang="lv-LV" sz="2000" dirty="0" err="1"/>
              <a:t>removing</a:t>
            </a:r>
            <a:r>
              <a:rPr lang="lv-LV" sz="2000" dirty="0"/>
              <a:t> </a:t>
            </a:r>
            <a:r>
              <a:rPr lang="lv-LV" sz="2000" dirty="0" err="1"/>
              <a:t>red</a:t>
            </a:r>
            <a:r>
              <a:rPr lang="lv-LV" sz="2000" dirty="0"/>
              <a:t> </a:t>
            </a:r>
            <a:r>
              <a:rPr lang="lv-LV" sz="2000" dirty="0" err="1"/>
              <a:t>tape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lowering</a:t>
            </a:r>
            <a:r>
              <a:rPr lang="lv-LV" sz="2000" dirty="0"/>
              <a:t> </a:t>
            </a:r>
            <a:r>
              <a:rPr lang="lv-LV" sz="2000" dirty="0" err="1"/>
              <a:t>costs</a:t>
            </a:r>
            <a:r>
              <a:rPr lang="lv-LV" sz="2000" dirty="0"/>
              <a:t> </a:t>
            </a:r>
            <a:r>
              <a:rPr lang="lv-LV" sz="2000" dirty="0" err="1"/>
              <a:t>without</a:t>
            </a:r>
            <a:r>
              <a:rPr lang="lv-LV" sz="2000" dirty="0"/>
              <a:t> </a:t>
            </a:r>
            <a:r>
              <a:rPr lang="lv-LV" sz="2000" dirty="0" err="1"/>
              <a:t>compromising</a:t>
            </a:r>
            <a:r>
              <a:rPr lang="lv-LV" sz="2000" dirty="0"/>
              <a:t> </a:t>
            </a:r>
            <a:r>
              <a:rPr lang="lv-LV" sz="2000" dirty="0" err="1"/>
              <a:t>policy</a:t>
            </a:r>
            <a:r>
              <a:rPr lang="lv-LV" sz="2000" dirty="0"/>
              <a:t> </a:t>
            </a:r>
            <a:r>
              <a:rPr lang="lv-LV" sz="2000" dirty="0" err="1"/>
              <a:t>objectives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EU </a:t>
            </a:r>
            <a:r>
              <a:rPr lang="lv-LV" sz="2000" dirty="0" err="1"/>
              <a:t>high</a:t>
            </a:r>
            <a:r>
              <a:rPr lang="lv-LV" sz="2000" dirty="0"/>
              <a:t> </a:t>
            </a:r>
            <a:r>
              <a:rPr lang="lv-LV" sz="2000" dirty="0" err="1"/>
              <a:t>standards</a:t>
            </a:r>
            <a:r>
              <a:rPr lang="lv-LV" sz="2000" dirty="0"/>
              <a:t>.</a:t>
            </a:r>
            <a:endParaRPr lang="en-US" sz="2000" dirty="0"/>
          </a:p>
          <a:p>
            <a:pPr marL="0" indent="0">
              <a:buNone/>
            </a:pPr>
            <a:r>
              <a:rPr lang="lv-LV" sz="2000" dirty="0"/>
              <a:t> 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0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90" y="476672"/>
            <a:ext cx="8229600" cy="936625"/>
          </a:xfrm>
        </p:spPr>
        <p:txBody>
          <a:bodyPr/>
          <a:lstStyle/>
          <a:p>
            <a:r>
              <a:rPr lang="lv-LV" dirty="0" err="1"/>
              <a:t>Mašīntulkošana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lv-LV" sz="2000" dirty="0" smtClean="0"/>
              <a:t>es </a:t>
            </a:r>
            <a:r>
              <a:rPr lang="lv-LV" sz="2000" dirty="0"/>
              <a:t>vēlos pierādīt, ka pētniecība un inovācija var būtiski apgrūtināt lielas iespējas.</a:t>
            </a:r>
            <a:endParaRPr lang="en-US" sz="2000" dirty="0"/>
          </a:p>
          <a:p>
            <a:pPr marL="0" indent="0">
              <a:buNone/>
            </a:pPr>
            <a:r>
              <a:rPr lang="lv-LV" sz="2000" dirty="0" smtClean="0"/>
              <a:t>I </a:t>
            </a:r>
            <a:r>
              <a:rPr lang="lv-LV" sz="2000" dirty="0" err="1"/>
              <a:t>want</a:t>
            </a:r>
            <a:r>
              <a:rPr lang="lv-LV" sz="2000" dirty="0"/>
              <a:t> to </a:t>
            </a:r>
            <a:r>
              <a:rPr lang="lv-LV" sz="2000" dirty="0" err="1"/>
              <a:t>demonstrate</a:t>
            </a:r>
            <a:r>
              <a:rPr lang="lv-LV" sz="2000" dirty="0"/>
              <a:t> </a:t>
            </a:r>
            <a:r>
              <a:rPr lang="lv-LV" sz="2000" dirty="0" err="1"/>
              <a:t>that</a:t>
            </a:r>
            <a:r>
              <a:rPr lang="lv-LV" sz="2000" dirty="0"/>
              <a:t> </a:t>
            </a:r>
            <a:r>
              <a:rPr lang="lv-LV" sz="2000" dirty="0" err="1"/>
              <a:t>research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innovation</a:t>
            </a:r>
            <a:r>
              <a:rPr lang="lv-LV" sz="2000" dirty="0"/>
              <a:t> </a:t>
            </a:r>
            <a:r>
              <a:rPr lang="lv-LV" sz="2000" dirty="0" err="1"/>
              <a:t>can</a:t>
            </a:r>
            <a:r>
              <a:rPr lang="lv-LV" sz="2000" dirty="0"/>
              <a:t> </a:t>
            </a:r>
            <a:r>
              <a:rPr lang="lv-LV" sz="2000" dirty="0" err="1"/>
              <a:t>turn</a:t>
            </a:r>
            <a:r>
              <a:rPr lang="lv-LV" sz="2000" dirty="0"/>
              <a:t> major </a:t>
            </a:r>
            <a:r>
              <a:rPr lang="lv-LV" sz="2000" dirty="0" err="1"/>
              <a:t>challenges</a:t>
            </a:r>
            <a:r>
              <a:rPr lang="lv-LV" sz="2000" dirty="0"/>
              <a:t> </a:t>
            </a:r>
            <a:r>
              <a:rPr lang="lv-LV" sz="2000" dirty="0" err="1"/>
              <a:t>into</a:t>
            </a:r>
            <a:r>
              <a:rPr lang="lv-LV" sz="2000" dirty="0"/>
              <a:t> major </a:t>
            </a:r>
            <a:r>
              <a:rPr lang="lv-LV" sz="2000" dirty="0" err="1"/>
              <a:t>opportunities</a:t>
            </a:r>
            <a:r>
              <a:rPr lang="lv-LV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lv-LV" sz="2000" dirty="0" smtClean="0"/>
              <a:t>Tāpēc </a:t>
            </a:r>
            <a:r>
              <a:rPr lang="lv-LV" sz="2000" dirty="0"/>
              <a:t>ir būtiski nodrošināt mūsu zinātniekiem tiesības brīvi iepazīties ar zināšanu robežām</a:t>
            </a:r>
            <a:r>
              <a:rPr lang="lv-LV" sz="2000" dirty="0" smtClean="0"/>
              <a:t>.</a:t>
            </a:r>
          </a:p>
          <a:p>
            <a:pPr marL="0" indent="0">
              <a:buNone/>
            </a:pPr>
            <a:r>
              <a:rPr lang="lv-LV" sz="2000" dirty="0" err="1"/>
              <a:t>That</a:t>
            </a:r>
            <a:r>
              <a:rPr lang="lv-LV" sz="2000" dirty="0"/>
              <a:t> </a:t>
            </a:r>
            <a:r>
              <a:rPr lang="lv-LV" sz="2000" dirty="0" err="1"/>
              <a:t>is</a:t>
            </a:r>
            <a:r>
              <a:rPr lang="lv-LV" sz="2000" dirty="0"/>
              <a:t> </a:t>
            </a:r>
            <a:r>
              <a:rPr lang="lv-LV" sz="2000" dirty="0" err="1"/>
              <a:t>why</a:t>
            </a:r>
            <a:r>
              <a:rPr lang="lv-LV" sz="2000" dirty="0"/>
              <a:t> it </a:t>
            </a:r>
            <a:r>
              <a:rPr lang="lv-LV" sz="2000" dirty="0" err="1"/>
              <a:t>is</a:t>
            </a:r>
            <a:r>
              <a:rPr lang="lv-LV" sz="2000" dirty="0"/>
              <a:t> </a:t>
            </a:r>
            <a:r>
              <a:rPr lang="lv-LV" sz="2000" dirty="0" err="1"/>
              <a:t>essential</a:t>
            </a:r>
            <a:r>
              <a:rPr lang="lv-LV" sz="2000" dirty="0"/>
              <a:t> to </a:t>
            </a:r>
            <a:r>
              <a:rPr lang="lv-LV" sz="2000" dirty="0" err="1"/>
              <a:t>give</a:t>
            </a:r>
            <a:r>
              <a:rPr lang="lv-LV" sz="2000" dirty="0"/>
              <a:t> </a:t>
            </a:r>
            <a:r>
              <a:rPr lang="lv-LV" sz="2000" dirty="0" err="1"/>
              <a:t>our</a:t>
            </a:r>
            <a:r>
              <a:rPr lang="lv-LV" sz="2000" dirty="0"/>
              <a:t> </a:t>
            </a:r>
            <a:r>
              <a:rPr lang="lv-LV" sz="2000" dirty="0" err="1"/>
              <a:t>scientists</a:t>
            </a:r>
            <a:r>
              <a:rPr lang="lv-LV" sz="2000" dirty="0"/>
              <a:t> </a:t>
            </a:r>
            <a:r>
              <a:rPr lang="lv-LV" sz="2000" dirty="0" err="1"/>
              <a:t>some</a:t>
            </a:r>
            <a:r>
              <a:rPr lang="lv-LV" sz="2000" dirty="0"/>
              <a:t> </a:t>
            </a:r>
            <a:r>
              <a:rPr lang="lv-LV" sz="2000" dirty="0" err="1"/>
              <a:t>freedom</a:t>
            </a:r>
            <a:r>
              <a:rPr lang="lv-LV" sz="2000" dirty="0"/>
              <a:t> to </a:t>
            </a:r>
            <a:r>
              <a:rPr lang="lv-LV" sz="2000" dirty="0" err="1"/>
              <a:t>explore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frontiers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knowledge</a:t>
            </a:r>
            <a:r>
              <a:rPr lang="lv-LV" sz="2000" dirty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5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Mašīntulkošana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000" dirty="0"/>
              <a:t>Viņa kļuva par cīnītāju pret </a:t>
            </a:r>
            <a:r>
              <a:rPr lang="lv-LV" sz="2000" dirty="0" err="1"/>
              <a:t>marginalizētām</a:t>
            </a:r>
            <a:r>
              <a:rPr lang="lv-LV" sz="2000" dirty="0"/>
              <a:t> un trūcīgām personām. [slavenā holandiete Marga </a:t>
            </a:r>
            <a:r>
              <a:rPr lang="lv-LV" sz="2000" dirty="0" err="1"/>
              <a:t>Klompē</a:t>
            </a:r>
            <a:r>
              <a:rPr lang="lv-LV" sz="2000" dirty="0"/>
              <a:t>]</a:t>
            </a:r>
            <a:endParaRPr lang="en-US" sz="2000" dirty="0"/>
          </a:p>
          <a:p>
            <a:pPr marL="0" indent="0">
              <a:buNone/>
            </a:pPr>
            <a:r>
              <a:rPr lang="lv-LV" sz="2000" dirty="0" err="1"/>
              <a:t>She</a:t>
            </a:r>
            <a:r>
              <a:rPr lang="lv-LV" sz="2000" dirty="0"/>
              <a:t> </a:t>
            </a:r>
            <a:r>
              <a:rPr lang="lv-LV" sz="2000" dirty="0" err="1"/>
              <a:t>went</a:t>
            </a:r>
            <a:r>
              <a:rPr lang="lv-LV" sz="2000" dirty="0"/>
              <a:t> </a:t>
            </a:r>
            <a:r>
              <a:rPr lang="lv-LV" sz="2000" dirty="0" err="1"/>
              <a:t>on</a:t>
            </a:r>
            <a:r>
              <a:rPr lang="lv-LV" sz="2000" dirty="0"/>
              <a:t> to </a:t>
            </a:r>
            <a:r>
              <a:rPr lang="lv-LV" sz="2000" dirty="0" err="1"/>
              <a:t>become</a:t>
            </a:r>
            <a:r>
              <a:rPr lang="lv-LV" sz="2000" dirty="0"/>
              <a:t> a </a:t>
            </a:r>
            <a:r>
              <a:rPr lang="lv-LV" sz="2000" dirty="0" err="1"/>
              <a:t>champion</a:t>
            </a:r>
            <a:r>
              <a:rPr lang="lv-LV" sz="2000" dirty="0"/>
              <a:t> </a:t>
            </a:r>
            <a:r>
              <a:rPr lang="lv-LV" sz="2000" dirty="0" err="1"/>
              <a:t>of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marginalised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underprivileged</a:t>
            </a:r>
            <a:r>
              <a:rPr lang="lv-LV" sz="2000" dirty="0"/>
              <a:t>. </a:t>
            </a:r>
            <a:endParaRPr lang="lv-LV" sz="2000" dirty="0" smtClean="0"/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r>
              <a:rPr lang="lv-LV" sz="2000" dirty="0"/>
              <a:t>Fikcijas, piemēram, par sociālo plašsaziņas līdzekļu aizsardzību, piemēram, par savvaļas ugunsgrēkiem, un biežāk nekā tās nav, faktos iet bojā viss troksnis.</a:t>
            </a:r>
            <a:endParaRPr lang="en-US" sz="2000" dirty="0"/>
          </a:p>
          <a:p>
            <a:pPr marL="0" indent="0">
              <a:buNone/>
            </a:pPr>
            <a:r>
              <a:rPr lang="lv-LV" sz="2000" dirty="0" err="1"/>
              <a:t>Fiction</a:t>
            </a:r>
            <a:r>
              <a:rPr lang="lv-LV" sz="2000" dirty="0"/>
              <a:t> </a:t>
            </a:r>
            <a:r>
              <a:rPr lang="lv-LV" sz="2000" dirty="0" err="1"/>
              <a:t>spreads</a:t>
            </a:r>
            <a:r>
              <a:rPr lang="lv-LV" sz="2000" dirty="0"/>
              <a:t> </a:t>
            </a:r>
            <a:r>
              <a:rPr lang="lv-LV" sz="2000" dirty="0" err="1"/>
              <a:t>like</a:t>
            </a:r>
            <a:r>
              <a:rPr lang="lv-LV" sz="2000" dirty="0"/>
              <a:t> </a:t>
            </a:r>
            <a:r>
              <a:rPr lang="lv-LV" sz="2000" dirty="0" err="1"/>
              <a:t>wildfire</a:t>
            </a:r>
            <a:r>
              <a:rPr lang="lv-LV" sz="2000" dirty="0"/>
              <a:t> </a:t>
            </a:r>
            <a:r>
              <a:rPr lang="lv-LV" sz="2000" dirty="0" err="1"/>
              <a:t>on</a:t>
            </a:r>
            <a:r>
              <a:rPr lang="lv-LV" sz="2000" dirty="0"/>
              <a:t> </a:t>
            </a:r>
            <a:r>
              <a:rPr lang="lv-LV" sz="2000" dirty="0" err="1"/>
              <a:t>social</a:t>
            </a:r>
            <a:r>
              <a:rPr lang="lv-LV" sz="2000" dirty="0"/>
              <a:t> </a:t>
            </a:r>
            <a:r>
              <a:rPr lang="lv-LV" sz="2000" dirty="0" err="1"/>
              <a:t>media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more</a:t>
            </a:r>
            <a:r>
              <a:rPr lang="lv-LV" sz="2000" dirty="0"/>
              <a:t> </a:t>
            </a:r>
            <a:r>
              <a:rPr lang="lv-LV" sz="2000" dirty="0" err="1"/>
              <a:t>often</a:t>
            </a:r>
            <a:r>
              <a:rPr lang="lv-LV" sz="2000" dirty="0"/>
              <a:t> </a:t>
            </a:r>
            <a:r>
              <a:rPr lang="lv-LV" sz="2000" dirty="0" err="1"/>
              <a:t>than</a:t>
            </a:r>
            <a:r>
              <a:rPr lang="lv-LV" sz="2000" dirty="0"/>
              <a:t> </a:t>
            </a:r>
            <a:r>
              <a:rPr lang="lv-LV" sz="2000" dirty="0" err="1"/>
              <a:t>not</a:t>
            </a:r>
            <a:r>
              <a:rPr lang="lv-LV" sz="2000" dirty="0"/>
              <a:t>, </a:t>
            </a:r>
            <a:r>
              <a:rPr lang="lv-LV" sz="2000" dirty="0" err="1"/>
              <a:t>facts</a:t>
            </a:r>
            <a:r>
              <a:rPr lang="lv-LV" sz="2000" dirty="0"/>
              <a:t> </a:t>
            </a:r>
            <a:r>
              <a:rPr lang="lv-LV" sz="2000" dirty="0" err="1"/>
              <a:t>get</a:t>
            </a:r>
            <a:r>
              <a:rPr lang="lv-LV" sz="2000" dirty="0"/>
              <a:t> </a:t>
            </a:r>
            <a:r>
              <a:rPr lang="lv-LV" sz="2000" dirty="0" err="1"/>
              <a:t>lost</a:t>
            </a:r>
            <a:r>
              <a:rPr lang="lv-LV" sz="2000" dirty="0"/>
              <a:t> </a:t>
            </a:r>
            <a:r>
              <a:rPr lang="lv-LV" sz="2000" dirty="0" err="1"/>
              <a:t>in</a:t>
            </a:r>
            <a:r>
              <a:rPr lang="lv-LV" sz="2000" dirty="0"/>
              <a:t> </a:t>
            </a:r>
            <a:r>
              <a:rPr lang="lv-LV" sz="2000" dirty="0" err="1"/>
              <a:t>all</a:t>
            </a:r>
            <a:r>
              <a:rPr lang="lv-LV" sz="2000" dirty="0"/>
              <a:t> </a:t>
            </a:r>
            <a:r>
              <a:rPr lang="lv-LV" sz="2000" dirty="0" err="1"/>
              <a:t>the</a:t>
            </a:r>
            <a:r>
              <a:rPr lang="lv-LV" sz="2000" dirty="0"/>
              <a:t> </a:t>
            </a:r>
            <a:r>
              <a:rPr lang="lv-LV" sz="2000" dirty="0" err="1"/>
              <a:t>noise</a:t>
            </a:r>
            <a:r>
              <a:rPr lang="lv-LV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7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625"/>
          </a:xfrm>
        </p:spPr>
        <p:txBody>
          <a:bodyPr/>
          <a:lstStyle/>
          <a:p>
            <a:r>
              <a:rPr lang="lv-LV" dirty="0" smtClean="0"/>
              <a:t>Valodu tehnoloģiju koordinatori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281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en-US" sz="1100" b="1" i="0" dirty="0">
                <a:latin typeface="+mj-lt"/>
              </a:rPr>
              <a:t>Job Description – Translator/Language Technology Coordinator</a:t>
            </a:r>
          </a:p>
          <a:p>
            <a:pPr marL="0" indent="0">
              <a:buNone/>
            </a:pPr>
            <a:r>
              <a:rPr lang="en-US" sz="1100" b="1" dirty="0">
                <a:latin typeface="+mj-lt"/>
              </a:rPr>
              <a:t>Overall purpose</a:t>
            </a:r>
          </a:p>
          <a:p>
            <a:r>
              <a:rPr lang="en-US" sz="1100" i="0" dirty="0">
                <a:latin typeface="+mj-lt"/>
              </a:rPr>
              <a:t>Promote and raise awareness of available language technology, translation tools </a:t>
            </a:r>
            <a:r>
              <a:rPr lang="en-US" sz="1100" i="0" dirty="0" smtClean="0">
                <a:latin typeface="+mj-lt"/>
              </a:rPr>
              <a:t>and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applications </a:t>
            </a:r>
            <a:r>
              <a:rPr lang="en-US" sz="1100" i="0" dirty="0">
                <a:latin typeface="+mj-lt"/>
              </a:rPr>
              <a:t>and coordinate the training and support of translation staff in their use in </a:t>
            </a:r>
            <a:r>
              <a:rPr lang="en-US" sz="1100" i="0" dirty="0" smtClean="0">
                <a:latin typeface="+mj-lt"/>
              </a:rPr>
              <a:t>the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language </a:t>
            </a:r>
            <a:r>
              <a:rPr lang="en-US" sz="1100" i="0" dirty="0">
                <a:latin typeface="+mj-lt"/>
              </a:rPr>
              <a:t>department;</a:t>
            </a:r>
          </a:p>
          <a:p>
            <a:r>
              <a:rPr lang="en-US" sz="1100" i="0" dirty="0">
                <a:latin typeface="+mj-lt"/>
              </a:rPr>
              <a:t>Ensure the use of efficient working methods and workflows in the language department </a:t>
            </a:r>
            <a:r>
              <a:rPr lang="en-US" sz="1100" i="0" dirty="0" smtClean="0">
                <a:latin typeface="+mj-lt"/>
              </a:rPr>
              <a:t>in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close </a:t>
            </a:r>
            <a:r>
              <a:rPr lang="en-US" sz="1100" i="0" dirty="0">
                <a:latin typeface="+mj-lt"/>
              </a:rPr>
              <a:t>cooperation with the Head of department.</a:t>
            </a:r>
          </a:p>
          <a:p>
            <a:r>
              <a:rPr lang="en-US" sz="1100" i="0" dirty="0">
                <a:latin typeface="+mj-lt"/>
              </a:rPr>
              <a:t>Actively contribute to and participate in actions and training events </a:t>
            </a:r>
            <a:r>
              <a:rPr lang="en-US" sz="1100" i="0" dirty="0" err="1">
                <a:latin typeface="+mj-lt"/>
              </a:rPr>
              <a:t>organised</a:t>
            </a:r>
            <a:r>
              <a:rPr lang="en-US" sz="1100" i="0" dirty="0">
                <a:latin typeface="+mj-lt"/>
              </a:rPr>
              <a:t> on </a:t>
            </a:r>
            <a:r>
              <a:rPr lang="en-US" sz="1100" i="0" dirty="0" smtClean="0">
                <a:latin typeface="+mj-lt"/>
              </a:rPr>
              <a:t>language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technology </a:t>
            </a:r>
            <a:r>
              <a:rPr lang="en-US" sz="1100" i="0" dirty="0">
                <a:latin typeface="+mj-lt"/>
              </a:rPr>
              <a:t>and machine translation issues in DGT, share this information in the </a:t>
            </a:r>
            <a:r>
              <a:rPr lang="en-US" sz="1100" i="0" dirty="0" smtClean="0">
                <a:latin typeface="+mj-lt"/>
              </a:rPr>
              <a:t>department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and </a:t>
            </a:r>
            <a:r>
              <a:rPr lang="en-US" sz="1100" i="0" dirty="0">
                <a:latin typeface="+mj-lt"/>
              </a:rPr>
              <a:t>ensure </a:t>
            </a:r>
            <a:r>
              <a:rPr lang="en-US" sz="1100" i="0" dirty="0" err="1">
                <a:latin typeface="+mj-lt"/>
              </a:rPr>
              <a:t>optimisation</a:t>
            </a:r>
            <a:r>
              <a:rPr lang="en-US" sz="1100" i="0" dirty="0">
                <a:latin typeface="+mj-lt"/>
              </a:rPr>
              <a:t> of the CAT tools use.</a:t>
            </a:r>
          </a:p>
          <a:p>
            <a:pPr marL="0" indent="0">
              <a:buNone/>
            </a:pPr>
            <a:r>
              <a:rPr lang="en-US" sz="1100" b="1" dirty="0">
                <a:latin typeface="+mj-lt"/>
              </a:rPr>
              <a:t>Functions and </a:t>
            </a:r>
            <a:r>
              <a:rPr lang="en-US" sz="1100" b="1" dirty="0" smtClean="0">
                <a:latin typeface="+mj-lt"/>
              </a:rPr>
              <a:t>duties</a:t>
            </a:r>
            <a:endParaRPr lang="en-US" sz="1100" b="1" dirty="0">
              <a:latin typeface="+mj-lt"/>
            </a:endParaRPr>
          </a:p>
          <a:p>
            <a:pPr marL="0" indent="0">
              <a:buNone/>
            </a:pPr>
            <a:r>
              <a:rPr lang="en-US" sz="1100" b="1" dirty="0" smtClean="0">
                <a:latin typeface="+mj-lt"/>
              </a:rPr>
              <a:t>+ INFORMATION and COMMUNICATION TECHNOLOGIES - IT Governance</a:t>
            </a:r>
            <a:r>
              <a:rPr lang="en-US" sz="1100" b="1" dirty="0">
                <a:latin typeface="+mj-lt"/>
              </a:rPr>
              <a:t>, </a:t>
            </a:r>
            <a:r>
              <a:rPr lang="en-US" sz="1100" b="1" dirty="0" smtClean="0">
                <a:latin typeface="+mj-lt"/>
              </a:rPr>
              <a:t>Language</a:t>
            </a:r>
            <a:r>
              <a:rPr lang="lv-LV" sz="1100" b="1" dirty="0" smtClean="0">
                <a:latin typeface="+mj-lt"/>
              </a:rPr>
              <a:t> </a:t>
            </a:r>
            <a:r>
              <a:rPr lang="en-US" sz="1100" b="1" dirty="0" smtClean="0">
                <a:latin typeface="+mj-lt"/>
              </a:rPr>
              <a:t>technology </a:t>
            </a:r>
            <a:r>
              <a:rPr lang="en-US" sz="1100" b="1" dirty="0">
                <a:latin typeface="+mj-lt"/>
              </a:rPr>
              <a:t>work</a:t>
            </a:r>
          </a:p>
          <a:p>
            <a:r>
              <a:rPr lang="en-US" sz="1100" i="0" dirty="0" smtClean="0">
                <a:latin typeface="+mj-lt"/>
              </a:rPr>
              <a:t>Contribute </a:t>
            </a:r>
            <a:r>
              <a:rPr lang="en-US" sz="1100" i="0" dirty="0">
                <a:latin typeface="+mj-lt"/>
              </a:rPr>
              <a:t>to the testing, integration and deployment of DGT translation tools, and </a:t>
            </a:r>
            <a:r>
              <a:rPr lang="en-US" sz="1100" i="0" dirty="0" smtClean="0">
                <a:latin typeface="+mj-lt"/>
              </a:rPr>
              <a:t>test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language-specific </a:t>
            </a:r>
            <a:r>
              <a:rPr lang="en-US" sz="1100" i="0" dirty="0">
                <a:latin typeface="+mj-lt"/>
              </a:rPr>
              <a:t>features and workflows</a:t>
            </a:r>
          </a:p>
          <a:p>
            <a:r>
              <a:rPr lang="en-US" sz="1100" i="0" dirty="0" smtClean="0">
                <a:latin typeface="+mj-lt"/>
              </a:rPr>
              <a:t>Promote </a:t>
            </a:r>
            <a:r>
              <a:rPr lang="en-US" sz="1100" i="0" dirty="0">
                <a:latin typeface="+mj-lt"/>
              </a:rPr>
              <a:t>and enhance the use of machine translation in the language department </a:t>
            </a:r>
            <a:r>
              <a:rPr lang="en-US" sz="1100" i="0" dirty="0" smtClean="0">
                <a:latin typeface="+mj-lt"/>
              </a:rPr>
              <a:t>by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providing </a:t>
            </a:r>
            <a:r>
              <a:rPr lang="en-US" sz="1100" i="0" dirty="0">
                <a:latin typeface="+mj-lt"/>
              </a:rPr>
              <a:t>support for training and disseminating and collecting information on MT </a:t>
            </a:r>
            <a:r>
              <a:rPr lang="en-US" sz="1100" i="0" dirty="0" smtClean="0">
                <a:latin typeface="+mj-lt"/>
              </a:rPr>
              <a:t>use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within </a:t>
            </a:r>
            <a:r>
              <a:rPr lang="en-US" sz="1100" i="0" dirty="0">
                <a:latin typeface="+mj-lt"/>
              </a:rPr>
              <a:t>the department</a:t>
            </a:r>
          </a:p>
          <a:p>
            <a:r>
              <a:rPr lang="en-US" sz="1100" i="0" dirty="0" smtClean="0">
                <a:latin typeface="+mj-lt"/>
              </a:rPr>
              <a:t>Participate </a:t>
            </a:r>
            <a:r>
              <a:rPr lang="en-US" sz="1100" i="0" dirty="0">
                <a:latin typeface="+mj-lt"/>
              </a:rPr>
              <a:t>in actions and training events </a:t>
            </a:r>
            <a:r>
              <a:rPr lang="en-US" sz="1100" i="0" dirty="0" err="1">
                <a:latin typeface="+mj-lt"/>
              </a:rPr>
              <a:t>organised</a:t>
            </a:r>
            <a:r>
              <a:rPr lang="en-US" sz="1100" i="0" dirty="0">
                <a:latin typeface="+mj-lt"/>
              </a:rPr>
              <a:t> on language technology issues </a:t>
            </a:r>
            <a:r>
              <a:rPr lang="en-US" sz="1100" i="0" dirty="0" smtClean="0">
                <a:latin typeface="+mj-lt"/>
              </a:rPr>
              <a:t>at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DGT </a:t>
            </a:r>
            <a:r>
              <a:rPr lang="en-US" sz="1100" i="0" dirty="0">
                <a:latin typeface="+mj-lt"/>
              </a:rPr>
              <a:t>level</a:t>
            </a:r>
          </a:p>
          <a:p>
            <a:r>
              <a:rPr lang="en-US" sz="1100" i="0" dirty="0" smtClean="0">
                <a:latin typeface="+mj-lt"/>
              </a:rPr>
              <a:t>Deliver </a:t>
            </a:r>
            <a:r>
              <a:rPr lang="en-US" sz="1100" i="0" dirty="0">
                <a:latin typeface="+mj-lt"/>
              </a:rPr>
              <a:t>hands-on/hands-off group training on DGT translation tools and applications </a:t>
            </a:r>
            <a:r>
              <a:rPr lang="en-US" sz="1100" i="0" dirty="0" smtClean="0">
                <a:latin typeface="+mj-lt"/>
              </a:rPr>
              <a:t>in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the </a:t>
            </a:r>
            <a:r>
              <a:rPr lang="en-US" sz="1100" i="0" dirty="0">
                <a:latin typeface="+mj-lt"/>
              </a:rPr>
              <a:t>department;</a:t>
            </a:r>
          </a:p>
          <a:p>
            <a:r>
              <a:rPr lang="en-US" sz="1100" i="0" dirty="0" smtClean="0">
                <a:latin typeface="+mj-lt"/>
              </a:rPr>
              <a:t>Deliver </a:t>
            </a:r>
            <a:r>
              <a:rPr lang="en-US" sz="1100" i="0" dirty="0" err="1">
                <a:latin typeface="+mj-lt"/>
              </a:rPr>
              <a:t>personalised</a:t>
            </a:r>
            <a:r>
              <a:rPr lang="en-US" sz="1100" i="0" dirty="0">
                <a:latin typeface="+mj-lt"/>
              </a:rPr>
              <a:t> training/coaching to newcomers and other colleagues in </a:t>
            </a:r>
            <a:r>
              <a:rPr lang="en-US" sz="1100" i="0" dirty="0" smtClean="0">
                <a:latin typeface="+mj-lt"/>
              </a:rPr>
              <a:t>the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department</a:t>
            </a:r>
            <a:endParaRPr lang="en-US" sz="1100" i="0" dirty="0">
              <a:latin typeface="+mj-lt"/>
            </a:endParaRPr>
          </a:p>
          <a:p>
            <a:pPr marL="0" indent="0">
              <a:buNone/>
            </a:pPr>
            <a:r>
              <a:rPr lang="en-US" sz="1100" b="1" dirty="0">
                <a:latin typeface="+mj-lt"/>
              </a:rPr>
              <a:t>+ TECHNICAL ANALYSIS and ADVICE - </a:t>
            </a:r>
            <a:r>
              <a:rPr lang="en-US" sz="1100" b="1" dirty="0" err="1">
                <a:latin typeface="+mj-lt"/>
              </a:rPr>
              <a:t>Specialised</a:t>
            </a:r>
            <a:r>
              <a:rPr lang="en-US" sz="1100" b="1" dirty="0">
                <a:latin typeface="+mj-lt"/>
              </a:rPr>
              <a:t> advice and support</a:t>
            </a:r>
          </a:p>
          <a:p>
            <a:r>
              <a:rPr lang="en-US" sz="1100" i="0" dirty="0" smtClean="0">
                <a:latin typeface="+mj-lt"/>
              </a:rPr>
              <a:t>Provide </a:t>
            </a:r>
            <a:r>
              <a:rPr lang="en-US" sz="1100" i="0" dirty="0">
                <a:latin typeface="+mj-lt"/>
              </a:rPr>
              <a:t>to translation staff first level technical support and advice regarding the use </a:t>
            </a:r>
            <a:r>
              <a:rPr lang="en-US" sz="1100" i="0" dirty="0" smtClean="0">
                <a:latin typeface="+mj-lt"/>
              </a:rPr>
              <a:t>of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translation </a:t>
            </a:r>
            <a:r>
              <a:rPr lang="en-US" sz="1100" i="0" dirty="0">
                <a:latin typeface="+mj-lt"/>
              </a:rPr>
              <a:t>tools and applications,</a:t>
            </a:r>
          </a:p>
          <a:p>
            <a:r>
              <a:rPr lang="en-US" sz="1100" i="0" dirty="0" smtClean="0">
                <a:latin typeface="+mj-lt"/>
              </a:rPr>
              <a:t>Provide </a:t>
            </a:r>
            <a:r>
              <a:rPr lang="en-US" sz="1100" i="0" dirty="0">
                <a:latin typeface="+mj-lt"/>
              </a:rPr>
              <a:t>support for the use of MT,</a:t>
            </a:r>
          </a:p>
          <a:p>
            <a:r>
              <a:rPr lang="en-US" sz="1100" i="0" dirty="0" smtClean="0">
                <a:latin typeface="+mj-lt"/>
              </a:rPr>
              <a:t>Provide </a:t>
            </a:r>
            <a:r>
              <a:rPr lang="en-US" sz="1100" i="0" dirty="0">
                <a:latin typeface="+mj-lt"/>
              </a:rPr>
              <a:t>technical advice and support to their managers, translators and assistants </a:t>
            </a:r>
            <a:r>
              <a:rPr lang="en-US" sz="1100" i="0" dirty="0" smtClean="0">
                <a:latin typeface="+mj-lt"/>
              </a:rPr>
              <a:t>on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complex </a:t>
            </a:r>
            <a:r>
              <a:rPr lang="en-US" sz="1100" i="0" dirty="0">
                <a:latin typeface="+mj-lt"/>
              </a:rPr>
              <a:t>translation projects</a:t>
            </a:r>
            <a:r>
              <a:rPr lang="en-US" sz="1100" i="0" dirty="0" smtClean="0">
                <a:latin typeface="+mj-lt"/>
              </a:rPr>
              <a:t>.</a:t>
            </a:r>
            <a:endParaRPr lang="en-US" sz="11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214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 «akmens» laikmetā 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99057"/>
            <a:ext cx="2952328" cy="442849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80" y="1988840"/>
            <a:ext cx="2413408" cy="36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64" y="404664"/>
            <a:ext cx="8229600" cy="936625"/>
          </a:xfrm>
        </p:spPr>
        <p:txBody>
          <a:bodyPr/>
          <a:lstStyle/>
          <a:p>
            <a:r>
              <a:rPr lang="lv-LV" dirty="0"/>
              <a:t>Valodu tehnoloģiju koordinatori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289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+mj-lt"/>
              </a:rPr>
              <a:t>+DG- or SERVICE-INTERNAL MANAGEMENT and COORDINATION – Horizontal</a:t>
            </a:r>
            <a:r>
              <a:rPr lang="lv-LV" sz="1100" b="1" dirty="0">
                <a:latin typeface="+mj-lt"/>
              </a:rPr>
              <a:t> </a:t>
            </a:r>
            <a:r>
              <a:rPr lang="en-US" sz="1100" b="1" dirty="0">
                <a:latin typeface="+mj-lt"/>
              </a:rPr>
              <a:t>coordination</a:t>
            </a:r>
          </a:p>
          <a:p>
            <a:r>
              <a:rPr lang="en-US" sz="1100" i="0" dirty="0">
                <a:latin typeface="+mj-lt"/>
              </a:rPr>
              <a:t>Serve as contact point in the language department in matters regarding language</a:t>
            </a:r>
            <a:r>
              <a:rPr lang="lv-LV" sz="1100" i="0" dirty="0">
                <a:latin typeface="+mj-lt"/>
              </a:rPr>
              <a:t> </a:t>
            </a:r>
            <a:r>
              <a:rPr lang="en-US" sz="1100" i="0" dirty="0">
                <a:latin typeface="+mj-lt"/>
              </a:rPr>
              <a:t>technology and translation tools and applications;</a:t>
            </a:r>
          </a:p>
          <a:p>
            <a:r>
              <a:rPr lang="en-US" sz="1100" i="0" dirty="0">
                <a:latin typeface="+mj-lt"/>
              </a:rPr>
              <a:t>Represent the language department at DGT level in such matters,</a:t>
            </a:r>
            <a:r>
              <a:rPr lang="lv-LV" sz="1100" i="0" dirty="0">
                <a:latin typeface="+mj-lt"/>
              </a:rPr>
              <a:t> </a:t>
            </a:r>
            <a:endParaRPr lang="en-US" sz="1100" i="0" dirty="0">
              <a:latin typeface="+mj-lt"/>
            </a:endParaRPr>
          </a:p>
          <a:p>
            <a:r>
              <a:rPr lang="en-US" sz="1100" i="0" dirty="0">
                <a:latin typeface="+mj-lt"/>
              </a:rPr>
              <a:t>Liaise with the </a:t>
            </a:r>
            <a:r>
              <a:rPr lang="en-US" sz="1100" i="0" dirty="0" err="1">
                <a:latin typeface="+mj-lt"/>
              </a:rPr>
              <a:t>Euramis</a:t>
            </a:r>
            <a:r>
              <a:rPr lang="en-US" sz="1100" i="0" dirty="0">
                <a:latin typeface="+mj-lt"/>
              </a:rPr>
              <a:t> and CAT tools and the Machine Translation User Groups</a:t>
            </a:r>
            <a:r>
              <a:rPr lang="lv-LV" sz="1100" i="0" dirty="0">
                <a:latin typeface="+mj-lt"/>
              </a:rPr>
              <a:t> </a:t>
            </a:r>
            <a:r>
              <a:rPr lang="en-US" sz="1100" i="0" dirty="0">
                <a:latin typeface="+mj-lt"/>
              </a:rPr>
              <a:t>(including being a member in some cases) to </a:t>
            </a:r>
            <a:r>
              <a:rPr lang="en-US" sz="1100" dirty="0">
                <a:latin typeface="+mj-lt"/>
              </a:rPr>
              <a:t>provide</a:t>
            </a:r>
            <a:r>
              <a:rPr lang="en-US" sz="1100" i="0" dirty="0">
                <a:latin typeface="+mj-lt"/>
              </a:rPr>
              <a:t> them with feedback, and </a:t>
            </a:r>
            <a:r>
              <a:rPr lang="en-US" sz="1100" i="0" dirty="0" smtClean="0">
                <a:latin typeface="+mj-lt"/>
              </a:rPr>
              <a:t>assist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them </a:t>
            </a:r>
            <a:r>
              <a:rPr lang="en-US" sz="1100" i="0" dirty="0">
                <a:latin typeface="+mj-lt"/>
              </a:rPr>
              <a:t>with language department specific tasks or questions.</a:t>
            </a:r>
          </a:p>
          <a:p>
            <a:r>
              <a:rPr lang="en-US" sz="1100" i="0" dirty="0" smtClean="0">
                <a:latin typeface="+mj-lt"/>
              </a:rPr>
              <a:t>Based </a:t>
            </a:r>
            <a:r>
              <a:rPr lang="en-US" sz="1100" i="0" dirty="0">
                <a:latin typeface="+mj-lt"/>
              </a:rPr>
              <a:t>on the skills catalogue identify training needs and suggest training sessions </a:t>
            </a:r>
            <a:r>
              <a:rPr lang="en-US" sz="1100" i="0" dirty="0" smtClean="0">
                <a:latin typeface="+mj-lt"/>
              </a:rPr>
              <a:t>to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their </a:t>
            </a:r>
            <a:r>
              <a:rPr lang="en-US" sz="1100" i="0" dirty="0">
                <a:latin typeface="+mj-lt"/>
              </a:rPr>
              <a:t>translators, assistants and managers.</a:t>
            </a:r>
          </a:p>
          <a:p>
            <a:r>
              <a:rPr lang="en-US" sz="1100" i="0" dirty="0" smtClean="0">
                <a:latin typeface="+mj-lt"/>
              </a:rPr>
              <a:t>Ensure </a:t>
            </a:r>
            <a:r>
              <a:rPr lang="en-US" sz="1100" i="0" dirty="0">
                <a:latin typeface="+mj-lt"/>
              </a:rPr>
              <a:t>proper implementation of action points and measures aiming at </a:t>
            </a:r>
            <a:r>
              <a:rPr lang="en-US" sz="1100" i="0" dirty="0" err="1">
                <a:latin typeface="+mj-lt"/>
              </a:rPr>
              <a:t>optimising</a:t>
            </a:r>
            <a:r>
              <a:rPr lang="en-US" sz="1100" i="0" dirty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the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use </a:t>
            </a:r>
            <a:r>
              <a:rPr lang="en-US" sz="1100" i="0" dirty="0">
                <a:latin typeface="+mj-lt"/>
              </a:rPr>
              <a:t>and efficiency of CAT tools in DGT under the supervision of the Head </a:t>
            </a:r>
            <a:r>
              <a:rPr lang="en-US" sz="1100" i="0" dirty="0" smtClean="0">
                <a:latin typeface="+mj-lt"/>
              </a:rPr>
              <a:t>of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department</a:t>
            </a:r>
            <a:r>
              <a:rPr lang="en-US" sz="1100" i="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1100" b="1" dirty="0">
                <a:latin typeface="+mj-lt"/>
              </a:rPr>
              <a:t>+ COMMUNICATION and PUBLICATION - Internal communication</a:t>
            </a:r>
          </a:p>
          <a:p>
            <a:r>
              <a:rPr lang="en-US" sz="1100" i="0" dirty="0" smtClean="0">
                <a:latin typeface="+mj-lt"/>
              </a:rPr>
              <a:t>Inform </a:t>
            </a:r>
            <a:r>
              <a:rPr lang="en-US" sz="1100" i="0" dirty="0">
                <a:latin typeface="+mj-lt"/>
              </a:rPr>
              <a:t>colleagues on matters regarding language technology and translation tools </a:t>
            </a:r>
            <a:r>
              <a:rPr lang="en-US" sz="1100" i="0" dirty="0" smtClean="0">
                <a:latin typeface="+mj-lt"/>
              </a:rPr>
              <a:t>and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applications </a:t>
            </a:r>
            <a:r>
              <a:rPr lang="en-US" sz="1100" i="0" dirty="0">
                <a:latin typeface="+mj-lt"/>
              </a:rPr>
              <a:t>using diverse channels (presentations, meetings, intranet etc.)</a:t>
            </a:r>
          </a:p>
          <a:p>
            <a:r>
              <a:rPr lang="en-US" sz="1100" i="0" dirty="0" smtClean="0">
                <a:latin typeface="+mj-lt"/>
              </a:rPr>
              <a:t>Prepare</a:t>
            </a:r>
            <a:r>
              <a:rPr lang="en-US" sz="1100" i="0" dirty="0">
                <a:latin typeface="+mj-lt"/>
              </a:rPr>
              <a:t>, publish and disseminate documents on language tools and applications in </a:t>
            </a:r>
            <a:r>
              <a:rPr lang="en-US" sz="1100" i="0" dirty="0" smtClean="0">
                <a:latin typeface="+mj-lt"/>
              </a:rPr>
              <a:t>the</a:t>
            </a:r>
            <a:r>
              <a:rPr lang="lv-LV" sz="1100" i="0" dirty="0" smtClean="0">
                <a:latin typeface="+mj-lt"/>
              </a:rPr>
              <a:t> </a:t>
            </a:r>
            <a:r>
              <a:rPr lang="en-US" sz="1100" i="0" dirty="0" smtClean="0">
                <a:latin typeface="+mj-lt"/>
              </a:rPr>
              <a:t>department</a:t>
            </a:r>
            <a:r>
              <a:rPr lang="en-US" sz="1100" i="0" dirty="0">
                <a:latin typeface="+mj-lt"/>
              </a:rPr>
              <a:t>.</a:t>
            </a:r>
          </a:p>
          <a:p>
            <a:r>
              <a:rPr lang="en-US" sz="1100" i="0" dirty="0" smtClean="0">
                <a:latin typeface="+mj-lt"/>
              </a:rPr>
              <a:t>Contribute </a:t>
            </a:r>
            <a:r>
              <a:rPr lang="en-US" sz="1100" i="0" dirty="0">
                <a:latin typeface="+mj-lt"/>
              </a:rPr>
              <a:t>to the update and dissemination of user guides and other training material.</a:t>
            </a:r>
          </a:p>
          <a:p>
            <a:pPr marL="0" indent="0">
              <a:buNone/>
            </a:pPr>
            <a:r>
              <a:rPr lang="en-US" sz="1100" b="1" dirty="0">
                <a:latin typeface="+mj-lt"/>
              </a:rPr>
              <a:t>+ LANGUAGES – Translation support tools</a:t>
            </a:r>
          </a:p>
          <a:p>
            <a:r>
              <a:rPr lang="en-US" sz="1100" i="0" dirty="0" smtClean="0">
                <a:latin typeface="+mj-lt"/>
              </a:rPr>
              <a:t>Promote </a:t>
            </a:r>
            <a:r>
              <a:rPr lang="en-US" sz="1100" i="0" dirty="0">
                <a:latin typeface="+mj-lt"/>
              </a:rPr>
              <a:t>the use of quality assurance tools</a:t>
            </a:r>
          </a:p>
          <a:p>
            <a:r>
              <a:rPr lang="en-US" sz="1100" i="0" dirty="0" smtClean="0">
                <a:latin typeface="+mj-lt"/>
              </a:rPr>
              <a:t>Act </a:t>
            </a:r>
            <a:r>
              <a:rPr lang="en-US" sz="1100" i="0" dirty="0">
                <a:latin typeface="+mj-lt"/>
              </a:rPr>
              <a:t>as sentence manager for </a:t>
            </a:r>
            <a:r>
              <a:rPr lang="en-US" sz="1100" i="0" dirty="0" err="1">
                <a:latin typeface="+mj-lt"/>
              </a:rPr>
              <a:t>Euramis</a:t>
            </a:r>
            <a:endParaRPr lang="en-US" sz="1100" i="0" dirty="0">
              <a:latin typeface="+mj-lt"/>
            </a:endParaRPr>
          </a:p>
          <a:p>
            <a:r>
              <a:rPr lang="en-US" sz="1100" i="0" dirty="0" smtClean="0">
                <a:latin typeface="+mj-lt"/>
              </a:rPr>
              <a:t>Participate </a:t>
            </a:r>
            <a:r>
              <a:rPr lang="en-US" sz="1100" i="0" dirty="0">
                <a:latin typeface="+mj-lt"/>
              </a:rPr>
              <a:t>in the definition of the normative memory of the language department</a:t>
            </a:r>
            <a:r>
              <a:rPr lang="en-US" sz="1100" i="0" dirty="0" smtClean="0">
                <a:latin typeface="+mj-lt"/>
              </a:rPr>
              <a:t>.</a:t>
            </a:r>
            <a:endParaRPr lang="lv-LV" sz="1100" i="0" dirty="0" smtClean="0">
              <a:latin typeface="+mj-lt"/>
            </a:endParaRPr>
          </a:p>
          <a:p>
            <a:pPr marL="0" indent="0">
              <a:buNone/>
            </a:pPr>
            <a:r>
              <a:rPr lang="en-US" sz="1100" b="1" dirty="0" smtClean="0">
                <a:latin typeface="+mj-lt"/>
              </a:rPr>
              <a:t>+ </a:t>
            </a:r>
            <a:r>
              <a:rPr lang="en-US" sz="1100" b="1" dirty="0">
                <a:latin typeface="+mj-lt"/>
              </a:rPr>
              <a:t>TRANSLATION – Translation and revision</a:t>
            </a:r>
          </a:p>
          <a:p>
            <a:r>
              <a:rPr lang="en-US" sz="1100" i="0" dirty="0" smtClean="0">
                <a:latin typeface="+mj-lt"/>
              </a:rPr>
              <a:t>Translate </a:t>
            </a:r>
            <a:r>
              <a:rPr lang="en-US" sz="1100" i="0" dirty="0">
                <a:latin typeface="+mj-lt"/>
              </a:rPr>
              <a:t>documents needed by the Commission from at least two official languages</a:t>
            </a:r>
          </a:p>
          <a:p>
            <a:r>
              <a:rPr lang="en-US" sz="1100" i="0" dirty="0" smtClean="0">
                <a:latin typeface="+mj-lt"/>
              </a:rPr>
              <a:t>Revise</a:t>
            </a:r>
            <a:r>
              <a:rPr lang="en-US" sz="1100" i="0" dirty="0">
                <a:latin typeface="+mj-lt"/>
              </a:rPr>
              <a:t>, check or evaluate translations made by internal or external translators</a:t>
            </a:r>
            <a:endParaRPr lang="en-US" sz="1100" dirty="0">
              <a:latin typeface="+mj-lt"/>
            </a:endParaRPr>
          </a:p>
          <a:p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684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625"/>
          </a:xfrm>
        </p:spPr>
        <p:txBody>
          <a:bodyPr/>
          <a:lstStyle/>
          <a:p>
            <a:r>
              <a:rPr lang="lv-LV" dirty="0" smtClean="0"/>
              <a:t>Tulkošanas nākotne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9852"/>
          </a:xfrm>
        </p:spPr>
        <p:txBody>
          <a:bodyPr/>
          <a:lstStyle/>
          <a:p>
            <a:pPr marL="0" indent="0">
              <a:buNone/>
            </a:pPr>
            <a:r>
              <a:rPr lang="lv-LV" sz="2000" b="1" i="0" dirty="0" err="1"/>
              <a:t>Datorlingvistika</a:t>
            </a:r>
            <a:r>
              <a:rPr lang="lv-LV" sz="2000" i="0" dirty="0"/>
              <a:t> </a:t>
            </a:r>
            <a:r>
              <a:rPr lang="lv-LV" sz="2000" i="0" dirty="0" smtClean="0"/>
              <a:t>- </a:t>
            </a:r>
            <a:r>
              <a:rPr lang="lv-LV" sz="2000" i="0" dirty="0" err="1" smtClean="0"/>
              <a:t>starpdisciplīnu</a:t>
            </a:r>
            <a:r>
              <a:rPr lang="lv-LV" sz="2000" i="0" dirty="0" smtClean="0"/>
              <a:t> </a:t>
            </a:r>
            <a:r>
              <a:rPr lang="lv-LV" sz="2000" i="0" dirty="0"/>
              <a:t>nozare, kas nodarbojas ar </a:t>
            </a:r>
            <a:r>
              <a:rPr lang="lv-LV" sz="2000" i="0" dirty="0" smtClean="0"/>
              <a:t>dabisko </a:t>
            </a:r>
            <a:r>
              <a:rPr lang="lv-LV" sz="2000" i="0" dirty="0"/>
              <a:t>valodu modelēšanu. </a:t>
            </a:r>
            <a:endParaRPr lang="lv-LV" sz="2000" i="0" dirty="0" smtClean="0"/>
          </a:p>
          <a:p>
            <a:pPr marL="0" indent="0">
              <a:buNone/>
            </a:pPr>
            <a:endParaRPr lang="lv-LV" sz="2000" i="0" dirty="0" smtClean="0"/>
          </a:p>
          <a:p>
            <a:pPr marL="0" indent="0">
              <a:buNone/>
            </a:pPr>
            <a:r>
              <a:rPr lang="lv-LV" sz="2000" i="0" dirty="0" err="1"/>
              <a:t>Datorlingvistika</a:t>
            </a:r>
            <a:r>
              <a:rPr lang="lv-LV" sz="2000" i="0" dirty="0"/>
              <a:t> vai lingvistiskā datu apstrāde pēta, kā dabisko valodu tekstuālu vai runas datu veidā var algoritmiski apstrādāt, izmantojot datoru. </a:t>
            </a:r>
            <a:endParaRPr lang="lv-LV" sz="2000" i="0" dirty="0" smtClean="0"/>
          </a:p>
          <a:p>
            <a:pPr marL="0" indent="0">
              <a:buNone/>
            </a:pPr>
            <a:endParaRPr lang="lv-LV" sz="2000" i="0" dirty="0"/>
          </a:p>
          <a:p>
            <a:pPr marL="0" indent="0">
              <a:buNone/>
            </a:pPr>
            <a:r>
              <a:rPr lang="lv-LV" sz="2000" i="0" dirty="0"/>
              <a:t>Tā ir valodniecības un datorzinātņu saskarsmes punkts. </a:t>
            </a:r>
            <a:endParaRPr lang="en-US" sz="2000" dirty="0"/>
          </a:p>
          <a:p>
            <a:pPr marL="0" indent="0">
              <a:buNone/>
            </a:pPr>
            <a:r>
              <a:rPr lang="lv-LV" sz="2000" i="0" dirty="0" smtClean="0"/>
              <a:t>Praktiskie </a:t>
            </a:r>
            <a:r>
              <a:rPr lang="lv-LV" sz="2000" i="0" dirty="0"/>
              <a:t>galamērķi ir </a:t>
            </a:r>
            <a:r>
              <a:rPr lang="lv-LV" sz="2000" i="0" dirty="0" err="1">
                <a:hlinkClick r:id="rId3" tooltip="Mašīntulkošana"/>
              </a:rPr>
              <a:t>mašīntulkošana</a:t>
            </a:r>
            <a:r>
              <a:rPr lang="lv-LV" sz="2000" i="0" dirty="0"/>
              <a:t>, pareizrakstības un gramatikas pārbaudes rīki, runas sintēze un atpazīšana, automatizēta tekstu korpusu valodnieciskā apstrāde, kā arī informācijas izgūšana no tekstiem un tās apkopošana.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6067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6424"/>
          </a:xfrm>
        </p:spPr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Pateicos par uzmanību!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99992" y="4293096"/>
            <a:ext cx="4175695" cy="19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lv-LV" sz="800" kern="0" dirty="0" smtClean="0"/>
              <a:t>	</a:t>
            </a:r>
            <a:r>
              <a:rPr lang="en-GB" sz="800" kern="0" dirty="0" smtClean="0"/>
              <a:t>LĪGA LEDIŅA</a:t>
            </a:r>
            <a:r>
              <a:rPr lang="en-US" sz="800" kern="0" dirty="0" smtClean="0"/>
              <a:t/>
            </a:r>
            <a:br>
              <a:rPr lang="en-US" sz="800" kern="0" dirty="0" smtClean="0"/>
            </a:br>
            <a:r>
              <a:rPr lang="lv-LV" sz="800" kern="0" dirty="0" smtClean="0"/>
              <a:t>Eiropas Komisijas Tulkošanas ģenerāldirektorāta </a:t>
            </a:r>
          </a:p>
          <a:p>
            <a:r>
              <a:rPr lang="lv-LV" sz="800" kern="0" dirty="0" smtClean="0"/>
              <a:t>	Latviešu valodas departamenta galvenā terminoloģe</a:t>
            </a:r>
            <a:r>
              <a:rPr lang="en-GB" sz="800" kern="0" dirty="0" smtClean="0"/>
              <a:t/>
            </a:r>
            <a:br>
              <a:rPr lang="en-GB" sz="800" kern="0" dirty="0" smtClean="0"/>
            </a:br>
            <a:r>
              <a:rPr lang="en-GB" sz="800" kern="0" dirty="0" smtClean="0"/>
              <a:t> </a:t>
            </a:r>
            <a:br>
              <a:rPr lang="en-GB" sz="800" kern="0" dirty="0" smtClean="0"/>
            </a:br>
            <a:r>
              <a:rPr lang="en-GB" sz="800" kern="0" dirty="0" smtClean="0"/>
              <a:t/>
            </a:r>
            <a:br>
              <a:rPr lang="en-GB" sz="800" kern="0" dirty="0" smtClean="0"/>
            </a:br>
            <a:r>
              <a:rPr lang="en-GB" sz="800" kern="0" dirty="0" smtClean="0"/>
              <a:t>European Commission</a:t>
            </a:r>
            <a:br>
              <a:rPr lang="en-GB" sz="800" kern="0" dirty="0" smtClean="0"/>
            </a:br>
            <a:r>
              <a:rPr lang="en-GB" sz="800" kern="0" dirty="0" smtClean="0"/>
              <a:t>Directorate-General for Translation</a:t>
            </a:r>
            <a:br>
              <a:rPr lang="en-GB" sz="800" kern="0" dirty="0" smtClean="0"/>
            </a:br>
            <a:r>
              <a:rPr lang="en-GB" sz="800" kern="0" dirty="0" smtClean="0"/>
              <a:t>Latvian Language Department </a:t>
            </a:r>
            <a:r>
              <a:rPr lang="en-US" sz="800" kern="0" dirty="0" smtClean="0"/>
              <a:t/>
            </a:r>
            <a:br>
              <a:rPr lang="en-US" sz="800" kern="0" dirty="0" smtClean="0"/>
            </a:br>
            <a:r>
              <a:rPr lang="lv-LV" sz="800" kern="0" dirty="0" err="1" smtClean="0"/>
              <a:t>Unit</a:t>
            </a:r>
            <a:r>
              <a:rPr lang="lv-LV" sz="800" kern="0" dirty="0" smtClean="0"/>
              <a:t> LV-01</a:t>
            </a:r>
            <a:r>
              <a:rPr lang="en-GB" sz="800" kern="0" dirty="0" smtClean="0"/>
              <a:t/>
            </a:r>
            <a:br>
              <a:rPr lang="en-GB" sz="800" kern="0" dirty="0" smtClean="0"/>
            </a:br>
            <a:r>
              <a:rPr lang="en-GB" sz="800" kern="0" dirty="0" smtClean="0"/>
              <a:t>T2 02-D008</a:t>
            </a:r>
            <a:br>
              <a:rPr lang="en-GB" sz="800" kern="0" dirty="0" smtClean="0"/>
            </a:br>
            <a:r>
              <a:rPr lang="lv-LV" sz="800" kern="0" dirty="0" smtClean="0"/>
              <a:t>1-7 </a:t>
            </a:r>
            <a:r>
              <a:rPr lang="lv-LV" sz="800" kern="0" dirty="0" err="1" smtClean="0"/>
              <a:t>Boulevard</a:t>
            </a:r>
            <a:r>
              <a:rPr lang="lv-LV" sz="800" kern="0" dirty="0" smtClean="0"/>
              <a:t> Pierre </a:t>
            </a:r>
            <a:r>
              <a:rPr lang="lv-LV" sz="800" kern="0" dirty="0" err="1" smtClean="0"/>
              <a:t>Frieden</a:t>
            </a:r>
            <a:r>
              <a:rPr lang="lv-LV" sz="800" kern="0" dirty="0" smtClean="0"/>
              <a:t> L- 1543 </a:t>
            </a:r>
            <a:r>
              <a:rPr lang="lv-LV" sz="800" kern="0" dirty="0" err="1" smtClean="0"/>
              <a:t>Luxembourg</a:t>
            </a:r>
            <a:r>
              <a:rPr lang="en-GB" sz="800" kern="0" dirty="0" smtClean="0"/>
              <a:t/>
            </a:r>
            <a:br>
              <a:rPr lang="en-GB" sz="800" kern="0" dirty="0" smtClean="0"/>
            </a:br>
            <a:r>
              <a:rPr lang="en-GB" sz="800" kern="0" dirty="0" smtClean="0"/>
              <a:t>+352 4301-38138</a:t>
            </a:r>
            <a:br>
              <a:rPr lang="en-GB" sz="800" kern="0" dirty="0" smtClean="0"/>
            </a:br>
            <a:r>
              <a:rPr lang="en-GB" sz="800" u="sng" kern="0" dirty="0" smtClean="0">
                <a:hlinkClick r:id="rId3"/>
              </a:rPr>
              <a:t>liga.ledina@ec.europa.eu</a:t>
            </a:r>
            <a:r>
              <a:rPr lang="lv-LV" sz="800" kern="0" dirty="0" smtClean="0"/>
              <a:t/>
            </a:r>
            <a:br>
              <a:rPr lang="lv-LV" sz="800" kern="0" dirty="0" smtClean="0"/>
            </a:br>
            <a:endParaRPr lang="en-US" sz="800" kern="0" dirty="0"/>
          </a:p>
        </p:txBody>
      </p:sp>
    </p:spTree>
    <p:extLst>
      <p:ext uri="{BB962C8B-B14F-4D97-AF65-F5344CB8AC3E}">
        <p14:creationId xmlns:p14="http://schemas.microsoft.com/office/powerpoint/2010/main" val="267817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240360" cy="2337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276872"/>
            <a:ext cx="367958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TWB jeb Translators </a:t>
            </a:r>
            <a:r>
              <a:rPr lang="lv-LV" dirty="0" err="1" smtClean="0"/>
              <a:t>Workbench</a:t>
            </a:r>
            <a:r>
              <a:rPr lang="lv-LV" dirty="0" smtClean="0"/>
              <a:t> ēra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37844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Word dokumenti – </a:t>
            </a:r>
            <a:r>
              <a:rPr lang="lv-LV" dirty="0" smtClean="0"/>
              <a:t>TWB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238375"/>
            <a:ext cx="5040560" cy="40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4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TWB jeb Translators </a:t>
            </a:r>
            <a:r>
              <a:rPr lang="lv-LV" dirty="0" err="1"/>
              <a:t>Workbench</a:t>
            </a:r>
            <a:r>
              <a:rPr lang="lv-LV" dirty="0"/>
              <a:t> ēra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Citi formāti (Excel, </a:t>
            </a:r>
            <a:r>
              <a:rPr lang="lv-LV" dirty="0" err="1"/>
              <a:t>Powerpoint</a:t>
            </a:r>
            <a:r>
              <a:rPr lang="lv-LV" dirty="0"/>
              <a:t>, HTML, XML) – SDL </a:t>
            </a:r>
            <a:r>
              <a:rPr lang="lv-LV" dirty="0" err="1"/>
              <a:t>Trados</a:t>
            </a:r>
            <a:r>
              <a:rPr lang="lv-LV" dirty="0"/>
              <a:t> </a:t>
            </a:r>
            <a:r>
              <a:rPr lang="lv-LV" dirty="0" err="1" smtClean="0"/>
              <a:t>TagEditor</a:t>
            </a:r>
            <a:endParaRPr lang="lv-LV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5313956" cy="28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TWB jeb Translators </a:t>
            </a:r>
            <a:r>
              <a:rPr lang="lv-LV" dirty="0" err="1"/>
              <a:t>Workbench</a:t>
            </a:r>
            <a:r>
              <a:rPr lang="lv-LV" dirty="0"/>
              <a:t> ēra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88453"/>
            <a:ext cx="2371725" cy="137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8453"/>
            <a:ext cx="2524125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49896"/>
            <a:ext cx="59531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Tulkošanas rīki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IATE</a:t>
            </a:r>
            <a:r>
              <a:rPr lang="ro-RO" dirty="0"/>
              <a:t> (public</a:t>
            </a:r>
            <a:r>
              <a:rPr lang="ro-RO" dirty="0" smtClean="0"/>
              <a:t>)</a:t>
            </a:r>
            <a:r>
              <a:rPr lang="lv-LV" dirty="0" smtClean="0"/>
              <a:t> – </a:t>
            </a:r>
          </a:p>
          <a:p>
            <a:pPr lvl="1"/>
            <a:r>
              <a:rPr lang="en-GB" dirty="0" smtClean="0"/>
              <a:t>EUR-Lex</a:t>
            </a:r>
            <a:r>
              <a:rPr lang="ro-RO" dirty="0" smtClean="0"/>
              <a:t> </a:t>
            </a:r>
            <a:r>
              <a:rPr lang="ro-RO" dirty="0"/>
              <a:t>(public)</a:t>
            </a:r>
            <a:r>
              <a:rPr lang="en-GB" dirty="0"/>
              <a:t>	</a:t>
            </a:r>
            <a:r>
              <a:rPr lang="pl-PL" dirty="0"/>
              <a:t/>
            </a:r>
            <a:br>
              <a:rPr lang="pl-PL" dirty="0"/>
            </a:br>
            <a:endParaRPr lang="en-GB" dirty="0"/>
          </a:p>
          <a:p>
            <a:pPr lvl="1"/>
            <a:r>
              <a:rPr lang="pl-PL" dirty="0"/>
              <a:t>CAT </a:t>
            </a:r>
            <a:r>
              <a:rPr lang="lv-LV" dirty="0" smtClean="0"/>
              <a:t>un </a:t>
            </a:r>
            <a:r>
              <a:rPr lang="pl-PL" dirty="0" smtClean="0"/>
              <a:t>Studio</a:t>
            </a:r>
            <a:endParaRPr lang="pl-PL" dirty="0"/>
          </a:p>
          <a:p>
            <a:pPr lvl="1"/>
            <a:r>
              <a:rPr lang="fi-FI" dirty="0" err="1"/>
              <a:t>eTranslation</a:t>
            </a:r>
            <a:endParaRPr lang="pl-PL" dirty="0"/>
          </a:p>
          <a:p>
            <a:pPr lvl="1"/>
            <a:r>
              <a:rPr lang="fi-FI" dirty="0" err="1"/>
              <a:t>Euramis</a:t>
            </a:r>
            <a:endParaRPr lang="fi-FI" dirty="0"/>
          </a:p>
          <a:p>
            <a:pPr lvl="1"/>
            <a:r>
              <a:rPr lang="en-GB" dirty="0"/>
              <a:t>Quest Metasearch </a:t>
            </a:r>
          </a:p>
          <a:p>
            <a:pPr lvl="1"/>
            <a:r>
              <a:rPr lang="en-GB" dirty="0"/>
              <a:t>DGT Vista IDOL</a:t>
            </a:r>
          </a:p>
          <a:p>
            <a:pPr lvl="1"/>
            <a:r>
              <a:rPr lang="en-GB" dirty="0" smtClean="0"/>
              <a:t>Dictionaries</a:t>
            </a:r>
            <a:r>
              <a:rPr lang="en-GB" dirty="0"/>
              <a:t>, glossaries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85" y="1917353"/>
            <a:ext cx="3960440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1081" y="5910660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BE" sz="10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BE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rawpixel.com</a:t>
            </a:r>
            <a:endParaRPr lang="fr-BE" sz="1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94" y="476672"/>
            <a:ext cx="8229600" cy="936625"/>
          </a:xfrm>
        </p:spPr>
        <p:txBody>
          <a:bodyPr/>
          <a:lstStyle/>
          <a:p>
            <a:r>
              <a:rPr lang="lv-LV" dirty="0" smtClean="0"/>
              <a:t>Darbplūsma un tās rīki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297"/>
            <a:ext cx="8229600" cy="4497363"/>
          </a:xfrm>
        </p:spPr>
        <p:txBody>
          <a:bodyPr/>
          <a:lstStyle/>
          <a:p>
            <a:pPr marL="0" lvl="0" indent="0" algn="ctr">
              <a:spcAft>
                <a:spcPts val="2400"/>
              </a:spcAft>
              <a:buNone/>
            </a:pP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Autors </a:t>
            </a:r>
            <a:r>
              <a:rPr lang="lv-LV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nosūta</a:t>
            </a: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tulkošanas pieprasījumu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2400"/>
              </a:spcAft>
              <a:buNone/>
            </a:pP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Plānošanas nodaļa pieņem pieprasījumu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ManDesk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2400"/>
              </a:spcAft>
              <a:buNone/>
            </a:pP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Tulkotājs izveido tulkošanas datni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TraDesk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2400"/>
              </a:spcAft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v-LV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ulkotājs</a:t>
            </a:r>
            <a: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iztulko dokumentu </a:t>
            </a:r>
            <a:br>
              <a:rPr lang="lv-LV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CAT, Excel, HTML, XML…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18266" y="2314045"/>
            <a:ext cx="504056" cy="28831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  <p:sp>
        <p:nvSpPr>
          <p:cNvPr id="5" name="Down Arrow 4"/>
          <p:cNvSpPr/>
          <p:nvPr/>
        </p:nvSpPr>
        <p:spPr>
          <a:xfrm>
            <a:off x="4318266" y="3499960"/>
            <a:ext cx="504056" cy="324036"/>
          </a:xfrm>
          <a:prstGeom prst="downArrow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  <p:sp>
        <p:nvSpPr>
          <p:cNvPr id="6" name="Down Arrow 5"/>
          <p:cNvSpPr/>
          <p:nvPr/>
        </p:nvSpPr>
        <p:spPr>
          <a:xfrm>
            <a:off x="4284766" y="4721593"/>
            <a:ext cx="504056" cy="288032"/>
          </a:xfrm>
          <a:prstGeom prst="downArrow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</p:spTree>
    <p:extLst>
      <p:ext uri="{BB962C8B-B14F-4D97-AF65-F5344CB8AC3E}">
        <p14:creationId xmlns:p14="http://schemas.microsoft.com/office/powerpoint/2010/main" val="216838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Darbplūsma un tās rīki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2400"/>
              </a:spcAft>
              <a:buNone/>
            </a:pPr>
            <a:r>
              <a:rPr lang="lv-L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Tulkotājs Nr.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lv-L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pārlasa tekstu un tulkotājs Nr.1 izlabo tekstu</a:t>
            </a: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Aft>
                <a:spcPts val="2400"/>
              </a:spcAft>
              <a:buNone/>
            </a:pPr>
            <a:r>
              <a:rPr lang="lv-L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Gatavo tulkojumu </a:t>
            </a:r>
            <a:r>
              <a:rPr lang="lv-LV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augšuplādē</a:t>
            </a:r>
            <a:r>
              <a:rPr lang="lv-L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sistēmā un arhivē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9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TraDesk</a:t>
            </a:r>
            <a:r>
              <a:rPr lang="fi-FI" sz="29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i-FI" sz="2900" dirty="0" err="1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Euramis</a:t>
            </a:r>
            <a:endParaRPr lang="en-GB" sz="29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Aft>
                <a:spcPts val="2400"/>
              </a:spcAft>
              <a:buNone/>
            </a:pPr>
            <a:r>
              <a:rPr lang="lv-L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Tulkojumu </a:t>
            </a:r>
            <a:r>
              <a:rPr lang="lv-LV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nosūta</a:t>
            </a:r>
            <a:r>
              <a:rPr lang="lv-LV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autoram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079057" y="2996952"/>
            <a:ext cx="504056" cy="28831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 dirty="0"/>
          </a:p>
        </p:txBody>
      </p:sp>
      <p:sp>
        <p:nvSpPr>
          <p:cNvPr id="5" name="Down Arrow 4"/>
          <p:cNvSpPr/>
          <p:nvPr/>
        </p:nvSpPr>
        <p:spPr>
          <a:xfrm>
            <a:off x="4319972" y="4437112"/>
            <a:ext cx="504056" cy="580372"/>
          </a:xfrm>
          <a:prstGeom prst="downArrow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BE" sz="1800" b="0"/>
          </a:p>
        </p:txBody>
      </p:sp>
    </p:spTree>
    <p:extLst>
      <p:ext uri="{BB962C8B-B14F-4D97-AF65-F5344CB8AC3E}">
        <p14:creationId xmlns:p14="http://schemas.microsoft.com/office/powerpoint/2010/main" val="7788533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36419B73-5382-40E8-9D57-AA3AC6FD6851}"/>
</file>

<file path=customXml/itemProps2.xml><?xml version="1.0" encoding="utf-8"?>
<ds:datastoreItem xmlns:ds="http://schemas.openxmlformats.org/officeDocument/2006/customXml" ds:itemID="{AFB59820-1546-4A25-84A3-F06EA4E1AFAA}"/>
</file>

<file path=customXml/itemProps3.xml><?xml version="1.0" encoding="utf-8"?>
<ds:datastoreItem xmlns:ds="http://schemas.openxmlformats.org/officeDocument/2006/customXml" ds:itemID="{086A3E4E-4127-4B77-B7AC-872D9BFBD7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967</Words>
  <Application>Microsoft Office PowerPoint</Application>
  <PresentationFormat>On-screen Show (4:3)</PresentationFormat>
  <Paragraphs>142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Verdana</vt:lpstr>
      <vt:lpstr>Wingdings</vt:lpstr>
      <vt:lpstr>Default Design</vt:lpstr>
      <vt:lpstr>Tulkotāja “prasmju čemodāns”. </vt:lpstr>
      <vt:lpstr>Tulkošana «akmens» laikmetā </vt:lpstr>
      <vt:lpstr>PowerPoint Presentation</vt:lpstr>
      <vt:lpstr>TWB jeb Translators Workbench ēra</vt:lpstr>
      <vt:lpstr>TWB jeb Translators Workbench ēra</vt:lpstr>
      <vt:lpstr>TWB jeb Translators Workbench ēra</vt:lpstr>
      <vt:lpstr>Tulkošanas rīki</vt:lpstr>
      <vt:lpstr>Darbplūsma un tās rīki</vt:lpstr>
      <vt:lpstr>Darbplūsma un tās rīki</vt:lpstr>
      <vt:lpstr>IATE –  Interactive Terminology for Europe</vt:lpstr>
      <vt:lpstr>CAT un STUDIO</vt:lpstr>
      <vt:lpstr>Tulkošanas atmiņas, xcliff faili un terminu bāzes</vt:lpstr>
      <vt:lpstr>Terminoloģijas rīki</vt:lpstr>
      <vt:lpstr>Terminoloģijas rīki dažādos darba posmos </vt:lpstr>
      <vt:lpstr>Papildrīki</vt:lpstr>
      <vt:lpstr>Mašīntulkošana</vt:lpstr>
      <vt:lpstr>Mašīntulkošana</vt:lpstr>
      <vt:lpstr>Mašīntulkošana</vt:lpstr>
      <vt:lpstr>Valodu tehnoloģiju koordinatori</vt:lpstr>
      <vt:lpstr>Valodu tehnoloģiju koordinatori</vt:lpstr>
      <vt:lpstr>Tulkošanas nākotne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Tulkotāja “prasmju čemodāns”.</dc:title>
  <dc:creator>LEDINA Liga (DGT)</dc:creator>
  <cp:lastModifiedBy>LEDINA Liga (DGT)</cp:lastModifiedBy>
  <cp:revision>24</cp:revision>
  <dcterms:created xsi:type="dcterms:W3CDTF">2019-10-28T08:53:21Z</dcterms:created>
  <dcterms:modified xsi:type="dcterms:W3CDTF">2019-10-28T13:04:54Z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