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1" r:id="rId2"/>
    <p:sldId id="257" r:id="rId3"/>
    <p:sldId id="262" r:id="rId4"/>
    <p:sldId id="311" r:id="rId5"/>
    <p:sldId id="319" r:id="rId6"/>
    <p:sldId id="320" r:id="rId7"/>
    <p:sldId id="259" r:id="rId8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909C"/>
    <a:srgbClr val="005DC5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Vidējs stils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Gaišs stils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Bez stila, bez režģ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Gaišs stils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Vidējs stils 2 - izcēlum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C2FFA5D-87B4-456A-9821-1D502468CF0F}" styleName="Dizaina stils 1 - izcēlum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1EBBBCC-DAD2-459C-BE2E-F6DE35CF9A28}" styleName="Tumšs stils 2 - izcēlums 3/izcēlum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84" y="35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8B0190-AB26-45BA-9728-4B31236091C6}" type="datetimeFigureOut">
              <a:rPr lang="lv-LV" smtClean="0"/>
              <a:t>08.11.2018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279CF9-1BEB-4BD2-BFB6-79C9D6052C2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75990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9788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957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936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9152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3884762-E678-40F0-A5AD-074A032E04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41E943D3-4FF9-406A-83B1-D9B887530C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F6337896-E50D-4073-981F-65D05567D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11/8/2018</a:t>
            </a:fld>
            <a:endParaRPr lang="en-US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3DB92F3D-B701-4417-929B-86F6FAD6F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5EA05655-1DC8-495C-B864-D564D3180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481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5ED1100-6506-410A-9D9E-056784016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EF8AA4EF-2BA3-4A32-8B9B-BA5D4CF9AB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A47B4C44-89D8-4FCF-9F6F-526FCABBD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11/8/2018</a:t>
            </a:fld>
            <a:endParaRPr lang="en-US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87315B3B-47F6-43EF-A079-7B1E19F0F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1CB02E87-EE3B-41B5-A31C-B78CA5457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404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D4583D68-83F5-43A1-82AB-9FF9D4D22B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073F3F6C-79B3-40F5-B4A9-E2C76D3F1F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522ACE51-475C-445F-9E7D-444AFE03F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11/8/2018</a:t>
            </a:fld>
            <a:endParaRPr lang="en-US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A6ACE930-D470-4C1C-847F-D58A8952D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6CA1CE4E-CC9D-4445-942D-3F1F5658E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530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42452F6-2D02-4D60-BB27-85D23A860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51B4806-1F62-4405-AEB3-EA07D13F5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8DB54119-46E6-4981-8B7C-8F2245BD5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11/8/2018</a:t>
            </a:fld>
            <a:endParaRPr lang="en-US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FCAB3E37-C9F2-4BF7-96B2-4D51672AC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9A82C108-9CF1-43AB-803F-C5073026B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642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4E435E9-6413-4CDE-B2DD-7ED772ACF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D72109CE-011E-4640-AE82-F512294B4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014A7852-6142-4EC9-B957-5F36B2F35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11/8/2018</a:t>
            </a:fld>
            <a:endParaRPr lang="en-US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5B808392-B704-4529-9BB1-50B74E900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3A017138-4199-492C-A7EF-E3B066E5F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839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9D7FAFB-B15B-4F40-A77D-ADB03609B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AA1B99B2-2130-479A-89FF-F706DB4CB2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DF87D752-1C8B-4EA5-B254-2A83C126D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B7870F71-80AA-470B-8735-EFEDB436B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11/8/2018</a:t>
            </a:fld>
            <a:endParaRPr lang="en-US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8188ADFD-05E4-467A-8D43-87FD81EF7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46525946-BC54-42C4-9BCC-FA3CF6434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424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A7BD2D1-5DDA-4951-8448-770399B85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D7A035FE-2BB0-42D3-BDB9-8A6939EB1C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A279B3BA-20FE-4F6A-9A12-8740015626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CABA8935-D059-4DF6-9F4D-7FC246DB35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B9DA7158-F61B-4824-A251-B4A9F0DB89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EE11FCB1-A791-4D3F-9095-35D831B18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11/8/2018</a:t>
            </a:fld>
            <a:endParaRPr lang="en-US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65F97327-FC9A-400D-9B2A-40E1B1CE9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21D5F8EF-9079-4300-BCBD-9AE0C3111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8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85160828-A57E-4A88-9DA1-8372F4DBF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AD08BCBE-830D-409E-BAD3-8E6A3A2D5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11/8/2018</a:t>
            </a:fld>
            <a:endParaRPr lang="en-US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2156B086-AA02-43AD-8D65-F914E34D1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C8A3E1B9-E2EB-4339-BD4F-70A8C700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047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00CCED73-AF84-415D-99B7-46B72FD49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11/8/2018</a:t>
            </a:fld>
            <a:endParaRPr lang="en-US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90880EA1-7BFD-418A-9D1A-300117256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189E5071-4024-4689-9871-02C9166F8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65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058F278-5901-4A0D-954C-615361035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8B0C4EA3-44AB-4B8B-AFAB-10A1019A4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F0D161DB-CAF4-4113-B297-A419623013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040980CB-8A1E-4017-9692-24A77AB0A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11/8/2018</a:t>
            </a:fld>
            <a:endParaRPr lang="en-US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65392E74-3FD2-4EA9-80EC-6652B8163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69BF24B9-F697-4439-B458-70BE9B734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030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6CCCE48-F520-495A-BD64-39A145100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DD6A7918-72E4-4F1D-AD3C-C5175480EC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1A447E9A-1C0D-41E4-99A8-9E393D2A00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132642E8-01C6-4DC4-A675-C597C6AD9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11/8/2018</a:t>
            </a:fld>
            <a:endParaRPr lang="en-US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B62A03F6-CCB6-4CF1-9CF4-EEDEB12E1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E3CF0ADA-A9E6-4246-AB5F-98D1E1539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590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8D0490C1-2750-4268-9290-39C3B9E34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6581D8D7-7717-427F-B5BD-173D88AC12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2444211E-3E45-4176-8672-1D2604D195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11/8/2018</a:t>
            </a:fld>
            <a:endParaRPr lang="en-US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0796D750-BFD9-4BB2-A0B6-B6BED561C3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9439F025-21B1-4C96-98BE-CC716A48CB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18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1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6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2.jpeg"/><Relationship Id="rId7" Type="http://schemas.openxmlformats.org/officeDocument/2006/relationships/image" Target="../media/image1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vvc.gov.lv/advantagecms/export/docs/valodas_draugs/mobilas-lietotnes-apraksts.pdf" TargetMode="External"/><Relationship Id="rId5" Type="http://schemas.openxmlformats.org/officeDocument/2006/relationships/image" Target="../media/image14.jpeg"/><Relationship Id="rId4" Type="http://schemas.openxmlformats.org/officeDocument/2006/relationships/image" Target="../media/image13.png"/><Relationship Id="rId9" Type="http://schemas.openxmlformats.org/officeDocument/2006/relationships/image" Target="../media/image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1"/>
            <a:ext cx="3777632" cy="416617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971800"/>
            <a:ext cx="7772400" cy="1716712"/>
          </a:xfrm>
        </p:spPr>
        <p:txBody>
          <a:bodyPr>
            <a:normAutofit/>
          </a:bodyPr>
          <a:lstStyle/>
          <a:p>
            <a:r>
              <a:rPr lang="lv-LV" sz="3600" dirty="0">
                <a:cs typeface="Times New Roman" panose="02020603050405020304" pitchFamily="18" charset="0"/>
              </a:rPr>
              <a:t>Īss ieskats topošajā Latvijas Nacionālajā terminu datubāzē un terminoloģijas portālā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05400"/>
            <a:ext cx="6400800" cy="838200"/>
          </a:xfrm>
        </p:spPr>
        <p:txBody>
          <a:bodyPr>
            <a:noAutofit/>
          </a:bodyPr>
          <a:lstStyle/>
          <a:p>
            <a:r>
              <a:rPr lang="lv-LV" sz="1400" dirty="0">
                <a:solidFill>
                  <a:schemeClr val="tx1"/>
                </a:solidFill>
                <a:cs typeface="Times New Roman" panose="02020603050405020304" pitchFamily="18" charset="0"/>
              </a:rPr>
              <a:t>Kārlis Bitenieks</a:t>
            </a:r>
          </a:p>
          <a:p>
            <a:r>
              <a:rPr lang="lv-LV" sz="1400" dirty="0">
                <a:solidFill>
                  <a:schemeClr val="tx1"/>
                </a:solidFill>
                <a:cs typeface="Times New Roman" panose="02020603050405020304" pitchFamily="18" charset="0"/>
              </a:rPr>
              <a:t>Terminoloģijas un tiesību aktu tulkošanas departamenta vadītājs</a:t>
            </a:r>
          </a:p>
          <a:p>
            <a:r>
              <a:rPr lang="lv-LV" sz="1400" dirty="0">
                <a:solidFill>
                  <a:schemeClr val="tx1"/>
                </a:solidFill>
                <a:cs typeface="Times New Roman" panose="02020603050405020304" pitchFamily="18" charset="0"/>
              </a:rPr>
              <a:t>karlis.bitenieks@vvc.gov.lv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371600" y="6096000"/>
            <a:ext cx="6400800" cy="609600"/>
          </a:xfrm>
          <a:prstGeom prst="rect">
            <a:avLst/>
          </a:prstGeom>
        </p:spPr>
        <p:txBody>
          <a:bodyPr vert="horz" lIns="93957" tIns="46979" rIns="93957" bIns="46979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400" dirty="0">
                <a:solidFill>
                  <a:schemeClr val="tx1"/>
                </a:solidFill>
                <a:cs typeface="Times New Roman" panose="02020603050405020304" pitchFamily="18" charset="0"/>
              </a:rPr>
              <a:t>09.11.18, Rīga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22199"/>
            <a:ext cx="9144000" cy="244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412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66208" y="533400"/>
            <a:ext cx="6058988" cy="838201"/>
          </a:xfrm>
        </p:spPr>
        <p:txBody>
          <a:bodyPr anchor="b">
            <a:noAutofit/>
          </a:bodyPr>
          <a:lstStyle/>
          <a:p>
            <a:pPr algn="l"/>
            <a:br>
              <a:rPr lang="lv-LV" sz="3200" dirty="0">
                <a:cs typeface="Times New Roman" panose="02020603050405020304" pitchFamily="18" charset="0"/>
              </a:rPr>
            </a:br>
            <a:r>
              <a:rPr lang="lv-LV" sz="2800" dirty="0">
                <a:cs typeface="Times New Roman" panose="02020603050405020304" pitchFamily="18" charset="0"/>
              </a:rPr>
              <a:t>Valsts valodas centra partnerība projektā ''Mašīntulkošana''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2266208" y="2719895"/>
            <a:ext cx="6324600" cy="3728977"/>
          </a:xfrm>
        </p:spPr>
        <p:txBody>
          <a:bodyPr>
            <a:normAutofit/>
          </a:bodyPr>
          <a:lstStyle/>
          <a:p>
            <a:pPr algn="l"/>
            <a:endParaRPr lang="lv-LV" b="1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l"/>
            <a:r>
              <a:rPr lang="lv-LV" b="1" dirty="0">
                <a:solidFill>
                  <a:schemeClr val="tx1"/>
                </a:solidFill>
                <a:cs typeface="Times New Roman" panose="02020603050405020304" pitchFamily="18" charset="0"/>
              </a:rPr>
              <a:t>Projekta vadītājs: </a:t>
            </a:r>
            <a:r>
              <a:rPr lang="lv-LV" dirty="0">
                <a:solidFill>
                  <a:schemeClr val="tx1"/>
                </a:solidFill>
                <a:cs typeface="Times New Roman" panose="02020603050405020304" pitchFamily="18" charset="0"/>
              </a:rPr>
              <a:t>Kultūras informācijas sistēmu centrs</a:t>
            </a:r>
          </a:p>
          <a:p>
            <a:pPr algn="l"/>
            <a:r>
              <a:rPr lang="lv-LV" b="1" dirty="0" err="1">
                <a:solidFill>
                  <a:schemeClr val="tx1"/>
                </a:solidFill>
                <a:cs typeface="Times New Roman" panose="02020603050405020304" pitchFamily="18" charset="0"/>
              </a:rPr>
              <a:t>Projeta</a:t>
            </a:r>
            <a:r>
              <a:rPr lang="lv-LV" b="1" dirty="0">
                <a:solidFill>
                  <a:schemeClr val="tx1"/>
                </a:solidFill>
                <a:cs typeface="Times New Roman" panose="02020603050405020304" pitchFamily="18" charset="0"/>
              </a:rPr>
              <a:t> izstrādātājs: </a:t>
            </a:r>
            <a:r>
              <a:rPr lang="lv-LV" dirty="0">
                <a:solidFill>
                  <a:schemeClr val="tx1"/>
                </a:solidFill>
                <a:cs typeface="Times New Roman" panose="02020603050405020304" pitchFamily="18" charset="0"/>
              </a:rPr>
              <a:t>SIA</a:t>
            </a:r>
            <a:r>
              <a:rPr lang="lv-LV" b="1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lv-LV" dirty="0">
                <a:cs typeface="Times New Roman" panose="02020603050405020304" pitchFamily="18" charset="0"/>
              </a:rPr>
              <a:t>''Tilde''</a:t>
            </a:r>
          </a:p>
          <a:p>
            <a:pPr algn="l"/>
            <a:endParaRPr lang="lv-LV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l"/>
            <a:r>
              <a:rPr lang="lv-LV" b="1" dirty="0">
                <a:solidFill>
                  <a:schemeClr val="tx1"/>
                </a:solidFill>
                <a:cs typeface="Times New Roman" panose="02020603050405020304" pitchFamily="18" charset="0"/>
              </a:rPr>
              <a:t>Citi projekta partneri:</a:t>
            </a:r>
            <a:endParaRPr lang="lv-LV" sz="20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tx1"/>
                </a:solidFill>
                <a:cs typeface="Times New Roman" panose="02020603050405020304" pitchFamily="18" charset="0"/>
              </a:rPr>
              <a:t>Tiesu administrācija;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tx1"/>
                </a:solidFill>
                <a:cs typeface="Times New Roman" panose="02020603050405020304" pitchFamily="18" charset="0"/>
              </a:rPr>
              <a:t>Pilsonības un migrācijas lietu pārvalde;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tx1"/>
                </a:solidFill>
                <a:cs typeface="Times New Roman" panose="02020603050405020304" pitchFamily="18" charset="0"/>
              </a:rPr>
              <a:t>Latviešu valodas aģentūra;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tx1"/>
                </a:solidFill>
                <a:cs typeface="Times New Roman" panose="02020603050405020304" pitchFamily="18" charset="0"/>
              </a:rPr>
              <a:t>Latvijas Zinātņu akadēmijas Terminoloģijas komisija;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lv-LV" sz="1600" dirty="0">
                <a:cs typeface="Times New Roman" panose="02020603050405020304" pitchFamily="18" charset="0"/>
              </a:rPr>
              <a:t>u.c.</a:t>
            </a:r>
            <a:endParaRPr lang="lv-LV" sz="16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lv-LV" sz="16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l"/>
            <a:endParaRPr lang="lv-LV" sz="20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pic>
        <p:nvPicPr>
          <p:cNvPr id="5" name="Attēls 4">
            <a:extLst>
              <a:ext uri="{FF2B5EF4-FFF2-40B4-BE49-F238E27FC236}">
                <a16:creationId xmlns:a16="http://schemas.microsoft.com/office/drawing/2014/main" id="{8ECA4442-DD0C-437D-BBDB-4860DD7682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208" y="1614359"/>
            <a:ext cx="5123213" cy="1105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281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058083" y="2304551"/>
            <a:ext cx="6324600" cy="573911"/>
          </a:xfrm>
        </p:spPr>
        <p:txBody>
          <a:bodyPr anchor="b">
            <a:noAutofit/>
          </a:bodyPr>
          <a:lstStyle/>
          <a:p>
            <a:pPr algn="l"/>
            <a:r>
              <a:rPr lang="lv-LV" sz="2800" dirty="0">
                <a:cs typeface="Times New Roman" pitchFamily="18" charset="0"/>
              </a:rPr>
              <a:t>Projekta ietvars</a:t>
            </a:r>
            <a:endParaRPr lang="en-US" sz="2800" dirty="0"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graphicFrame>
        <p:nvGraphicFramePr>
          <p:cNvPr id="14" name="Tabula 13">
            <a:extLst>
              <a:ext uri="{FF2B5EF4-FFF2-40B4-BE49-F238E27FC236}">
                <a16:creationId xmlns:a16="http://schemas.microsoft.com/office/drawing/2014/main" id="{A52A2BF7-0862-4275-BE0D-FA3F357B05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8582230"/>
              </p:ext>
            </p:extLst>
          </p:nvPr>
        </p:nvGraphicFramePr>
        <p:xfrm>
          <a:off x="2123738" y="3048000"/>
          <a:ext cx="6477683" cy="295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0404">
                  <a:extLst>
                    <a:ext uri="{9D8B030D-6E8A-4147-A177-3AD203B41FA5}">
                      <a16:colId xmlns:a16="http://schemas.microsoft.com/office/drawing/2014/main" val="1897630598"/>
                    </a:ext>
                  </a:extLst>
                </a:gridCol>
                <a:gridCol w="1675033">
                  <a:extLst>
                    <a:ext uri="{9D8B030D-6E8A-4147-A177-3AD203B41FA5}">
                      <a16:colId xmlns:a16="http://schemas.microsoft.com/office/drawing/2014/main" val="3411868384"/>
                    </a:ext>
                  </a:extLst>
                </a:gridCol>
                <a:gridCol w="1449167">
                  <a:extLst>
                    <a:ext uri="{9D8B030D-6E8A-4147-A177-3AD203B41FA5}">
                      <a16:colId xmlns:a16="http://schemas.microsoft.com/office/drawing/2014/main" val="329516675"/>
                    </a:ext>
                  </a:extLst>
                </a:gridCol>
                <a:gridCol w="1743079">
                  <a:extLst>
                    <a:ext uri="{9D8B030D-6E8A-4147-A177-3AD203B41FA5}">
                      <a16:colId xmlns:a16="http://schemas.microsoft.com/office/drawing/2014/main" val="2585421969"/>
                    </a:ext>
                  </a:extLst>
                </a:gridCol>
              </a:tblGrid>
              <a:tr h="898876">
                <a:tc>
                  <a:txBody>
                    <a:bodyPr/>
                    <a:lstStyle/>
                    <a:p>
                      <a:pPr algn="ctr"/>
                      <a:r>
                        <a:rPr lang="lv-LV" sz="1800" dirty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Valodas resursu pārvaldība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dirty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Tulkošana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dirty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Runas sintēze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dirty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Runas atpazīšana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5396354"/>
                  </a:ext>
                </a:extLst>
              </a:tr>
              <a:tr h="1843563">
                <a:tc>
                  <a:txBody>
                    <a:bodyPr/>
                    <a:lstStyle/>
                    <a:p>
                      <a:pPr algn="l"/>
                      <a:r>
                        <a:rPr lang="lv-LV" sz="1600" dirty="0">
                          <a:latin typeface="+mn-lt"/>
                          <a:cs typeface="Times New Roman" panose="02020603050405020304" pitchFamily="18" charset="0"/>
                        </a:rPr>
                        <a:t>Korpusu pārvaldības vietne</a:t>
                      </a:r>
                    </a:p>
                    <a:p>
                      <a:pPr algn="l"/>
                      <a:endParaRPr lang="lv-LV" sz="1600" dirty="0"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lv-LV" sz="1600" dirty="0">
                          <a:latin typeface="+mn-lt"/>
                          <a:cs typeface="Times New Roman" panose="02020603050405020304" pitchFamily="18" charset="0"/>
                        </a:rPr>
                        <a:t>Terminu pārvaldības vietne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600" dirty="0">
                          <a:latin typeface="+mn-lt"/>
                          <a:cs typeface="Times New Roman" panose="02020603050405020304" pitchFamily="18" charset="0"/>
                        </a:rPr>
                        <a:t>Tulkošanas rīki (vietne, </a:t>
                      </a:r>
                      <a:r>
                        <a:rPr lang="lv-LV" sz="1600" dirty="0" err="1">
                          <a:latin typeface="+mn-lt"/>
                          <a:cs typeface="Times New Roman" panose="02020603050405020304" pitchFamily="18" charset="0"/>
                        </a:rPr>
                        <a:t>logrīks</a:t>
                      </a:r>
                      <a:r>
                        <a:rPr lang="lv-LV" sz="1600" dirty="0">
                          <a:latin typeface="+mn-lt"/>
                          <a:cs typeface="Times New Roman" panose="02020603050405020304" pitchFamily="18" charset="0"/>
                        </a:rPr>
                        <a:t>, sīkrīks, API, mobilā lietotne, CAT)</a:t>
                      </a:r>
                    </a:p>
                    <a:p>
                      <a:pPr algn="l"/>
                      <a:endParaRPr lang="lv-LV" sz="1600" dirty="0"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lv-LV" sz="1600" dirty="0">
                          <a:latin typeface="+mn-lt"/>
                          <a:cs typeface="Times New Roman" panose="02020603050405020304" pitchFamily="18" charset="0"/>
                        </a:rPr>
                        <a:t>Tulkošanas asistents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600" dirty="0">
                          <a:latin typeface="+mn-lt"/>
                          <a:cs typeface="Times New Roman" panose="02020603050405020304" pitchFamily="18" charset="0"/>
                        </a:rPr>
                        <a:t>Runas sintēzes rīki (</a:t>
                      </a:r>
                      <a:r>
                        <a:rPr lang="lv-LV" sz="1600" dirty="0" err="1">
                          <a:latin typeface="+mn-lt"/>
                          <a:cs typeface="Times New Roman" panose="02020603050405020304" pitchFamily="18" charset="0"/>
                        </a:rPr>
                        <a:t>ekrānlasītājs</a:t>
                      </a:r>
                      <a:r>
                        <a:rPr lang="lv-LV" sz="1600" dirty="0">
                          <a:latin typeface="+mn-lt"/>
                          <a:cs typeface="Times New Roman" panose="02020603050405020304" pitchFamily="18" charset="0"/>
                        </a:rPr>
                        <a:t>, vietne, sīkrīks)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600" dirty="0">
                          <a:latin typeface="+mn-lt"/>
                          <a:cs typeface="Times New Roman" panose="02020603050405020304" pitchFamily="18" charset="0"/>
                        </a:rPr>
                        <a:t>Runas atpazīšana vietne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8793863"/>
                  </a:ext>
                </a:extLst>
              </a:tr>
            </a:tbl>
          </a:graphicData>
        </a:graphic>
      </p:graphicFrame>
      <p:sp>
        <p:nvSpPr>
          <p:cNvPr id="17" name="Subtitle 2">
            <a:extLst>
              <a:ext uri="{FF2B5EF4-FFF2-40B4-BE49-F238E27FC236}">
                <a16:creationId xmlns:a16="http://schemas.microsoft.com/office/drawing/2014/main" id="{5B836909-8565-403D-814E-FCEFD4A2E1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23738" y="1359835"/>
            <a:ext cx="6324600" cy="861601"/>
          </a:xfrm>
        </p:spPr>
        <p:txBody>
          <a:bodyPr>
            <a:normAutofit/>
          </a:bodyPr>
          <a:lstStyle/>
          <a:p>
            <a:pPr algn="just"/>
            <a:r>
              <a:rPr lang="lv-LV" sz="1600" dirty="0">
                <a:ea typeface="Calibri" panose="020F0502020204030204" pitchFamily="34" charset="0"/>
              </a:rPr>
              <a:t>Projekts ietver mašīntulkošanas platformas un tai nepieciešamo valodas resursu pilnveidošanu un publiskās pārvaldes vajadzībām pielāgotu mašīntulkošanas pakalpojumu izveides pasākumus.</a:t>
            </a:r>
            <a:endParaRPr lang="lv-LV" sz="16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9" name="Taisnstūris 18">
            <a:extLst>
              <a:ext uri="{FF2B5EF4-FFF2-40B4-BE49-F238E27FC236}">
                <a16:creationId xmlns:a16="http://schemas.microsoft.com/office/drawing/2014/main" id="{7177E33C-A413-439C-97F8-FF864298DA61}"/>
              </a:ext>
            </a:extLst>
          </p:cNvPr>
          <p:cNvSpPr/>
          <p:nvPr/>
        </p:nvSpPr>
        <p:spPr>
          <a:xfrm>
            <a:off x="2060062" y="633708"/>
            <a:ext cx="64519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2800" dirty="0">
                <a:solidFill>
                  <a:prstClr val="black"/>
                </a:solidFill>
                <a:latin typeface="+mj-lt"/>
                <a:ea typeface="+mj-ea"/>
                <a:cs typeface="Times New Roman" panose="02020603050405020304" pitchFamily="18" charset="0"/>
              </a:rPr>
              <a:t>Projekta vispārīgais mērķis</a:t>
            </a:r>
            <a:endParaRPr lang="lv-LV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9203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2273461" y="1957799"/>
            <a:ext cx="6108540" cy="3376201"/>
          </a:xfrm>
        </p:spPr>
        <p:txBody>
          <a:bodyPr>
            <a:normAutofit/>
          </a:bodyPr>
          <a:lstStyle/>
          <a:p>
            <a:pPr algn="l"/>
            <a:r>
              <a:rPr lang="lv-LV" dirty="0"/>
              <a:t>Termini datubāzē iekļauti</a:t>
            </a:r>
          </a:p>
          <a:p>
            <a:pPr algn="l"/>
            <a:endParaRPr lang="lv-LV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lv-LV" sz="1600" dirty="0"/>
              <a:t>Tulkošanas un terminoloģijas centra,</a:t>
            </a:r>
          </a:p>
          <a:p>
            <a:pPr algn="l"/>
            <a:endParaRPr lang="lv-LV" sz="16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lv-LV" sz="1600" dirty="0"/>
              <a:t>Valsts valodas centra,</a:t>
            </a:r>
          </a:p>
          <a:p>
            <a:pPr algn="l"/>
            <a:endParaRPr lang="lv-LV" sz="16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lv-LV" sz="1600" dirty="0"/>
              <a:t>Latvijas Zinātņu akadēmijas Terminoloģijas komisijas Akadēmiskās terminu datubāzes </a:t>
            </a:r>
            <a:r>
              <a:rPr lang="lv-LV" sz="1600" i="1" dirty="0" err="1"/>
              <a:t>Akadterm</a:t>
            </a:r>
            <a:r>
              <a:rPr lang="lv-LV" sz="1600" i="1" dirty="0"/>
              <a:t> </a:t>
            </a:r>
            <a:r>
              <a:rPr lang="lv-LV" sz="1600" dirty="0"/>
              <a:t>termini,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lv-LV" sz="16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lv-LV" sz="1600" dirty="0"/>
              <a:t>u.c. terminu krājumi.</a:t>
            </a:r>
          </a:p>
          <a:p>
            <a:pPr algn="l"/>
            <a:endParaRPr lang="lv-LV" dirty="0"/>
          </a:p>
          <a:p>
            <a:pPr algn="l"/>
            <a:endParaRPr lang="lv-LV" dirty="0"/>
          </a:p>
          <a:p>
            <a:pPr algn="l"/>
            <a:endParaRPr lang="lv-LV" sz="2000" b="1" dirty="0"/>
          </a:p>
          <a:p>
            <a:pPr algn="l"/>
            <a:endParaRPr lang="lv-LV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pic>
        <p:nvPicPr>
          <p:cNvPr id="15" name="Grafika 14">
            <a:extLst>
              <a:ext uri="{FF2B5EF4-FFF2-40B4-BE49-F238E27FC236}">
                <a16:creationId xmlns:a16="http://schemas.microsoft.com/office/drawing/2014/main" id="{6D7A729C-CEEC-4A60-A39C-BF4F8C69B2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73461" y="604506"/>
            <a:ext cx="3673725" cy="748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343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2273461" y="1787344"/>
            <a:ext cx="5727539" cy="3470456"/>
          </a:xfrm>
        </p:spPr>
        <p:txBody>
          <a:bodyPr>
            <a:normAutofit/>
          </a:bodyPr>
          <a:lstStyle/>
          <a:p>
            <a:pPr algn="just"/>
            <a:r>
              <a:rPr lang="lv-LV" dirty="0"/>
              <a:t>Iespēja iesaistīties </a:t>
            </a:r>
            <a:r>
              <a:rPr lang="lv-LV" dirty="0" err="1"/>
              <a:t>terminradē</a:t>
            </a:r>
            <a:endParaRPr lang="lv-LV" dirty="0"/>
          </a:p>
          <a:p>
            <a:pPr algn="just"/>
            <a:endParaRPr lang="lv-LV" dirty="0"/>
          </a:p>
          <a:p>
            <a:pPr algn="just"/>
            <a:r>
              <a:rPr lang="lv-LV" dirty="0"/>
              <a:t>Autentificējušies lietotāji varēs piedalīties atklātajās diskusijās un</a:t>
            </a:r>
          </a:p>
          <a:p>
            <a:pPr algn="just"/>
            <a:endParaRPr lang="lv-LV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1600" dirty="0"/>
              <a:t>balsot,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lv-LV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1600" dirty="0"/>
              <a:t>iesniegt komentāru par atsevišķu terminu,</a:t>
            </a:r>
          </a:p>
          <a:p>
            <a:pPr algn="just"/>
            <a:endParaRPr lang="lv-LV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1600" dirty="0"/>
              <a:t>iesniegt vispārīgu komentāru par terminu sarakstu.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lv-LV" sz="1600" dirty="0"/>
          </a:p>
          <a:p>
            <a:pPr algn="l"/>
            <a:endParaRPr lang="lv-LV" dirty="0"/>
          </a:p>
          <a:p>
            <a:pPr algn="l"/>
            <a:endParaRPr lang="lv-LV" dirty="0"/>
          </a:p>
          <a:p>
            <a:pPr algn="l"/>
            <a:endParaRPr lang="lv-LV" dirty="0"/>
          </a:p>
          <a:p>
            <a:pPr algn="l"/>
            <a:endParaRPr lang="lv-LV" sz="2000" dirty="0"/>
          </a:p>
          <a:p>
            <a:pPr algn="l"/>
            <a:endParaRPr lang="lv-LV" sz="2000" dirty="0"/>
          </a:p>
          <a:p>
            <a:pPr algn="l"/>
            <a:endParaRPr lang="lv-LV" sz="2000" dirty="0"/>
          </a:p>
          <a:p>
            <a:pPr algn="l"/>
            <a:endParaRPr lang="lv-LV" sz="2000" dirty="0"/>
          </a:p>
          <a:p>
            <a:pPr algn="l"/>
            <a:endParaRPr lang="lv-LV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pic>
        <p:nvPicPr>
          <p:cNvPr id="15" name="Grafika 14">
            <a:extLst>
              <a:ext uri="{FF2B5EF4-FFF2-40B4-BE49-F238E27FC236}">
                <a16:creationId xmlns:a16="http://schemas.microsoft.com/office/drawing/2014/main" id="{6D7A729C-CEEC-4A60-A39C-BF4F8C69B2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73461" y="604506"/>
            <a:ext cx="3673725" cy="748785"/>
          </a:xfrm>
          <a:prstGeom prst="rect">
            <a:avLst/>
          </a:prstGeom>
        </p:spPr>
      </p:pic>
      <p:pic>
        <p:nvPicPr>
          <p:cNvPr id="5" name="Grafika 4">
            <a:extLst>
              <a:ext uri="{FF2B5EF4-FFF2-40B4-BE49-F238E27FC236}">
                <a16:creationId xmlns:a16="http://schemas.microsoft.com/office/drawing/2014/main" id="{6C726678-5F92-4E3B-BD2F-E28A5DB7CA7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899476" y="275736"/>
            <a:ext cx="1406324" cy="1406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035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pic>
        <p:nvPicPr>
          <p:cNvPr id="15" name="Grafika 14">
            <a:extLst>
              <a:ext uri="{FF2B5EF4-FFF2-40B4-BE49-F238E27FC236}">
                <a16:creationId xmlns:a16="http://schemas.microsoft.com/office/drawing/2014/main" id="{6D7A729C-CEEC-4A60-A39C-BF4F8C69B2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73461" y="604506"/>
            <a:ext cx="3673725" cy="748785"/>
          </a:xfrm>
          <a:prstGeom prst="rect">
            <a:avLst/>
          </a:prstGeom>
        </p:spPr>
      </p:pic>
      <p:pic>
        <p:nvPicPr>
          <p:cNvPr id="7" name="Grafika 6">
            <a:extLst>
              <a:ext uri="{FF2B5EF4-FFF2-40B4-BE49-F238E27FC236}">
                <a16:creationId xmlns:a16="http://schemas.microsoft.com/office/drawing/2014/main" id="{0EAE6E73-5C98-46BD-BB40-DB7C2C4F15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993038" y="275736"/>
            <a:ext cx="1406324" cy="1406324"/>
          </a:xfrm>
          <a:prstGeom prst="rect">
            <a:avLst/>
          </a:prstGeom>
        </p:spPr>
      </p:pic>
      <p:pic>
        <p:nvPicPr>
          <p:cNvPr id="21" name="Attēls 20">
            <a:extLst>
              <a:ext uri="{FF2B5EF4-FFF2-40B4-BE49-F238E27FC236}">
                <a16:creationId xmlns:a16="http://schemas.microsoft.com/office/drawing/2014/main" id="{963CABD2-075D-4973-B95E-6A786CCD592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1532" y="1752600"/>
            <a:ext cx="4166847" cy="4309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927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3"/>
          <p:cNvSpPr>
            <a:spLocks noGrp="1"/>
          </p:cNvSpPr>
          <p:nvPr>
            <p:ph type="ctrTitle"/>
          </p:nvPr>
        </p:nvSpPr>
        <p:spPr>
          <a:xfrm>
            <a:off x="3255881" y="1776013"/>
            <a:ext cx="5436707" cy="3305973"/>
          </a:xfrm>
        </p:spPr>
        <p:txBody>
          <a:bodyPr anchor="t">
            <a:noAutofit/>
          </a:bodyPr>
          <a:lstStyle/>
          <a:p>
            <a:pPr algn="l">
              <a:spcBef>
                <a:spcPts val="600"/>
              </a:spcBef>
              <a:tabLst>
                <a:tab pos="5741988" algn="l"/>
              </a:tabLst>
            </a:pPr>
            <a:br>
              <a:rPr lang="lv-LV" sz="2000" dirty="0">
                <a:latin typeface="+mn-lt"/>
                <a:cs typeface="Times New Roman" pitchFamily="18" charset="0"/>
              </a:rPr>
            </a:br>
            <a:br>
              <a:rPr lang="lv-LV" sz="2000" dirty="0">
                <a:latin typeface="+mn-lt"/>
                <a:cs typeface="Times New Roman" pitchFamily="18" charset="0"/>
              </a:rPr>
            </a:br>
            <a:br>
              <a:rPr lang="lv-LV" sz="2000" b="1" dirty="0">
                <a:latin typeface="+mn-lt"/>
                <a:cs typeface="Times New Roman" pitchFamily="18" charset="0"/>
              </a:rPr>
            </a:br>
            <a:r>
              <a:rPr lang="lv-LV" sz="1800" dirty="0">
                <a:latin typeface="+mn-lt"/>
                <a:cs typeface="Times New Roman" pitchFamily="18" charset="0"/>
              </a:rPr>
              <a:t>vvc.gov.lv</a:t>
            </a:r>
            <a:br>
              <a:rPr lang="lv-LV" sz="2000" b="1" dirty="0">
                <a:latin typeface="+mn-lt"/>
                <a:cs typeface="Times New Roman" pitchFamily="18" charset="0"/>
              </a:rPr>
            </a:br>
            <a:br>
              <a:rPr lang="lv-LV" sz="2000" dirty="0">
                <a:latin typeface="+mn-lt"/>
                <a:cs typeface="Times New Roman" pitchFamily="18" charset="0"/>
              </a:rPr>
            </a:br>
            <a:br>
              <a:rPr lang="lv-LV" sz="2000" dirty="0">
                <a:latin typeface="+mn-lt"/>
                <a:cs typeface="Times New Roman" pitchFamily="18" charset="0"/>
              </a:rPr>
            </a:br>
            <a:br>
              <a:rPr lang="lv-LV" sz="2000" dirty="0">
                <a:latin typeface="+mn-lt"/>
                <a:cs typeface="Times New Roman" pitchFamily="18" charset="0"/>
              </a:rPr>
            </a:br>
            <a:r>
              <a:rPr lang="en-US" sz="1800" dirty="0">
                <a:latin typeface="+mn-lt"/>
                <a:cs typeface="Times New Roman" pitchFamily="18" charset="0"/>
              </a:rPr>
              <a:t>twitter.com/_</a:t>
            </a:r>
            <a:r>
              <a:rPr lang="en-US" sz="1800" dirty="0" err="1">
                <a:latin typeface="+mn-lt"/>
                <a:cs typeface="Times New Roman" pitchFamily="18" charset="0"/>
              </a:rPr>
              <a:t>vvc</a:t>
            </a:r>
            <a:br>
              <a:rPr lang="lv-LV" sz="1800" dirty="0">
                <a:latin typeface="+mn-lt"/>
                <a:cs typeface="Times New Roman" pitchFamily="18" charset="0"/>
              </a:rPr>
            </a:br>
            <a:br>
              <a:rPr lang="lv-LV" sz="2000" dirty="0">
                <a:latin typeface="+mn-lt"/>
                <a:cs typeface="Times New Roman" pitchFamily="18" charset="0"/>
              </a:rPr>
            </a:br>
            <a:br>
              <a:rPr lang="lv-LV" sz="2000" dirty="0">
                <a:latin typeface="+mn-lt"/>
                <a:cs typeface="Times New Roman" pitchFamily="18" charset="0"/>
              </a:rPr>
            </a:br>
            <a:br>
              <a:rPr lang="lv-LV" sz="2000" dirty="0">
                <a:latin typeface="+mn-lt"/>
                <a:cs typeface="Times New Roman" pitchFamily="18" charset="0"/>
              </a:rPr>
            </a:br>
            <a:r>
              <a:rPr lang="lv-LV" sz="1800" dirty="0">
                <a:latin typeface="+mn-lt"/>
                <a:cs typeface="Times New Roman" pitchFamily="18" charset="0"/>
              </a:rPr>
              <a:t>facebook.com/</a:t>
            </a:r>
            <a:r>
              <a:rPr lang="lv-LV" sz="1800" dirty="0" err="1">
                <a:latin typeface="+mn-lt"/>
                <a:cs typeface="Times New Roman" pitchFamily="18" charset="0"/>
              </a:rPr>
              <a:t>Valstsvalodascentrs</a:t>
            </a:r>
            <a:br>
              <a:rPr lang="lv-LV" sz="2000" dirty="0">
                <a:latin typeface="+mn-lt"/>
                <a:cs typeface="Times New Roman" pitchFamily="18" charset="0"/>
              </a:rPr>
            </a:br>
            <a:endParaRPr lang="en-US" sz="2000" dirty="0">
              <a:latin typeface="+mn-lt"/>
              <a:cs typeface="Times New Roman" pitchFamily="18" charset="0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2388520" y="5582707"/>
            <a:ext cx="6400800" cy="1290900"/>
          </a:xfrm>
          <a:prstGeom prst="rect">
            <a:avLst/>
          </a:prstGeom>
        </p:spPr>
        <p:txBody>
          <a:bodyPr vert="horz" lIns="93957" tIns="46979" rIns="93957" bIns="46979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 defTabSz="685800">
              <a:lnSpc>
                <a:spcPct val="90000"/>
              </a:lnSpc>
              <a:spcBef>
                <a:spcPts val="750"/>
              </a:spcBef>
            </a:pPr>
            <a:r>
              <a:rPr lang="lv-LV" sz="1400" dirty="0">
                <a:solidFill>
                  <a:prstClr val="black"/>
                </a:solidFill>
                <a:cs typeface="Times New Roman" panose="02020603050405020304" pitchFamily="18" charset="0"/>
              </a:rPr>
              <a:t>karlis.bitenieks@vvc.gov.lv</a:t>
            </a:r>
            <a:endParaRPr lang="lv-LV" sz="14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l"/>
            <a:r>
              <a:rPr lang="lv-LV" sz="1400" dirty="0">
                <a:solidFill>
                  <a:schemeClr val="tx1"/>
                </a:solidFill>
                <a:cs typeface="Times New Roman" panose="02020603050405020304" pitchFamily="18" charset="0"/>
              </a:rPr>
              <a:t>09.11.18 </a:t>
            </a:r>
          </a:p>
          <a:p>
            <a:pPr algn="l"/>
            <a:r>
              <a:rPr lang="lv-LV" sz="1400" dirty="0">
                <a:solidFill>
                  <a:schemeClr val="tx1"/>
                </a:solidFill>
                <a:cs typeface="Times New Roman" panose="02020603050405020304" pitchFamily="18" charset="0"/>
              </a:rPr>
              <a:t>Rīga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22199"/>
            <a:ext cx="9144000" cy="24465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1" y="1"/>
            <a:ext cx="1508524" cy="1676400"/>
          </a:xfrm>
          <a:prstGeom prst="rect">
            <a:avLst/>
          </a:prstGeom>
        </p:spPr>
      </p:pic>
      <p:pic>
        <p:nvPicPr>
          <p:cNvPr id="20" name="Attēls 19">
            <a:extLst>
              <a:ext uri="{FF2B5EF4-FFF2-40B4-BE49-F238E27FC236}">
                <a16:creationId xmlns:a16="http://schemas.microsoft.com/office/drawing/2014/main" id="{CF6BA003-D131-482C-915B-ACEC0C0FA7E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3461" y="4095469"/>
            <a:ext cx="924624" cy="924624"/>
          </a:xfrm>
          <a:prstGeom prst="rect">
            <a:avLst/>
          </a:prstGeom>
        </p:spPr>
      </p:pic>
      <p:pic>
        <p:nvPicPr>
          <p:cNvPr id="22" name="Attēls 21">
            <a:extLst>
              <a:ext uri="{FF2B5EF4-FFF2-40B4-BE49-F238E27FC236}">
                <a16:creationId xmlns:a16="http://schemas.microsoft.com/office/drawing/2014/main" id="{1ED91A88-B8FB-4CAD-8FF6-FE3EB665D2F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7319" y="2937155"/>
            <a:ext cx="1010392" cy="1010392"/>
          </a:xfrm>
          <a:prstGeom prst="rect">
            <a:avLst/>
          </a:prstGeom>
        </p:spPr>
      </p:pic>
      <p:pic>
        <p:nvPicPr>
          <p:cNvPr id="33" name="Attēls 32">
            <a:hlinkClick r:id="rId6"/>
            <a:extLst>
              <a:ext uri="{FF2B5EF4-FFF2-40B4-BE49-F238E27FC236}">
                <a16:creationId xmlns:a16="http://schemas.microsoft.com/office/drawing/2014/main" id="{DFCBDFA3-BAC1-4FBD-AC7F-29DD80093AA0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461" y="1927047"/>
            <a:ext cx="1010392" cy="9810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5" name="Grafika 34">
            <a:extLst>
              <a:ext uri="{FF2B5EF4-FFF2-40B4-BE49-F238E27FC236}">
                <a16:creationId xmlns:a16="http://schemas.microsoft.com/office/drawing/2014/main" id="{C475E294-A41D-4A96-9546-C8B2845801E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73461" y="604506"/>
            <a:ext cx="3673725" cy="748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28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Pelēktoņu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541D6704663FD9458F4BF149505D8835" ma:contentTypeVersion="18" ma:contentTypeDescription="Izveidot jaunu dokumentu." ma:contentTypeScope="" ma:versionID="97605796d134185af53b6fd83896d4b2">
  <xsd:schema xmlns:xsd="http://www.w3.org/2001/XMLSchema" xmlns:xs="http://www.w3.org/2001/XMLSchema" xmlns:p="http://schemas.microsoft.com/office/2006/metadata/properties" xmlns:ns2="0b782f5c-ea45-4e61-a028-a28b9f9c1a05" xmlns:ns3="05fc81c9-325d-42ab-a312-d2989bc4c6c1" targetNamespace="http://schemas.microsoft.com/office/2006/metadata/properties" ma:root="true" ma:fieldsID="aeb2c17f9a99cfc9b6b40a56a05d1d30" ns2:_="" ns3:_="">
    <xsd:import namespace="0b782f5c-ea45-4e61-a028-a28b9f9c1a05"/>
    <xsd:import namespace="05fc81c9-325d-42ab-a312-d2989bc4c6c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782f5c-ea45-4e61-a028-a28b9f9c1a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Attēlu atzīmes" ma:readOnly="false" ma:fieldId="{5cf76f15-5ced-4ddc-b409-7134ff3c332f}" ma:taxonomyMulti="true" ma:sspId="f2b9b02f-9abf-4f74-b798-1ff310cbf21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fc81c9-325d-42ab-a312-d2989bc4c6c1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98d4f8d-5674-4ada-909c-3de2b86c3fae}" ma:internalName="TaxCatchAll" ma:showField="CatchAllData" ma:web="05fc81c9-325d-42ab-a312-d2989bc4c6c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b782f5c-ea45-4e61-a028-a28b9f9c1a05">
      <Terms xmlns="http://schemas.microsoft.com/office/infopath/2007/PartnerControls"/>
    </lcf76f155ced4ddcb4097134ff3c332f>
    <TaxCatchAll xmlns="05fc81c9-325d-42ab-a312-d2989bc4c6c1" xsi:nil="true"/>
  </documentManagement>
</p:properties>
</file>

<file path=customXml/itemProps1.xml><?xml version="1.0" encoding="utf-8"?>
<ds:datastoreItem xmlns:ds="http://schemas.openxmlformats.org/officeDocument/2006/customXml" ds:itemID="{214EC59E-9C65-4F09-9DFD-D75260777124}"/>
</file>

<file path=customXml/itemProps2.xml><?xml version="1.0" encoding="utf-8"?>
<ds:datastoreItem xmlns:ds="http://schemas.openxmlformats.org/officeDocument/2006/customXml" ds:itemID="{79268909-F8CF-47D5-92A5-D5AFD37163E9}"/>
</file>

<file path=customXml/itemProps3.xml><?xml version="1.0" encoding="utf-8"?>
<ds:datastoreItem xmlns:ds="http://schemas.openxmlformats.org/officeDocument/2006/customXml" ds:itemID="{589C4322-2B52-4F91-9800-C0770C5D9A37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3394</TotalTime>
  <Words>208</Words>
  <Application>Microsoft Office PowerPoint</Application>
  <PresentationFormat>Slaidrāde ekrānā (4:3)</PresentationFormat>
  <Paragraphs>62</Paragraphs>
  <Slides>7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4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dizains</vt:lpstr>
      <vt:lpstr>Īss ieskats topošajā Latvijas Nacionālajā terminu datubāzē un terminoloģijas portālā</vt:lpstr>
      <vt:lpstr> Valsts valodas centra partnerība projektā ''Mašīntulkošana''</vt:lpstr>
      <vt:lpstr>Projekta ietvars</vt:lpstr>
      <vt:lpstr>PowerPoint prezentācija</vt:lpstr>
      <vt:lpstr>PowerPoint prezentācija</vt:lpstr>
      <vt:lpstr>PowerPoint prezentācija</vt:lpstr>
      <vt:lpstr>   vvc.gov.lv    twitter.com/_vvc    facebook.com/Valstsvalodascentrs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Prezentācijas tēmas nosaukums</dc:title>
  <dc:creator>Dagnija</dc:creator>
  <cp:lastModifiedBy>Karlis Bitenieks</cp:lastModifiedBy>
  <cp:revision>134</cp:revision>
  <dcterms:created xsi:type="dcterms:W3CDTF">2006-08-16T00:00:00Z</dcterms:created>
  <dcterms:modified xsi:type="dcterms:W3CDTF">2018-11-08T09:05:25Z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0x010100541D6704663FD9458F4BF149505D8835</vt:lpwstr>
  </property>
</Properties>
</file>