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86" r:id="rId4"/>
    <p:sldId id="287" r:id="rId5"/>
    <p:sldId id="278" r:id="rId6"/>
    <p:sldId id="348" r:id="rId7"/>
    <p:sldId id="258" r:id="rId8"/>
    <p:sldId id="260" r:id="rId9"/>
    <p:sldId id="257" r:id="rId10"/>
    <p:sldId id="342" r:id="rId11"/>
    <p:sldId id="346" r:id="rId12"/>
    <p:sldId id="276" r:id="rId13"/>
    <p:sldId id="280" r:id="rId14"/>
    <p:sldId id="285" r:id="rId15"/>
  </p:sldIdLst>
  <p:sldSz cx="12192000" cy="6858000"/>
  <p:notesSz cx="6858000" cy="92964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111A478-2FAC-4737-8221-75F847F46E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AC8B1237-B6A1-40CD-B506-63F86E890D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0E575FD-4693-4CA1-8D14-21EF77AD7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6249-AB22-4D9D-9398-E40CA2CB357C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1C439FE0-A28C-4401-AD40-E54A0E4E3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BB221720-C41D-4408-9D04-C38F50585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E76E-79B7-431D-8837-644E21DE4CC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35293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E9534B5-34C6-47BB-BC06-321A8DB6A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78F64935-01EE-469E-B478-3980FE0CE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EFF5681-87E0-4BC6-A509-7C72DD5CA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6249-AB22-4D9D-9398-E40CA2CB357C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7AF46659-1FCE-453B-B801-7723274D0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23EDA32-85AF-4958-B9A9-442A61468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E76E-79B7-431D-8837-644E21DE4CC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42832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16854EB1-C48F-42A9-B2A3-9CA8135E39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508FD666-EF44-42F6-9865-1DD04C4FBF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80C546B5-1505-4611-9EE7-2BC837086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6249-AB22-4D9D-9398-E40CA2CB357C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4B440B9F-798A-4089-AC32-97DBC2B78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6F72DCD-6AFC-44A8-8F37-0EA21D31E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E76E-79B7-431D-8837-644E21DE4CC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22201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3053C43-A43E-47ED-8DEA-058795E34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7756958F-4566-40AB-BABF-386258507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727DAD34-D989-4EB0-8BB0-E5F7A8F00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6249-AB22-4D9D-9398-E40CA2CB357C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21E07711-68EB-4D86-AF08-72620CB65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1952E5B-791C-4542-B615-233913D32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E76E-79B7-431D-8837-644E21DE4CC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69788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A678796-68FB-484C-A28D-FAAC38EC4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2E17E9A9-0FD3-4B25-AE9C-722AAACDCE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2852FF0E-6BBB-434B-8579-AA3ECFE04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6249-AB22-4D9D-9398-E40CA2CB357C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C3B4595-0248-4959-BF10-451FD9821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8C9B2FD4-FC84-4DE7-87A7-1202EF235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E76E-79B7-431D-8837-644E21DE4CC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61549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D710E54-F2AD-4C2C-8752-4ADE5A659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39AF6CA-1D65-43F5-8BD8-04B42FC338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D9BDADD0-CDE8-45EB-A8F7-7593C98C62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55F8DA50-9909-4E2A-A48C-91EA1871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6249-AB22-4D9D-9398-E40CA2CB357C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5455E962-C363-439B-B0DC-75888B869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C1B6D9EF-5EC5-4552-A377-D64795575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E76E-79B7-431D-8837-644E21DE4CC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37044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A58E7A1-05CA-4991-A380-CE525AF49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4663B47B-BB75-43DE-B6B1-3C226C853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4F1E43AF-E6C9-4A19-A4F1-D6A70F5829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65DAFBB2-0646-4D27-A9C3-EA55F390AA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AB1AFECE-DD19-4BDD-9554-D27505EF40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02C5DA8F-BD1A-465C-B7B2-5FBDC6060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6249-AB22-4D9D-9398-E40CA2CB357C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37AA5DAC-F876-40E0-9748-F95627802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03D11FC1-5DE9-4A9C-BC29-487C2FD0C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E76E-79B7-431D-8837-644E21DE4CC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60497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BFB2C1E-EE8D-41E2-9ACA-0D8960977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8D377FB0-3117-4341-9A29-78B3DCF71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6249-AB22-4D9D-9398-E40CA2CB357C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605CB4BC-3C6F-4311-9D9D-4DE454C05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914A79E2-1FB9-4647-A8B6-43160EA25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E76E-79B7-431D-8837-644E21DE4CC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80553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5B45702E-0E7A-4EA5-BC4D-2C1D0C535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6249-AB22-4D9D-9398-E40CA2CB357C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708E4F62-097C-489A-8752-EB8636213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E2FD4F3-AE9F-4BA4-B400-344490D53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E76E-79B7-431D-8837-644E21DE4CC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8469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32E8551-A0A5-4DAC-A296-5EB5D96FE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53058F4-9F8A-4987-A904-85371661C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B0EB7413-A6B3-47E8-93DF-10A3CA4A1E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8DABF032-3BBE-484C-8AEA-EAAB3B0BD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6249-AB22-4D9D-9398-E40CA2CB357C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005FA586-BDA1-49F6-9319-90E81D358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E659D8F1-93DB-4427-BF70-395EFC604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E76E-79B7-431D-8837-644E21DE4CC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62486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7EED5CE-0A10-473B-99FD-5B47AE6C4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3A0F5CDB-5722-4378-B012-E16626F42C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0DADF360-DBA2-4729-8336-B436E1D17C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E3A627AE-6172-486B-A615-A1E3D6981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6249-AB22-4D9D-9398-E40CA2CB357C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0E955C3C-ED2A-4873-9A39-3C6348970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96C03FAF-2CAE-4A19-BEBE-D3314991B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E76E-79B7-431D-8837-644E21DE4CC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42509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0A5AD763-B74E-4B08-8FF9-F579F27B3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0B194A84-6548-4104-9AE5-95309F7548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96C96FED-AE51-4442-A400-F3146BEB3B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B6249-AB22-4D9D-9398-E40CA2CB357C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F98D40C8-BA77-45F3-98DB-ACAC9415F9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24BF09E-0AFE-42D5-9B02-5D05EA9AE4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EE76E-79B7-431D-8837-644E21DE4CC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9552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5D4787D-D6A1-42B0-B38F-F72E275F2D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038623"/>
          </a:xfrm>
        </p:spPr>
        <p:txBody>
          <a:bodyPr>
            <a:normAutofit/>
          </a:bodyPr>
          <a:lstStyle/>
          <a:p>
            <a:r>
              <a:rPr lang="lv-LV" sz="5400" dirty="0"/>
              <a:t>TERMINI KĀ VALODAS DAĻA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365999AE-3DD5-4404-AF0B-37A6522EE5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lv-LV" dirty="0"/>
              <a:t>Māris Baltiņš</a:t>
            </a:r>
          </a:p>
          <a:p>
            <a:pPr algn="r"/>
            <a:r>
              <a:rPr lang="lv-LV" dirty="0"/>
              <a:t>Valsts valodas centrs</a:t>
            </a:r>
          </a:p>
          <a:p>
            <a:pPr algn="r"/>
            <a:r>
              <a:rPr lang="lv-LV" dirty="0"/>
              <a:t>09.11.2018.</a:t>
            </a:r>
          </a:p>
        </p:txBody>
      </p:sp>
    </p:spTree>
    <p:extLst>
      <p:ext uri="{BB962C8B-B14F-4D97-AF65-F5344CB8AC3E}">
        <p14:creationId xmlns:p14="http://schemas.microsoft.com/office/powerpoint/2010/main" val="382745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50A188B-E510-411D-A01E-FC92686CD1E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425668"/>
            <a:ext cx="8229600" cy="717331"/>
          </a:xfrm>
        </p:spPr>
        <p:txBody>
          <a:bodyPr>
            <a:normAutofit/>
          </a:bodyPr>
          <a:lstStyle/>
          <a:p>
            <a:pPr algn="ctr" eaLnBrk="1" hangingPunct="1"/>
            <a:r>
              <a:rPr lang="lv-LV" altLang="lv-LV" sz="3600" dirty="0">
                <a:latin typeface="+mn-lt"/>
              </a:rPr>
              <a:t>TERMINRADES PROCESS</a:t>
            </a:r>
            <a:endParaRPr lang="en-GB" altLang="lv-LV" sz="3600" dirty="0">
              <a:latin typeface="+mn-lt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3C82ABD-6A11-4ABD-BA07-72FCD17EAAF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655379" y="1268414"/>
            <a:ext cx="8923283" cy="48275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lv-LV" altLang="lv-LV" dirty="0"/>
              <a:t>Vajadzību un esošo resursu apzināšana;</a:t>
            </a:r>
          </a:p>
          <a:p>
            <a:pPr eaLnBrk="1" hangingPunct="1">
              <a:lnSpc>
                <a:spcPct val="90000"/>
              </a:lnSpc>
            </a:pPr>
            <a:r>
              <a:rPr lang="lv-LV" altLang="lv-LV" dirty="0"/>
              <a:t>Jaunu terminu izstrāde;</a:t>
            </a:r>
          </a:p>
          <a:p>
            <a:pPr eaLnBrk="1" hangingPunct="1">
              <a:lnSpc>
                <a:spcPct val="90000"/>
              </a:lnSpc>
            </a:pPr>
            <a:r>
              <a:rPr lang="lv-LV" altLang="lv-LV" dirty="0"/>
              <a:t>Terminu saskaņošana;</a:t>
            </a:r>
          </a:p>
          <a:p>
            <a:pPr eaLnBrk="1" hangingPunct="1">
              <a:lnSpc>
                <a:spcPct val="90000"/>
              </a:lnSpc>
            </a:pPr>
            <a:r>
              <a:rPr lang="lv-LV" altLang="lv-LV" dirty="0"/>
              <a:t>Terminu apstiprināšana (</a:t>
            </a:r>
            <a:r>
              <a:rPr lang="lv-LV" altLang="lv-LV" dirty="0">
                <a:cs typeface="Times New Roman" panose="02020603050405020304" pitchFamily="18" charset="0"/>
              </a:rPr>
              <a:t>±</a:t>
            </a:r>
            <a:r>
              <a:rPr lang="lv-LV" altLang="lv-LV" dirty="0"/>
              <a:t>);</a:t>
            </a:r>
          </a:p>
          <a:p>
            <a:pPr eaLnBrk="1" hangingPunct="1">
              <a:lnSpc>
                <a:spcPct val="90000"/>
              </a:lnSpc>
            </a:pPr>
            <a:r>
              <a:rPr lang="lv-LV" altLang="lv-LV" dirty="0"/>
              <a:t>Terminu pieejamības nodrošināšana;</a:t>
            </a:r>
          </a:p>
          <a:p>
            <a:pPr eaLnBrk="1" hangingPunct="1">
              <a:lnSpc>
                <a:spcPct val="90000"/>
              </a:lnSpc>
            </a:pPr>
            <a:r>
              <a:rPr lang="lv-LV" altLang="lv-LV" dirty="0"/>
              <a:t>Terminu aprobācija praksē;</a:t>
            </a:r>
          </a:p>
          <a:p>
            <a:pPr eaLnBrk="1" hangingPunct="1">
              <a:lnSpc>
                <a:spcPct val="90000"/>
              </a:lnSpc>
            </a:pPr>
            <a:r>
              <a:rPr lang="lv-LV" altLang="lv-LV" dirty="0"/>
              <a:t>Terminu grozīšana un nozīmes precizēšana.</a:t>
            </a:r>
            <a:endParaRPr lang="en-GB" altLang="lv-LV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097C614D-A7A5-4340-8410-506FBED611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8407" y="274637"/>
            <a:ext cx="9162393" cy="96295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lv-LV" altLang="lv-LV" sz="3600" dirty="0">
                <a:latin typeface="+mn-lt"/>
              </a:rPr>
              <a:t>KĀ ATŠĶIRT TERMINU NO NETERMINA?</a:t>
            </a:r>
            <a:endParaRPr lang="en-GB" altLang="lv-LV" sz="3600" dirty="0">
              <a:latin typeface="+mn-lt"/>
            </a:endParaRP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54BCDF27-86E2-40C8-81C0-0CCC9850F6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11469" y="1412876"/>
            <a:ext cx="9829799" cy="4683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lv-LV" altLang="lv-LV" dirty="0"/>
              <a:t>Terminus parasti lieto noteiktos valodas funkcionālajos stilos (zinātniskajā, lietišķo rakstu u.c.);</a:t>
            </a:r>
          </a:p>
          <a:p>
            <a:pPr eaLnBrk="1" hangingPunct="1">
              <a:lnSpc>
                <a:spcPct val="90000"/>
              </a:lnSpc>
            </a:pPr>
            <a:r>
              <a:rPr lang="lv-LV" altLang="lv-LV" dirty="0"/>
              <a:t>Terminu dotajā kontekstā parasti nav viegli aizstāt ar citu vārdu, būtiski nemainot teikuma jēgu, </a:t>
            </a:r>
            <a:r>
              <a:rPr lang="lv-LV" altLang="lv-LV" dirty="0" err="1"/>
              <a:t>neterminam</a:t>
            </a:r>
            <a:r>
              <a:rPr lang="lv-LV" altLang="lv-LV" dirty="0"/>
              <a:t> vieglāk atrast sinonīmu;</a:t>
            </a:r>
          </a:p>
          <a:p>
            <a:pPr eaLnBrk="1" hangingPunct="1">
              <a:lnSpc>
                <a:spcPct val="90000"/>
              </a:lnSpc>
            </a:pPr>
            <a:r>
              <a:rPr lang="lv-LV" altLang="lv-LV" dirty="0"/>
              <a:t>Termins vienas nozares ietvaros ir kontekstneatkarīgs</a:t>
            </a:r>
          </a:p>
          <a:p>
            <a:pPr eaLnBrk="1" hangingPunct="1">
              <a:lnSpc>
                <a:spcPct val="90000"/>
              </a:lnSpc>
            </a:pPr>
            <a:r>
              <a:rPr lang="lv-LV" altLang="lv-LV" dirty="0"/>
              <a:t>Termins parasti izsaka būtisko teikuma jēgu;</a:t>
            </a:r>
          </a:p>
          <a:p>
            <a:pPr eaLnBrk="1" hangingPunct="1">
              <a:lnSpc>
                <a:spcPct val="90000"/>
              </a:lnSpc>
            </a:pPr>
            <a:r>
              <a:rPr lang="lv-LV" altLang="lv-LV" dirty="0"/>
              <a:t>Termina funkcijā parasti izmanto vārdu tā </a:t>
            </a:r>
            <a:r>
              <a:rPr lang="lv-LV" altLang="lv-LV" dirty="0" err="1"/>
              <a:t>pamatnozīmē</a:t>
            </a:r>
            <a:r>
              <a:rPr lang="lv-LV" altLang="lv-LV" dirty="0"/>
              <a:t>.</a:t>
            </a:r>
          </a:p>
          <a:p>
            <a:pPr eaLnBrk="1" hangingPunct="1">
              <a:lnSpc>
                <a:spcPct val="90000"/>
              </a:lnSpc>
            </a:pPr>
            <a:endParaRPr lang="lv-LV" altLang="lv-LV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GB" altLang="lv-LV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1AA823EC-2F37-4CE7-82D8-96A78F7F29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00200" y="838200"/>
            <a:ext cx="8305800" cy="609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lv-LV" altLang="lv-LV" sz="4000" dirty="0">
                <a:latin typeface="+mn-lt"/>
              </a:rPr>
              <a:t>DAŽI RETORISKI JAUTĀJUMI</a:t>
            </a:r>
            <a:endParaRPr lang="en-GB" altLang="lv-LV" sz="4000" dirty="0">
              <a:latin typeface="+mn-lt"/>
            </a:endParaRP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0FDA5A12-EA5F-4A15-B086-70B480C704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0200" y="1752600"/>
            <a:ext cx="8534400" cy="4343400"/>
          </a:xfrm>
        </p:spPr>
        <p:txBody>
          <a:bodyPr/>
          <a:lstStyle/>
          <a:p>
            <a:pPr eaLnBrk="1" hangingPunct="1"/>
            <a:r>
              <a:rPr lang="lv-LV" altLang="lv-LV" dirty="0"/>
              <a:t>Ko uzskatīt par labu terminu?</a:t>
            </a:r>
          </a:p>
          <a:p>
            <a:pPr eaLnBrk="1" hangingPunct="1"/>
            <a:r>
              <a:rPr lang="lv-LV" altLang="lv-LV" dirty="0"/>
              <a:t>Kāpēc daudzi pat šķietami veiksmīgi termini netiek lietoti? </a:t>
            </a:r>
          </a:p>
          <a:p>
            <a:pPr eaLnBrk="1" hangingPunct="1"/>
            <a:r>
              <a:rPr lang="lv-LV" altLang="lv-LV" dirty="0"/>
              <a:t>Ko var uzskatīt par sakārtotu nozares terminoloģiju?</a:t>
            </a:r>
          </a:p>
          <a:p>
            <a:pPr eaLnBrk="1" hangingPunct="1"/>
            <a:r>
              <a:rPr lang="lv-LV" altLang="lv-LV" dirty="0"/>
              <a:t>Kā nodrošināt, lai praksē lietotu pēc iespējas lielāku daļu ieteikto  terminu?</a:t>
            </a:r>
            <a:endParaRPr lang="en-GB" altLang="lv-LV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D83A02AB-256D-471D-86EE-787457822B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1372" y="457200"/>
            <a:ext cx="8765628" cy="762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lv-LV" altLang="lv-LV" sz="3600" dirty="0">
                <a:latin typeface="+mn-lt"/>
              </a:rPr>
              <a:t>VAI VISI VIENĀDI TO SAPROT?</a:t>
            </a:r>
            <a:endParaRPr lang="en-GB" altLang="lv-LV" sz="3600" dirty="0">
              <a:latin typeface="+mn-lt"/>
            </a:endParaRP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E118FE3D-19F6-42F8-9516-E020592CA4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40069" y="1340069"/>
            <a:ext cx="8642131" cy="4755931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lv-LV" altLang="lv-LV" dirty="0"/>
              <a:t>Labs termins ir tāds, kas:</a:t>
            </a:r>
          </a:p>
          <a:p>
            <a:pPr eaLnBrk="1" hangingPunct="1"/>
            <a:r>
              <a:rPr lang="lv-LV" altLang="lv-LV" dirty="0"/>
              <a:t>Atbilst visām prasībām;</a:t>
            </a:r>
          </a:p>
          <a:p>
            <a:pPr eaLnBrk="1" hangingPunct="1"/>
            <a:r>
              <a:rPr lang="lv-LV" altLang="lv-LV" dirty="0"/>
              <a:t>Ievēro minimālos kritērijus;</a:t>
            </a:r>
          </a:p>
          <a:p>
            <a:pPr eaLnBrk="1" hangingPunct="1"/>
            <a:r>
              <a:rPr lang="lv-LV" altLang="lv-LV" dirty="0"/>
              <a:t>Pieejams tieši laikā;</a:t>
            </a:r>
          </a:p>
          <a:p>
            <a:pPr eaLnBrk="1" hangingPunct="1"/>
            <a:r>
              <a:rPr lang="lv-LV" altLang="lv-LV" dirty="0"/>
              <a:t>Pieņemams speciālistiem;</a:t>
            </a:r>
          </a:p>
          <a:p>
            <a:pPr eaLnBrk="1" hangingPunct="1"/>
            <a:r>
              <a:rPr lang="lv-LV" altLang="lv-LV" dirty="0"/>
              <a:t>Atbilst nozares tradīcijām;</a:t>
            </a:r>
          </a:p>
          <a:p>
            <a:pPr eaLnBrk="1" hangingPunct="1"/>
            <a:r>
              <a:rPr lang="lv-LV" altLang="lv-LV" dirty="0"/>
              <a:t>Tiek lietots !!!</a:t>
            </a:r>
          </a:p>
          <a:p>
            <a:pPr eaLnBrk="1" hangingPunct="1"/>
            <a:endParaRPr lang="en-GB" altLang="lv-LV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5267CA6A-8A19-4325-8228-63C679D831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4076" y="274638"/>
            <a:ext cx="9333186" cy="101025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lv-LV" altLang="lv-LV" sz="3600" dirty="0">
                <a:latin typeface="+mn-lt"/>
              </a:rPr>
              <a:t>PIECI DARBA PAMATPRINCIPI</a:t>
            </a:r>
            <a:endParaRPr lang="en-GB" altLang="lv-LV" sz="3600" dirty="0">
              <a:latin typeface="+mn-lt"/>
            </a:endParaRP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EB58C6E2-B58D-44A9-8B73-7B84F29A8F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19352" y="1284890"/>
            <a:ext cx="9979572" cy="481111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lv-LV" altLang="lv-LV" dirty="0"/>
              <a:t>Jānoskaidro, vai šajā kontekstā konkrētais vārds vispār ir termins.</a:t>
            </a:r>
          </a:p>
          <a:p>
            <a:pPr marL="609600" indent="-609600">
              <a:buFontTx/>
              <a:buAutoNum type="arabicPeriod"/>
            </a:pPr>
            <a:r>
              <a:rPr lang="lv-LV" altLang="lv-LV" dirty="0"/>
              <a:t>Terminus netulko, bet atrod tiem ekvivalentus.</a:t>
            </a:r>
          </a:p>
          <a:p>
            <a:pPr marL="609600" indent="-609600">
              <a:buFontTx/>
              <a:buAutoNum type="arabicPeriod"/>
            </a:pPr>
            <a:r>
              <a:rPr lang="lv-LV" altLang="lv-LV" dirty="0"/>
              <a:t>Pēc iespējas jāizmanto jau lietotie nozares termini.</a:t>
            </a:r>
          </a:p>
          <a:p>
            <a:pPr marL="609600" indent="-609600">
              <a:buFontTx/>
              <a:buAutoNum type="arabicPeriod"/>
            </a:pPr>
            <a:r>
              <a:rPr lang="lv-LV" altLang="lv-LV" dirty="0"/>
              <a:t>Allaž atcerēties par viltus draugiem.</a:t>
            </a:r>
          </a:p>
          <a:p>
            <a:pPr marL="609600" indent="-609600">
              <a:buFontTx/>
              <a:buAutoNum type="arabicPeriod"/>
            </a:pPr>
            <a:r>
              <a:rPr lang="lv-LV" altLang="lv-LV" dirty="0"/>
              <a:t>Nekad nepazaudēt veselo saprātu.</a:t>
            </a:r>
          </a:p>
          <a:p>
            <a:pPr marL="0" indent="0">
              <a:buNone/>
            </a:pPr>
            <a:endParaRPr lang="lv-LV" altLang="lv-LV" dirty="0"/>
          </a:p>
          <a:p>
            <a:pPr marL="0" indent="0">
              <a:buNone/>
            </a:pPr>
            <a:r>
              <a:rPr lang="lv-LV" altLang="lv-LV" u="sng" dirty="0"/>
              <a:t>Veselīgs konservatīvisms</a:t>
            </a:r>
            <a:r>
              <a:rPr lang="lv-LV" altLang="lv-LV" dirty="0"/>
              <a:t> kā svarīgākā </a:t>
            </a:r>
            <a:r>
              <a:rPr lang="lv-LV" altLang="lv-LV" dirty="0" err="1"/>
              <a:t>terminrades</a:t>
            </a:r>
            <a:r>
              <a:rPr lang="lv-LV" altLang="lv-LV" dirty="0"/>
              <a:t> procesā iesaistītā speciālista īpašība: akceptēt to, kas jau izsenis un konsekventi tiek lietoti, bez vajadzības neko nemainot.</a:t>
            </a:r>
            <a:endParaRPr lang="en-GB" altLang="lv-LV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685800"/>
          </a:xfrm>
        </p:spPr>
        <p:txBody>
          <a:bodyPr>
            <a:normAutofit/>
          </a:bodyPr>
          <a:lstStyle/>
          <a:p>
            <a:pPr algn="ctr"/>
            <a:r>
              <a:rPr lang="lv-LV" altLang="lv-LV" sz="4000" dirty="0">
                <a:latin typeface="+mn-lt"/>
              </a:rPr>
              <a:t>PAMATJĒDZIENI</a:t>
            </a:r>
            <a:endParaRPr lang="en-GB" altLang="lv-LV" sz="4000" dirty="0">
              <a:latin typeface="+mn-lt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8178" y="1052514"/>
            <a:ext cx="10018987" cy="5076825"/>
          </a:xfrm>
        </p:spPr>
        <p:txBody>
          <a:bodyPr/>
          <a:lstStyle/>
          <a:p>
            <a:pPr>
              <a:buFontTx/>
              <a:buNone/>
            </a:pPr>
            <a:r>
              <a:rPr lang="lv-LV" altLang="lv-LV" u="sng" dirty="0"/>
              <a:t>Vārds</a:t>
            </a:r>
            <a:r>
              <a:rPr lang="lv-LV" altLang="lv-LV" dirty="0"/>
              <a:t> ir mazākā patstāvīgā valodas leksiskās sistēmas vienība (skaņu kombinācija), ar kuru apzīmē kādu priekšmetu, parādību, pazīmi vai citu nojēgumu vai attieksmi starp tiem.</a:t>
            </a:r>
          </a:p>
          <a:p>
            <a:pPr>
              <a:buFontTx/>
              <a:buNone/>
            </a:pPr>
            <a:r>
              <a:rPr lang="lv-LV" altLang="lv-LV" u="sng" dirty="0"/>
              <a:t>Leksika</a:t>
            </a:r>
            <a:r>
              <a:rPr lang="lv-LV" altLang="lv-LV" dirty="0"/>
              <a:t> – valodas vārdu krājums kopumā.</a:t>
            </a:r>
          </a:p>
          <a:p>
            <a:pPr>
              <a:buFontTx/>
              <a:buNone/>
            </a:pPr>
            <a:r>
              <a:rPr lang="lv-LV" altLang="lv-LV" u="sng" dirty="0"/>
              <a:t>Termins</a:t>
            </a:r>
            <a:r>
              <a:rPr lang="lv-LV" altLang="lv-LV" dirty="0"/>
              <a:t> ir vārds vai vārdkopa (terminācijas vienība), kas attiecīgās nozares terminu sistēmā izteic noteiktu jēdzienu.</a:t>
            </a:r>
          </a:p>
          <a:p>
            <a:pPr>
              <a:buFontTx/>
              <a:buNone/>
            </a:pPr>
            <a:r>
              <a:rPr lang="lv-LV" altLang="lv-LV" u="sng" dirty="0"/>
              <a:t>Terminu sistēma</a:t>
            </a:r>
            <a:r>
              <a:rPr lang="lv-LV" altLang="lv-LV" dirty="0"/>
              <a:t> ir  vispārzinātnisku vai kādas nozares jēdzienu sistēmai atbilstoši izvēlētu, sagrupētu un hierarhiski strukturētu terminu kopa. </a:t>
            </a:r>
          </a:p>
          <a:p>
            <a:pPr>
              <a:buFontTx/>
              <a:buNone/>
            </a:pPr>
            <a:endParaRPr lang="lv-LV" altLang="lv-LV" dirty="0"/>
          </a:p>
        </p:txBody>
      </p:sp>
    </p:spTree>
    <p:extLst>
      <p:ext uri="{BB962C8B-B14F-4D97-AF65-F5344CB8AC3E}">
        <p14:creationId xmlns:p14="http://schemas.microsoft.com/office/powerpoint/2010/main" val="662861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386" y="274638"/>
            <a:ext cx="8421414" cy="922114"/>
          </a:xfrm>
        </p:spPr>
        <p:txBody>
          <a:bodyPr>
            <a:normAutofit/>
          </a:bodyPr>
          <a:lstStyle/>
          <a:p>
            <a:pPr algn="ctr"/>
            <a:r>
              <a:rPr lang="lv-LV" sz="3600" dirty="0">
                <a:latin typeface="+mn-lt"/>
              </a:rPr>
              <a:t>PARASTS VĀRDS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3512" y="1196753"/>
            <a:ext cx="8712968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u="sng" dirty="0"/>
              <a:t>Izmanto leksikoloģisko pieeju</a:t>
            </a:r>
            <a:r>
              <a:rPr lang="lv-LV" dirty="0"/>
              <a:t> (raksturojot vārdu nozīmi vai nozīmes, vispārēja lietojuma vārdnīcās):</a:t>
            </a:r>
          </a:p>
          <a:p>
            <a:pPr marL="0" indent="0">
              <a:buNone/>
            </a:pPr>
            <a:r>
              <a:rPr lang="lv-LV" dirty="0"/>
              <a:t>Laiks = 1. ‘hronoloģiskais laiks’</a:t>
            </a:r>
          </a:p>
          <a:p>
            <a:pPr marL="0" indent="0">
              <a:buNone/>
            </a:pPr>
            <a:r>
              <a:rPr lang="lv-LV" dirty="0"/>
              <a:t>	   2. ‘laikmets’ (parasti daudzskaitlī)</a:t>
            </a:r>
          </a:p>
          <a:p>
            <a:pPr marL="0" indent="0">
              <a:buNone/>
            </a:pPr>
            <a:r>
              <a:rPr lang="lv-LV" dirty="0"/>
              <a:t>	   3. ‘meteoroloģiskais laiks’</a:t>
            </a:r>
          </a:p>
          <a:p>
            <a:pPr marL="0" indent="0">
              <a:buNone/>
            </a:pPr>
            <a:r>
              <a:rPr lang="lv-LV" dirty="0"/>
              <a:t>	   4. ‘gramatiskais laiks’</a:t>
            </a:r>
          </a:p>
          <a:p>
            <a:pPr marL="0" indent="0">
              <a:buNone/>
            </a:pPr>
            <a:r>
              <a:rPr lang="lv-LV" dirty="0"/>
              <a:t>	   5. ‘termiņš’</a:t>
            </a:r>
          </a:p>
          <a:p>
            <a:pPr marL="0" indent="0">
              <a:buNone/>
            </a:pPr>
            <a:r>
              <a:rPr lang="lv-LV" dirty="0"/>
              <a:t>Vārdam (katrai tā nozīmei) var dot skaidrojumu, atklāt nozīmi ar piemēru vai sameklēt atbilsmi svešvalodā</a:t>
            </a:r>
          </a:p>
        </p:txBody>
      </p:sp>
    </p:spTree>
    <p:extLst>
      <p:ext uri="{BB962C8B-B14F-4D97-AF65-F5344CB8AC3E}">
        <p14:creationId xmlns:p14="http://schemas.microsoft.com/office/powerpoint/2010/main" val="1599107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lv-LV" sz="3600" dirty="0">
                <a:latin typeface="+mn-lt"/>
              </a:rPr>
              <a:t>TERMINS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5520" y="1196752"/>
            <a:ext cx="8640960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u="sng" dirty="0"/>
              <a:t>Izmanto terminogrāfisko pieeju</a:t>
            </a:r>
            <a:r>
              <a:rPr lang="lv-LV" dirty="0"/>
              <a:t> (norādot jēdzienu, ko šis termins apzīmē, un saistību ar citiem terminiem šīs nozares):</a:t>
            </a:r>
          </a:p>
          <a:p>
            <a:pPr marL="0" indent="0">
              <a:buNone/>
            </a:pPr>
            <a:r>
              <a:rPr lang="lv-LV" dirty="0"/>
              <a:t>«Šaha figūra, kas pārvietojas diagonāli pa vienas krāsas lauciņiem»</a:t>
            </a:r>
          </a:p>
          <a:p>
            <a:pPr>
              <a:buFontTx/>
              <a:buNone/>
            </a:pPr>
            <a:r>
              <a:rPr lang="en-US" altLang="lv-LV" dirty="0" err="1"/>
              <a:t>En</a:t>
            </a:r>
            <a:r>
              <a:rPr lang="en-US" altLang="lv-LV" dirty="0"/>
              <a:t>: </a:t>
            </a:r>
            <a:r>
              <a:rPr lang="en-US" altLang="lv-LV" i="1" dirty="0"/>
              <a:t>bishop</a:t>
            </a:r>
            <a:r>
              <a:rPr lang="lv-LV" altLang="lv-LV" dirty="0"/>
              <a:t>; </a:t>
            </a:r>
            <a:r>
              <a:rPr lang="en-US" altLang="lv-LV" dirty="0"/>
              <a:t>Fr: </a:t>
            </a:r>
            <a:r>
              <a:rPr lang="en-US" altLang="lv-LV" i="1" dirty="0" err="1"/>
              <a:t>fou</a:t>
            </a:r>
            <a:r>
              <a:rPr lang="en-US" altLang="lv-LV" dirty="0"/>
              <a:t> ‘</a:t>
            </a:r>
            <a:r>
              <a:rPr lang="lv-LV" altLang="lv-LV" dirty="0"/>
              <a:t>nerrs, āksts, muļķis</a:t>
            </a:r>
            <a:r>
              <a:rPr lang="en-US" altLang="lv-LV" dirty="0"/>
              <a:t>’</a:t>
            </a:r>
          </a:p>
          <a:p>
            <a:pPr>
              <a:buFontTx/>
              <a:buNone/>
            </a:pPr>
            <a:r>
              <a:rPr lang="lv-LV" altLang="lv-LV" dirty="0"/>
              <a:t>La: </a:t>
            </a:r>
            <a:r>
              <a:rPr lang="lv-LV" altLang="lv-LV" i="1" dirty="0"/>
              <a:t>cursor</a:t>
            </a:r>
            <a:r>
              <a:rPr lang="lv-LV" altLang="lv-LV" dirty="0"/>
              <a:t>; Pl: </a:t>
            </a:r>
            <a:r>
              <a:rPr lang="lv-LV" altLang="lv-LV" i="1" dirty="0"/>
              <a:t>goniec</a:t>
            </a:r>
            <a:r>
              <a:rPr lang="lv-LV" altLang="lv-LV" dirty="0"/>
              <a:t>; </a:t>
            </a:r>
            <a:r>
              <a:rPr lang="en-US" altLang="lv-LV" dirty="0"/>
              <a:t>De: </a:t>
            </a:r>
            <a:r>
              <a:rPr lang="en-US" altLang="lv-LV" i="1" dirty="0" err="1"/>
              <a:t>Laufer</a:t>
            </a:r>
            <a:r>
              <a:rPr lang="en-US" altLang="lv-LV" dirty="0"/>
              <a:t> ‘</a:t>
            </a:r>
            <a:r>
              <a:rPr lang="lv-LV" altLang="lv-LV" dirty="0"/>
              <a:t>skrējējs</a:t>
            </a:r>
            <a:r>
              <a:rPr lang="en-US" altLang="lv-LV" dirty="0"/>
              <a:t>’</a:t>
            </a:r>
            <a:r>
              <a:rPr lang="lv-LV" altLang="lv-LV" dirty="0"/>
              <a:t>; </a:t>
            </a:r>
          </a:p>
          <a:p>
            <a:pPr>
              <a:buNone/>
            </a:pPr>
            <a:r>
              <a:rPr lang="en-US" altLang="lv-LV" dirty="0" err="1"/>
              <a:t>Lv</a:t>
            </a:r>
            <a:r>
              <a:rPr lang="en-US" altLang="lv-LV" dirty="0"/>
              <a:t>: </a:t>
            </a:r>
            <a:r>
              <a:rPr lang="en-US" altLang="lv-LV" i="1" dirty="0" err="1"/>
              <a:t>laidnis</a:t>
            </a:r>
            <a:r>
              <a:rPr lang="en-US" altLang="lv-LV" dirty="0"/>
              <a:t> (</a:t>
            </a:r>
            <a:r>
              <a:rPr lang="lv-LV" altLang="lv-LV" dirty="0"/>
              <a:t>jaunvārds</a:t>
            </a:r>
            <a:r>
              <a:rPr lang="en-US" altLang="lv-LV" dirty="0"/>
              <a:t>)</a:t>
            </a:r>
            <a:r>
              <a:rPr lang="lv-LV" altLang="lv-LV" dirty="0"/>
              <a:t>; </a:t>
            </a:r>
            <a:endParaRPr lang="en-US" altLang="lv-LV" dirty="0"/>
          </a:p>
          <a:p>
            <a:pPr>
              <a:buFontTx/>
              <a:buNone/>
            </a:pPr>
            <a:r>
              <a:rPr lang="en-US" altLang="lv-LV" dirty="0"/>
              <a:t>Ru: </a:t>
            </a:r>
            <a:r>
              <a:rPr lang="en-US" altLang="lv-LV" i="1" dirty="0" err="1"/>
              <a:t>слон</a:t>
            </a:r>
            <a:r>
              <a:rPr lang="en-US" altLang="lv-LV" dirty="0"/>
              <a:t> ‘</a:t>
            </a:r>
            <a:r>
              <a:rPr lang="lv-LV" altLang="lv-LV" dirty="0"/>
              <a:t>zilonis</a:t>
            </a:r>
            <a:r>
              <a:rPr lang="en-US" altLang="lv-LV" dirty="0"/>
              <a:t>’</a:t>
            </a:r>
            <a:r>
              <a:rPr lang="lv-LV" altLang="lv-LV" dirty="0"/>
              <a:t>; </a:t>
            </a:r>
            <a:r>
              <a:rPr lang="en-US" altLang="lv-LV" dirty="0" err="1"/>
              <a:t>Es</a:t>
            </a:r>
            <a:r>
              <a:rPr lang="en-US" altLang="lv-LV" dirty="0"/>
              <a:t>: </a:t>
            </a:r>
            <a:r>
              <a:rPr lang="en-US" altLang="lv-LV" i="1" dirty="0" err="1"/>
              <a:t>alfil</a:t>
            </a:r>
            <a:r>
              <a:rPr lang="en-US" altLang="lv-LV" dirty="0"/>
              <a:t> (</a:t>
            </a:r>
            <a:r>
              <a:rPr lang="lv-LV" altLang="lv-LV" dirty="0"/>
              <a:t>no a</a:t>
            </a:r>
            <a:r>
              <a:rPr lang="en-US" altLang="lv-LV" dirty="0"/>
              <a:t>r</a:t>
            </a:r>
            <a:r>
              <a:rPr lang="lv-LV" altLang="lv-LV" dirty="0"/>
              <a:t>ā</a:t>
            </a:r>
            <a:r>
              <a:rPr lang="en-US" altLang="lv-LV" dirty="0"/>
              <a:t>b</a:t>
            </a:r>
            <a:r>
              <a:rPr lang="lv-LV" altLang="lv-LV" dirty="0"/>
              <a:t>u valodas</a:t>
            </a:r>
            <a:r>
              <a:rPr lang="en-US" altLang="lv-LV" dirty="0"/>
              <a:t>)</a:t>
            </a:r>
            <a:endParaRPr lang="lv-LV" altLang="lv-LV" dirty="0"/>
          </a:p>
          <a:p>
            <a:pPr>
              <a:buFontTx/>
              <a:buNone/>
            </a:pPr>
            <a:r>
              <a:rPr lang="lv-LV" altLang="lv-LV" dirty="0"/>
              <a:t>Var definēt, attēlot ar shematisku zīmējumu vai simbolu.</a:t>
            </a:r>
          </a:p>
          <a:p>
            <a:pPr>
              <a:buFontTx/>
              <a:buNone/>
            </a:pPr>
            <a:endParaRPr lang="en-US" altLang="lv-LV" dirty="0"/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925853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536" y="609600"/>
            <a:ext cx="828092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lv-LV" altLang="lv-LV" sz="4000" dirty="0">
                <a:latin typeface="+mn-lt"/>
                <a:cs typeface="Times New Roman" panose="02020603050405020304" pitchFamily="18" charset="0"/>
              </a:rPr>
              <a:t>TERMINI UN VISPĀRLIETOJAMĀ LEKSIKA - SALĪDZINĀJUMS</a:t>
            </a:r>
            <a:endParaRPr lang="en-GB" altLang="lv-LV" sz="40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29710" y="1752600"/>
            <a:ext cx="4573456" cy="4373564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lv-LV" altLang="lv-LV" sz="2400" dirty="0">
                <a:cs typeface="Times New Roman" panose="02020603050405020304" pitchFamily="18" charset="0"/>
              </a:rPr>
              <a:t>Speciālā lietojuma valoda (SLV) = termini</a:t>
            </a:r>
          </a:p>
          <a:p>
            <a:pPr>
              <a:lnSpc>
                <a:spcPct val="90000"/>
              </a:lnSpc>
            </a:pPr>
            <a:r>
              <a:rPr lang="lv-LV" altLang="lv-LV" sz="2400" dirty="0">
                <a:cs typeface="Times New Roman" panose="02020603050405020304" pitchFamily="18" charset="0"/>
              </a:rPr>
              <a:t>Pieder kādai nozarei;</a:t>
            </a:r>
          </a:p>
          <a:p>
            <a:pPr>
              <a:lnSpc>
                <a:spcPct val="90000"/>
              </a:lnSpc>
            </a:pPr>
            <a:r>
              <a:rPr lang="lv-LV" altLang="lv-LV" sz="2400" dirty="0">
                <a:cs typeface="Times New Roman" panose="02020603050405020304" pitchFamily="18" charset="0"/>
              </a:rPr>
              <a:t>Var būt definēti;</a:t>
            </a:r>
          </a:p>
          <a:p>
            <a:pPr>
              <a:lnSpc>
                <a:spcPct val="90000"/>
              </a:lnSpc>
            </a:pPr>
            <a:r>
              <a:rPr lang="lv-LV" altLang="lv-LV" sz="2400" dirty="0">
                <a:cs typeface="Times New Roman" panose="02020603050405020304" pitchFamily="18" charset="0"/>
              </a:rPr>
              <a:t>Galvenokārt lietvārdi;</a:t>
            </a:r>
          </a:p>
          <a:p>
            <a:pPr>
              <a:lnSpc>
                <a:spcPct val="90000"/>
              </a:lnSpc>
            </a:pPr>
            <a:r>
              <a:rPr lang="lv-LV" altLang="lv-LV" sz="2400" dirty="0">
                <a:cs typeface="Times New Roman" panose="02020603050405020304" pitchFamily="18" charset="0"/>
              </a:rPr>
              <a:t>Dažāda cilme;</a:t>
            </a:r>
          </a:p>
          <a:p>
            <a:pPr>
              <a:lnSpc>
                <a:spcPct val="90000"/>
              </a:lnSpc>
            </a:pPr>
            <a:r>
              <a:rPr lang="lv-LV" altLang="lv-LV" sz="2400" dirty="0">
                <a:cs typeface="Times New Roman" panose="02020603050405020304" pitchFamily="18" charset="0"/>
              </a:rPr>
              <a:t>Parasti stilistiski neitrāli;</a:t>
            </a:r>
          </a:p>
          <a:p>
            <a:pPr>
              <a:lnSpc>
                <a:spcPct val="90000"/>
              </a:lnSpc>
            </a:pPr>
            <a:r>
              <a:rPr lang="lv-LV" altLang="lv-LV" sz="2400" dirty="0">
                <a:cs typeface="Times New Roman" panose="02020603050405020304" pitchFamily="18" charset="0"/>
              </a:rPr>
              <a:t>Cenšas neveidot sinonīmus un homonīmus;</a:t>
            </a:r>
          </a:p>
          <a:p>
            <a:pPr>
              <a:lnSpc>
                <a:spcPct val="90000"/>
              </a:lnSpc>
            </a:pPr>
            <a:r>
              <a:rPr lang="lv-LV" altLang="lv-LV" sz="2400" dirty="0">
                <a:cs typeface="Times New Roman" panose="02020603050405020304" pitchFamily="18" charset="0"/>
              </a:rPr>
              <a:t>Termins var būt gan atsevišķs vārds, gan vārdkopa.</a:t>
            </a:r>
            <a:endParaRPr lang="en-GB" altLang="lv-LV" sz="2400" dirty="0">
              <a:cs typeface="Times New Roman" panose="02020603050405020304" pitchFamily="18" charset="0"/>
            </a:endParaRP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990202" y="1752600"/>
            <a:ext cx="4777646" cy="4373564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lv-LV" altLang="lv-LV" sz="2400" dirty="0">
                <a:cs typeface="Times New Roman" panose="02020603050405020304" pitchFamily="18" charset="0"/>
              </a:rPr>
              <a:t>Vispārējā lietojuma valoda (VLV) vispārlietojamā leksika</a:t>
            </a:r>
          </a:p>
          <a:p>
            <a:r>
              <a:rPr lang="lv-LV" altLang="lv-LV" sz="2400" dirty="0">
                <a:cs typeface="Times New Roman" panose="02020603050405020304" pitchFamily="18" charset="0"/>
              </a:rPr>
              <a:t>Pieder visiem valodas lietotājiem;</a:t>
            </a:r>
          </a:p>
          <a:p>
            <a:r>
              <a:rPr lang="lv-LV" altLang="lv-LV" sz="2400" dirty="0">
                <a:cs typeface="Times New Roman" panose="02020603050405020304" pitchFamily="18" charset="0"/>
              </a:rPr>
              <a:t>Var būt skaidrojums;</a:t>
            </a:r>
          </a:p>
          <a:p>
            <a:r>
              <a:rPr lang="lv-LV" altLang="lv-LV" sz="2400" dirty="0">
                <a:cs typeface="Times New Roman" panose="02020603050405020304" pitchFamily="18" charset="0"/>
              </a:rPr>
              <a:t>Ietver visas vārdšķiras;</a:t>
            </a:r>
          </a:p>
          <a:p>
            <a:r>
              <a:rPr lang="lv-LV" altLang="lv-LV" sz="2400" dirty="0">
                <a:cs typeface="Times New Roman" panose="02020603050405020304" pitchFamily="18" charset="0"/>
              </a:rPr>
              <a:t>Mēdz būt daudz sinonīmu, kam piemīt dažāda ekspresivitāte.</a:t>
            </a:r>
            <a:br>
              <a:rPr lang="lv-LV" altLang="lv-LV" sz="2400" dirty="0">
                <a:cs typeface="Times New Roman" panose="02020603050405020304" pitchFamily="18" charset="0"/>
              </a:rPr>
            </a:br>
            <a:endParaRPr lang="lv-LV" altLang="lv-LV" sz="24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altLang="lv-LV" sz="2400" dirty="0"/>
          </a:p>
        </p:txBody>
      </p:sp>
    </p:spTree>
    <p:extLst>
      <p:ext uri="{BB962C8B-B14F-4D97-AF65-F5344CB8AC3E}">
        <p14:creationId xmlns:p14="http://schemas.microsoft.com/office/powerpoint/2010/main" val="1654940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0EE1166-DBB2-4708-81CE-1B75E41AA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8552"/>
          </a:xfrm>
        </p:spPr>
        <p:txBody>
          <a:bodyPr/>
          <a:lstStyle/>
          <a:p>
            <a:pPr algn="ctr"/>
            <a:r>
              <a:rPr lang="lv-LV" dirty="0"/>
              <a:t>Terminoloģija un vispārlietojamā leksika</a:t>
            </a:r>
          </a:p>
        </p:txBody>
      </p:sp>
      <p:pic>
        <p:nvPicPr>
          <p:cNvPr id="4" name="Picture 1" descr="C:\Users\mbaltins\Documents\My Scans\pparklaj-jedz.png">
            <a:extLst>
              <a:ext uri="{FF2B5EF4-FFF2-40B4-BE49-F238E27FC236}">
                <a16:creationId xmlns:a16="http://schemas.microsoft.com/office/drawing/2014/main" id="{55F2ECFB-C258-4863-89E6-196F636A6D80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9531" y="1459523"/>
            <a:ext cx="4026144" cy="36400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5293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42E284C-260E-42BC-89A0-FD79A449F6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69124" y="381000"/>
            <a:ext cx="9088821" cy="1066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lv-LV" altLang="lv-LV" sz="3600" dirty="0">
                <a:latin typeface="+mn-lt"/>
              </a:rPr>
              <a:t>REĀLS UN POTENCIĀLS TERMINS</a:t>
            </a:r>
            <a:endParaRPr lang="en-GB" altLang="lv-LV" sz="3600" dirty="0">
              <a:latin typeface="+mn-lt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9F97785-7DE0-46F0-9474-DB9065FD63E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474076" y="1600200"/>
            <a:ext cx="4545724" cy="449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lv-LV" altLang="lv-LV" b="1" dirty="0"/>
              <a:t>    </a:t>
            </a:r>
            <a:r>
              <a:rPr lang="lv-LV" altLang="lv-LV" sz="2400" dirty="0"/>
              <a:t>Reāls termins</a:t>
            </a:r>
          </a:p>
          <a:p>
            <a:pPr eaLnBrk="1" hangingPunct="1"/>
            <a:r>
              <a:rPr lang="lv-LV" altLang="lv-LV" sz="2400" dirty="0"/>
              <a:t>Pazīstams speciālistiem un tulkotājiem;</a:t>
            </a:r>
          </a:p>
          <a:p>
            <a:pPr eaLnBrk="1" hangingPunct="1"/>
            <a:r>
              <a:rPr lang="lv-LV" altLang="lv-LV" sz="2400" dirty="0"/>
              <a:t>Atrodams arī agrāk izdotās terminu vārdnīcās un citos terminu resursos; </a:t>
            </a:r>
          </a:p>
          <a:p>
            <a:pPr eaLnBrk="1" hangingPunct="1"/>
            <a:r>
              <a:rPr lang="lv-LV" altLang="lv-LV" sz="2400" dirty="0"/>
              <a:t>Ticis lietots nozares tekstos (ne tikai ieteicēja publikācijās);</a:t>
            </a:r>
          </a:p>
          <a:p>
            <a:pPr eaLnBrk="1" hangingPunct="1"/>
            <a:r>
              <a:rPr lang="lv-LV" altLang="lv-LV" sz="2400" dirty="0"/>
              <a:t>Iekļāvies kopējā terminu sistēmā.</a:t>
            </a:r>
          </a:p>
          <a:p>
            <a:pPr eaLnBrk="1" hangingPunct="1"/>
            <a:endParaRPr lang="en-GB" altLang="lv-LV" sz="2400" dirty="0">
              <a:latin typeface="Times New Roman" panose="02020603050405020304" pitchFamily="18" charset="0"/>
            </a:endParaRP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397B3B61-A2C8-43A7-AD22-23BF56B5C863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172200" y="1600200"/>
            <a:ext cx="4840014" cy="449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lv-LV" altLang="lv-LV" dirty="0"/>
              <a:t> </a:t>
            </a:r>
            <a:r>
              <a:rPr lang="lv-LV" altLang="lv-LV" sz="2400" dirty="0"/>
              <a:t>Potenciāls termins</a:t>
            </a:r>
          </a:p>
          <a:p>
            <a:pPr eaLnBrk="1" hangingPunct="1"/>
            <a:r>
              <a:rPr lang="lv-LV" altLang="lv-LV" sz="2400" dirty="0"/>
              <a:t>Individuāls ieteikums, kas parādās pirmo reizi (vai tiek aktualizēts līdz tam nelietots termins);</a:t>
            </a:r>
          </a:p>
          <a:p>
            <a:pPr eaLnBrk="1" hangingPunct="1"/>
            <a:r>
              <a:rPr lang="lv-LV" altLang="lv-LV" sz="2400" dirty="0"/>
              <a:t>Nav aprobēts (ir tikai vārdnīcās vai viena autora tekstos);</a:t>
            </a:r>
          </a:p>
          <a:p>
            <a:pPr eaLnBrk="1" hangingPunct="1"/>
            <a:r>
              <a:rPr lang="lv-LV" altLang="lv-LV" sz="2400" dirty="0"/>
              <a:t>Neskaidra vieta terminu sistēmā. </a:t>
            </a:r>
          </a:p>
          <a:p>
            <a:pPr eaLnBrk="1" hangingPunct="1"/>
            <a:endParaRPr lang="en-GB" altLang="lv-LV" sz="2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7B7121B-7273-4B44-8B62-7740B42AB9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13490" y="404814"/>
            <a:ext cx="8635398" cy="73818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lv-LV" altLang="lv-LV" sz="3600" dirty="0">
                <a:latin typeface="+mn-lt"/>
              </a:rPr>
              <a:t>KĀPĒC TO SVARĪGI ZINĀT?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6EC0482-0FF1-4658-9179-F14C4AE389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42545" y="1196976"/>
            <a:ext cx="8974631" cy="4670425"/>
          </a:xfrm>
        </p:spPr>
        <p:txBody>
          <a:bodyPr/>
          <a:lstStyle/>
          <a:p>
            <a:pPr eaLnBrk="1" hangingPunct="1"/>
            <a:r>
              <a:rPr lang="lv-LV" altLang="lv-LV" dirty="0"/>
              <a:t>Lai saprastu, vai šāds (iespējams vārdnīcas vai terminoloģiska resursa lietotājam nezināms) vārds ir nozarē lietots vai ne.</a:t>
            </a:r>
          </a:p>
          <a:p>
            <a:pPr eaLnBrk="1" hangingPunct="1"/>
            <a:r>
              <a:rPr lang="lv-LV" altLang="lv-LV" dirty="0"/>
              <a:t>Lai izmantotu kādu vārdnīcu vai terminoloģijas resursu, citu vārdnīcu sastādīšanā.</a:t>
            </a:r>
          </a:p>
          <a:p>
            <a:pPr eaLnBrk="1" hangingPunct="1"/>
            <a:r>
              <a:rPr lang="lv-LV" altLang="lv-LV" dirty="0"/>
              <a:t>Lai apzinātu iemeslus, kādēļ daži ieteikumi gūst atsaucību, bet citi ne.</a:t>
            </a:r>
          </a:p>
          <a:p>
            <a:pPr eaLnBrk="1" hangingPunct="1">
              <a:buFontTx/>
              <a:buNone/>
            </a:pPr>
            <a:r>
              <a:rPr lang="lv-LV" altLang="lv-LV" dirty="0"/>
              <a:t>Piemēri (no LZA TK 62. biļetena): </a:t>
            </a:r>
            <a:r>
              <a:rPr lang="lv-LV" altLang="lv-LV" i="1" dirty="0" err="1"/>
              <a:t>aizvēdere</a:t>
            </a:r>
            <a:r>
              <a:rPr lang="lv-LV" altLang="lv-LV" i="1" dirty="0"/>
              <a:t>, </a:t>
            </a:r>
            <a:r>
              <a:rPr lang="lv-LV" altLang="lv-LV" i="1" dirty="0" err="1"/>
              <a:t>atvilnis</a:t>
            </a:r>
            <a:r>
              <a:rPr lang="lv-LV" altLang="lv-LV" i="1" dirty="0"/>
              <a:t>, </a:t>
            </a:r>
            <a:r>
              <a:rPr lang="lv-LV" altLang="lv-LV" i="1" dirty="0" err="1"/>
              <a:t>balstdeva</a:t>
            </a:r>
            <a:r>
              <a:rPr lang="lv-LV" altLang="lv-LV" i="1" dirty="0"/>
              <a:t>, </a:t>
            </a:r>
            <a:r>
              <a:rPr lang="lv-LV" altLang="lv-LV" i="1" dirty="0" err="1"/>
              <a:t>drostalošanās</a:t>
            </a:r>
            <a:r>
              <a:rPr lang="lv-LV" altLang="lv-LV" i="1" dirty="0"/>
              <a:t>, </a:t>
            </a:r>
            <a:r>
              <a:rPr lang="lv-LV" altLang="lv-LV" i="1" dirty="0" err="1"/>
              <a:t>kopdzimtņi</a:t>
            </a:r>
            <a:r>
              <a:rPr lang="lv-LV" altLang="lv-LV" i="1" dirty="0"/>
              <a:t>, kū drudzis, maidzīšana, </a:t>
            </a:r>
            <a:r>
              <a:rPr lang="lv-LV" altLang="lv-LV" i="1" dirty="0" err="1"/>
              <a:t>mērlis</a:t>
            </a:r>
            <a:r>
              <a:rPr lang="lv-LV" altLang="lv-LV" i="1" dirty="0"/>
              <a:t>, </a:t>
            </a:r>
            <a:r>
              <a:rPr lang="lv-LV" altLang="lv-LV" i="1" dirty="0" err="1"/>
              <a:t>pazāles</a:t>
            </a:r>
            <a:r>
              <a:rPr lang="lv-LV" altLang="lv-LV" i="1" dirty="0"/>
              <a:t>, </a:t>
            </a:r>
            <a:r>
              <a:rPr lang="lv-LV" altLang="lv-LV" i="1" dirty="0" err="1"/>
              <a:t>vēždraudes</a:t>
            </a:r>
            <a:r>
              <a:rPr lang="lv-LV" altLang="lv-LV" i="1" dirty="0"/>
              <a:t> slimība</a:t>
            </a:r>
            <a:r>
              <a:rPr lang="lv-LV" altLang="lv-LV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AED99CD-24BB-43B6-B5F0-EE1273A5F2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4075" y="274639"/>
            <a:ext cx="9159765" cy="923540"/>
          </a:xfrm>
        </p:spPr>
        <p:txBody>
          <a:bodyPr>
            <a:noAutofit/>
          </a:bodyPr>
          <a:lstStyle/>
          <a:p>
            <a:pPr algn="ctr" eaLnBrk="1" hangingPunct="1"/>
            <a:r>
              <a:rPr lang="lv-LV" altLang="lv-LV" sz="3600" dirty="0">
                <a:latin typeface="+mn-lt"/>
                <a:cs typeface="Times New Roman" panose="02020603050405020304" pitchFamily="18" charset="0"/>
              </a:rPr>
              <a:t>TERMINI JAUNU LEKSIKAS VIENĪBU APZĪMĒŠANAI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14DD6F7-2E6E-40C3-BC56-BF2CD5C830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3097" y="1268413"/>
            <a:ext cx="10696903" cy="4857750"/>
          </a:xfrm>
        </p:spPr>
        <p:txBody>
          <a:bodyPr/>
          <a:lstStyle/>
          <a:p>
            <a:pPr eaLnBrk="1" hangingPunct="1"/>
            <a:r>
              <a:rPr lang="lv-LV" altLang="lv-LV" sz="2400" u="sng" dirty="0"/>
              <a:t>Jaunvārds (neoloģisms)</a:t>
            </a:r>
            <a:r>
              <a:rPr lang="lv-LV" altLang="lv-LV" sz="2400" dirty="0"/>
              <a:t> – vārds, kas darināts, lai nosauktu </a:t>
            </a:r>
            <a:r>
              <a:rPr lang="lv-LV" altLang="lv-LV" sz="2400" u="sng" dirty="0"/>
              <a:t>pirms tam nepazīstamu</a:t>
            </a:r>
            <a:r>
              <a:rPr lang="lv-LV" altLang="lv-LV" sz="2400" dirty="0"/>
              <a:t> vai līdz tam </a:t>
            </a:r>
            <a:r>
              <a:rPr lang="lv-LV" altLang="lv-LV" sz="2400" u="sng" dirty="0"/>
              <a:t>ar aizguvumu apzīmētu </a:t>
            </a:r>
            <a:r>
              <a:rPr lang="lv-LV" altLang="lv-LV" sz="2400" dirty="0"/>
              <a:t>lietojumā </a:t>
            </a:r>
            <a:r>
              <a:rPr lang="lv-LV" altLang="lv-LV" sz="2400" u="sng" dirty="0"/>
              <a:t>aktuālu jēdzienu</a:t>
            </a:r>
            <a:r>
              <a:rPr lang="lv-LV" altLang="lv-LV" sz="2400" dirty="0"/>
              <a:t>.</a:t>
            </a:r>
          </a:p>
          <a:p>
            <a:pPr eaLnBrk="1" hangingPunct="1"/>
            <a:r>
              <a:rPr lang="lv-LV" altLang="lv-LV" sz="2400" u="sng" dirty="0" err="1"/>
              <a:t>Potenciālisms</a:t>
            </a:r>
            <a:r>
              <a:rPr lang="lv-LV" altLang="lv-LV" sz="2400" dirty="0"/>
              <a:t> – nesen darināts vārds, kas vēl nav kļuvis par leksiskās sistēmas daļu, bet varētu par to kļūt, vai tāda </a:t>
            </a:r>
            <a:r>
              <a:rPr lang="lv-LV" altLang="lv-LV" sz="2400" dirty="0" err="1"/>
              <a:t>vārddarinājuma</a:t>
            </a:r>
            <a:r>
              <a:rPr lang="lv-LV" altLang="lv-LV" sz="2400" dirty="0"/>
              <a:t> iespēja, kas nav izpaudusies reālā vārdā.</a:t>
            </a:r>
          </a:p>
          <a:p>
            <a:pPr eaLnBrk="1" hangingPunct="1"/>
            <a:r>
              <a:rPr lang="lv-LV" altLang="lv-LV" sz="2400" u="sng" dirty="0" err="1"/>
              <a:t>Jauntermins</a:t>
            </a:r>
            <a:r>
              <a:rPr lang="lv-LV" altLang="lv-LV" sz="2400" dirty="0"/>
              <a:t> – jaunvārds (vai terminoloģiska vārdkopa), kas darināts </a:t>
            </a:r>
            <a:r>
              <a:rPr lang="lv-LV" altLang="lv-LV" sz="2400" u="sng" dirty="0"/>
              <a:t>noteikta jēdziena</a:t>
            </a:r>
            <a:r>
              <a:rPr lang="lv-LV" altLang="lv-LV" sz="2400" dirty="0"/>
              <a:t> izteikšanai kādas nozares ietvaros.</a:t>
            </a:r>
          </a:p>
          <a:p>
            <a:pPr eaLnBrk="1" hangingPunct="1"/>
            <a:r>
              <a:rPr lang="lv-LV" altLang="lv-LV" sz="2400" u="sng" dirty="0" err="1"/>
              <a:t>Okazionālisms</a:t>
            </a:r>
            <a:r>
              <a:rPr lang="lv-LV" altLang="lv-LV" sz="2400" dirty="0"/>
              <a:t> – jauns vārds (bieži netipisks atvasinājums), kas visbiežāk darināts stilistisku motīvu dēļ un parasti nekļūst par leksiskās sistēmas daļu.</a:t>
            </a:r>
          </a:p>
          <a:p>
            <a:pPr algn="r" eaLnBrk="1" hangingPunct="1">
              <a:buFontTx/>
              <a:buNone/>
            </a:pPr>
            <a:r>
              <a:rPr lang="lv-LV" altLang="lv-LV" sz="2000" dirty="0"/>
              <a:t>(autora modifikācija pēc “Valodniecības </a:t>
            </a:r>
            <a:r>
              <a:rPr lang="lv-LV" altLang="lv-LV" sz="2000" dirty="0" err="1"/>
              <a:t>pamatterminu</a:t>
            </a:r>
            <a:r>
              <a:rPr lang="lv-LV" altLang="lv-LV" sz="2000" dirty="0"/>
              <a:t>  vārdnīcas”, 2007)</a:t>
            </a:r>
          </a:p>
          <a:p>
            <a:pPr eaLnBrk="1" hangingPunct="1"/>
            <a:endParaRPr lang="lv-LV" altLang="lv-LV" sz="2000" dirty="0">
              <a:latin typeface="Times New Roman" panose="02020603050405020304" pitchFamily="18" charset="0"/>
            </a:endParaRPr>
          </a:p>
          <a:p>
            <a:pPr eaLnBrk="1" hangingPunct="1"/>
            <a:endParaRPr lang="lv-LV" altLang="lv-LV" sz="20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541D6704663FD9458F4BF149505D8835" ma:contentTypeVersion="18" ma:contentTypeDescription="Izveidot jaunu dokumentu." ma:contentTypeScope="" ma:versionID="97605796d134185af53b6fd83896d4b2">
  <xsd:schema xmlns:xsd="http://www.w3.org/2001/XMLSchema" xmlns:xs="http://www.w3.org/2001/XMLSchema" xmlns:p="http://schemas.microsoft.com/office/2006/metadata/properties" xmlns:ns2="0b782f5c-ea45-4e61-a028-a28b9f9c1a05" xmlns:ns3="05fc81c9-325d-42ab-a312-d2989bc4c6c1" targetNamespace="http://schemas.microsoft.com/office/2006/metadata/properties" ma:root="true" ma:fieldsID="aeb2c17f9a99cfc9b6b40a56a05d1d30" ns2:_="" ns3:_="">
    <xsd:import namespace="0b782f5c-ea45-4e61-a028-a28b9f9c1a05"/>
    <xsd:import namespace="05fc81c9-325d-42ab-a312-d2989bc4c6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82f5c-ea45-4e61-a028-a28b9f9c1a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Attēlu atzīmes" ma:readOnly="false" ma:fieldId="{5cf76f15-5ced-4ddc-b409-7134ff3c332f}" ma:taxonomyMulti="true" ma:sspId="f2b9b02f-9abf-4f74-b798-1ff310cbf2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c81c9-325d-42ab-a312-d2989bc4c6c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98d4f8d-5674-4ada-909c-3de2b86c3fae}" ma:internalName="TaxCatchAll" ma:showField="CatchAllData" ma:web="05fc81c9-325d-42ab-a312-d2989bc4c6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82f5c-ea45-4e61-a028-a28b9f9c1a05">
      <Terms xmlns="http://schemas.microsoft.com/office/infopath/2007/PartnerControls"/>
    </lcf76f155ced4ddcb4097134ff3c332f>
    <TaxCatchAll xmlns="05fc81c9-325d-42ab-a312-d2989bc4c6c1" xsi:nil="true"/>
  </documentManagement>
</p:properties>
</file>

<file path=customXml/itemProps1.xml><?xml version="1.0" encoding="utf-8"?>
<ds:datastoreItem xmlns:ds="http://schemas.openxmlformats.org/officeDocument/2006/customXml" ds:itemID="{0053F886-1218-4357-AEFF-1A611B93D3F5}"/>
</file>

<file path=customXml/itemProps2.xml><?xml version="1.0" encoding="utf-8"?>
<ds:datastoreItem xmlns:ds="http://schemas.openxmlformats.org/officeDocument/2006/customXml" ds:itemID="{44543F17-EC3F-4036-A26C-4B17E5F398F5}"/>
</file>

<file path=customXml/itemProps3.xml><?xml version="1.0" encoding="utf-8"?>
<ds:datastoreItem xmlns:ds="http://schemas.openxmlformats.org/officeDocument/2006/customXml" ds:itemID="{5A2A437B-868F-4095-B3DB-686F7C57862A}"/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796</Words>
  <Application>Microsoft Office PowerPoint</Application>
  <PresentationFormat>Platekrāna</PresentationFormat>
  <Paragraphs>96</Paragraphs>
  <Slides>14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dizains</vt:lpstr>
      <vt:lpstr>TERMINI KĀ VALODAS DAĻA</vt:lpstr>
      <vt:lpstr>PAMATJĒDZIENI</vt:lpstr>
      <vt:lpstr>PARASTS VĀRDS</vt:lpstr>
      <vt:lpstr>TERMINS</vt:lpstr>
      <vt:lpstr>TERMINI UN VISPĀRLIETOJAMĀ LEKSIKA - SALĪDZINĀJUMS</vt:lpstr>
      <vt:lpstr>Terminoloģija un vispārlietojamā leksika</vt:lpstr>
      <vt:lpstr>REĀLS UN POTENCIĀLS TERMINS</vt:lpstr>
      <vt:lpstr>KĀPĒC TO SVARĪGI ZINĀT?</vt:lpstr>
      <vt:lpstr>TERMINI JAUNU LEKSIKAS VIENĪBU APZĪMĒŠANAI</vt:lpstr>
      <vt:lpstr>TERMINRADES PROCESS</vt:lpstr>
      <vt:lpstr>KĀ ATŠĶIRT TERMINU NO NETERMINA?</vt:lpstr>
      <vt:lpstr>DAŽI RETORISKI JAUTĀJUMI</vt:lpstr>
      <vt:lpstr>VAI VISI VIENĀDI TO SAPROT?</vt:lpstr>
      <vt:lpstr>PIECI DARBA PAMATPRINCIPI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Māris Baltiņš</dc:creator>
  <cp:lastModifiedBy>Māris Baltiņš</cp:lastModifiedBy>
  <cp:revision>9</cp:revision>
  <cp:lastPrinted>2018-11-08T11:38:01Z</cp:lastPrinted>
  <dcterms:created xsi:type="dcterms:W3CDTF">2018-11-08T07:16:43Z</dcterms:created>
  <dcterms:modified xsi:type="dcterms:W3CDTF">2018-11-08T12:53:04Z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0x010100541D6704663FD9458F4BF149505D8835</vt:lpwstr>
  </property>
</Properties>
</file>