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18" r:id="rId4"/>
    <p:sldId id="319" r:id="rId5"/>
    <p:sldId id="293" r:id="rId6"/>
    <p:sldId id="294" r:id="rId7"/>
    <p:sldId id="295" r:id="rId8"/>
    <p:sldId id="296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9550EA8-4888-4E42-8CFC-3D681B017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500DE39-661E-4846-8B42-A6F99073D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9965F38-648D-4566-AAAE-E34E3A2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170C991-F59B-4D67-BD00-A5D0259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1C85019-E129-4871-B29C-1D34AE6F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292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17FC8F3-996E-4783-97EE-6A0E02BC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C6A32538-BB6A-440F-BBF9-27F6668CB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D99A78A-A6F5-4084-904B-25CEBB09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C30B26F-185D-4A2A-9BBB-CC33C72F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ADA9D00-2FC0-402C-8033-9C663D66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776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50089D7C-3E65-4A48-806E-16EFC5FFA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266F7B0-4778-4FA0-9C22-3A3BEDD0F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7094BAB-3452-4357-B393-5FD52EE6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896CF05-188F-4FAB-8B97-32EE61D9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590B81C-8A7F-431A-BD23-BD0F192B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922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EA05C85-8B37-478F-B31A-AAAC50CE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FD1B34D-E5DA-4015-8956-DE4F2A67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6AE1D69-194E-4061-87B0-1BDF2F60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ACD40BD-5C12-4F05-AE2B-61451AF3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14A9076-A9D6-4560-8325-E83911D6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14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2C8B8D-4899-453C-A8B3-2176F14E7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BC0CA617-089C-426E-AB7C-D7E6BEDDF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62DA595-F9A2-4039-9DEF-B1142364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29A9C6B-CD89-4041-ACB8-CCB5667A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0F27CEA-E156-49FA-B948-C5AF7E26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3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0DF0E11-19D4-4D37-9C3C-7329E35D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1CCDD80-5862-4671-8206-9AFFEF3D7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C78E6D5-92C1-4A00-8DFD-520C8FDAE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19A8404-CCF0-49F0-B7E4-B5EC3EB2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5BE7E1F-5ED9-4A13-9920-EC1ACA84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FC5B7CA-1B5A-484C-AD00-4B48213AE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102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BEDE7FD-ED1C-494E-BF55-BC22D70F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B9127CC5-2E4F-434F-908F-649CFE45E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D9007BC-B8F6-4DFC-80DE-25049D377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47F18279-C09C-4D76-BE01-B4AEE1886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9FD9582B-9A60-4DC6-B2B3-8A2AC7D15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590B9A39-F455-4EB3-A9C5-97AD52BA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764193AB-86CC-4639-9468-20CC8816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80FDD46A-7275-4F2D-BBC0-29378F24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828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BB64DEF-BE6E-4AD3-B93D-193C89BC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49A4115-89AE-4A60-BDDA-DA483D44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8D23F977-4778-4688-ACF9-E760320F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53D2A5AF-1C79-4BBC-AD29-24D35F9F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77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722F182A-720A-4E7B-8B09-D15FE854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151B693-CF83-4BEB-B414-32EF99E7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4F9914A0-688A-45FF-A462-D592CAF6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851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94ADF2-E5CE-482E-ACB7-F792A69A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06EDEF7-C10D-4B7F-AC7B-BF0003DBC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ADF7ACB-056C-4CE0-82F2-37A8134F1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F487A44-2626-460A-B640-897771A5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15F20E9-7338-4253-850B-C05FDE59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D49F339-FEB8-4CF9-B115-396103A9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785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1FE617E-3C19-423D-88AC-B1BEAA882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D6F16BE1-D55A-4891-A1A6-B17D2BA28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311792D-CFF8-416D-AD4B-40AACEB00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6781148-27DC-457B-8F77-4413E82C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D89973F-621C-4CD4-8079-3D0B0FCC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7D18F49-B421-4CE3-9ABC-44875FAE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441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8BA840E5-C411-480B-9C8D-7213B63B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00E2CED-C718-4233-BDCC-4B2D34B69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6834B5B-B86B-4E56-953C-D82D5D0B4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AE82A-6B7E-460F-A5E8-8A273252C825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EC19FF0-8B47-46AB-ADAC-A192C00E1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677FC17-BC0B-41FA-820A-502D0F123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2A1E9-DF7F-4CD8-A610-04E4C3B2BB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969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A60192F-1AA2-4814-B801-41183C798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12499"/>
          </a:xfrm>
        </p:spPr>
        <p:txBody>
          <a:bodyPr>
            <a:normAutofit fontScale="90000"/>
          </a:bodyPr>
          <a:lstStyle/>
          <a:p>
            <a:r>
              <a:rPr lang="lv-LV" dirty="0"/>
              <a:t>OTRAIS PANELIS. </a:t>
            </a:r>
            <a:br>
              <a:rPr lang="lv-LV" dirty="0"/>
            </a:br>
            <a:r>
              <a:rPr lang="lv-LV" dirty="0"/>
              <a:t>SADARBĪBA UN TERMINOLOĢIJA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CB91B6B-2BCF-4030-BC52-5897CD1FD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/>
          <a:lstStyle/>
          <a:p>
            <a:pPr algn="r"/>
            <a:r>
              <a:rPr lang="lv-LV" dirty="0"/>
              <a:t>konference «Latviešu valoda Eiropas Savienībā»</a:t>
            </a:r>
          </a:p>
          <a:p>
            <a:pPr algn="r"/>
            <a:r>
              <a:rPr lang="lv-LV" dirty="0"/>
              <a:t>09.11.2018.</a:t>
            </a:r>
          </a:p>
          <a:p>
            <a:pPr algn="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607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C5FB0A0-7D08-4ACF-BBD5-3CC923DA4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4454"/>
          </a:xfrm>
        </p:spPr>
        <p:txBody>
          <a:bodyPr>
            <a:normAutofit fontScale="90000"/>
          </a:bodyPr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A4B0C08-F485-4291-A025-3F6089270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“Valstī jābūt vienotai naudai, vienotiem satiksmes noteikumiem un vienotai terminoloģijai. ” </a:t>
            </a:r>
          </a:p>
          <a:p>
            <a:pPr marL="0" indent="0">
              <a:buNone/>
            </a:pPr>
            <a:r>
              <a:rPr lang="lv-LV" dirty="0"/>
              <a:t>					Kārlis Timmermanis</a:t>
            </a:r>
          </a:p>
          <a:p>
            <a:pPr>
              <a:buFontTx/>
              <a:buNone/>
            </a:pPr>
            <a:r>
              <a:rPr lang="lv-LV" altLang="lv-LV" dirty="0"/>
              <a:t>“Bez nozares nepastāv termini, bez terminiem nepastāv nozare.” </a:t>
            </a:r>
          </a:p>
          <a:p>
            <a:pPr>
              <a:buFontTx/>
              <a:buNone/>
            </a:pPr>
            <a:r>
              <a:rPr lang="lv-LV" altLang="lv-LV" dirty="0"/>
              <a:t>						Eižens </a:t>
            </a:r>
            <a:r>
              <a:rPr lang="lv-LV" altLang="lv-LV" dirty="0" err="1"/>
              <a:t>Visters</a:t>
            </a:r>
            <a:r>
              <a:rPr lang="lv-LV" altLang="lv-LV" dirty="0"/>
              <a:t> (</a:t>
            </a:r>
            <a:r>
              <a:rPr lang="lv-LV" altLang="lv-LV" i="1" dirty="0"/>
              <a:t>W</a:t>
            </a:r>
            <a:r>
              <a:rPr lang="en-US" altLang="lv-LV" i="1" dirty="0">
                <a:cs typeface="Times New Roman" pitchFamily="18" charset="0"/>
              </a:rPr>
              <a:t>ü</a:t>
            </a:r>
            <a:r>
              <a:rPr lang="lv-LV" altLang="lv-LV" i="1" dirty="0">
                <a:cs typeface="Times New Roman" pitchFamily="18" charset="0"/>
              </a:rPr>
              <a:t>ster</a:t>
            </a:r>
            <a:r>
              <a:rPr lang="lv-LV" altLang="lv-LV" dirty="0">
                <a:cs typeface="Times New Roman" pitchFamily="18" charset="0"/>
              </a:rPr>
              <a:t>)</a:t>
            </a:r>
            <a:endParaRPr lang="en-US" altLang="lv-LV" dirty="0">
              <a:cs typeface="Times New Roman" pitchFamily="18" charset="0"/>
            </a:endParaRP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					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2663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2B34598-C8BF-466E-B861-517155797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lv-LV" altLang="lv-LV" sz="3600" dirty="0">
                <a:latin typeface="+mn-lt"/>
              </a:rPr>
              <a:t>INSTITUCIONALIZĒTA SADARBĪBA</a:t>
            </a:r>
            <a:endParaRPr lang="en-GB" altLang="lv-LV" sz="3600" dirty="0">
              <a:latin typeface="+mn-lt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D33E93E-2A74-4E82-932E-AB60ADC55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1697" y="1447801"/>
            <a:ext cx="9401503" cy="4678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lv-LV" altLang="lv-LV" u="sng" dirty="0"/>
              <a:t>Princips</a:t>
            </a:r>
            <a:r>
              <a:rPr lang="lv-LV" altLang="lv-LV" dirty="0"/>
              <a:t>: jautājumu par konkrētu terminu saņem kāda valstiska struktūra (‘vienas pieturas aģentūras’), kura izmanto esošos terminoloģiskos resursus un meklē ekspertus.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altLang="lv-LV" u="sng" dirty="0"/>
              <a:t>Priekšrocības</a:t>
            </a:r>
            <a:r>
              <a:rPr lang="lv-LV" altLang="lv-LV" dirty="0"/>
              <a:t>: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Tiek izmantoti esošie terminoloģiskie resursi;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Risinājums tiek publiskots datubāzēs;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Vienmēr pieejams kāds terminoloģijas speciālists. </a:t>
            </a:r>
            <a:r>
              <a:rPr lang="lv-LV" altLang="lv-LV" b="1" dirty="0">
                <a:latin typeface="Times New Roman" panose="02020603050405020304" pitchFamily="18" charset="0"/>
              </a:rPr>
              <a:t>  </a:t>
            </a:r>
            <a:endParaRPr lang="en-GB" altLang="lv-LV" b="1" u="sng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D901E89-21D8-4CE5-A3D9-81AE8D514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6159" y="350838"/>
            <a:ext cx="9414641" cy="626624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4000" dirty="0">
                <a:latin typeface="+mn-lt"/>
              </a:rPr>
              <a:t>SADARBĪBAS MODELIS</a:t>
            </a:r>
            <a:endParaRPr lang="en-GB" altLang="lv-LV" sz="4000" dirty="0">
              <a:latin typeface="+mn-lt"/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B74E05F-26DB-43C0-BEB7-653103005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2153" y="1295400"/>
            <a:ext cx="9932276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altLang="lv-LV" u="sng" dirty="0"/>
              <a:t>ES iestādes</a:t>
            </a:r>
            <a:r>
              <a:rPr lang="lv-LV" altLang="lv-LV" dirty="0"/>
              <a:t>: identificē jaunās reālijas, prasa padomus, ievieš jaunos terminus dzīvē, savstarpēji saskaņo viedokļus;</a:t>
            </a:r>
          </a:p>
          <a:p>
            <a:pPr>
              <a:lnSpc>
                <a:spcPct val="90000"/>
              </a:lnSpc>
            </a:pPr>
            <a:r>
              <a:rPr lang="lv-LV" altLang="lv-LV" u="sng" dirty="0"/>
              <a:t>VVC (agrāk TTC)</a:t>
            </a:r>
            <a:r>
              <a:rPr lang="lv-LV" altLang="lv-LV" dirty="0"/>
              <a:t>: nodrošina konsultācijas, risina problēmas, sniedz atbildes, uzkrāj terminus;</a:t>
            </a:r>
          </a:p>
          <a:p>
            <a:pPr>
              <a:lnSpc>
                <a:spcPct val="90000"/>
              </a:lnSpc>
            </a:pPr>
            <a:r>
              <a:rPr lang="lv-LV" altLang="lv-LV" u="sng" dirty="0"/>
              <a:t>Latvijas iestādes</a:t>
            </a:r>
            <a:r>
              <a:rPr lang="lv-LV" altLang="lv-LV" dirty="0"/>
              <a:t>: nodrošina ekspertu konsultācijas un terminu pārbaudi;</a:t>
            </a:r>
          </a:p>
          <a:p>
            <a:pPr>
              <a:lnSpc>
                <a:spcPct val="90000"/>
              </a:lnSpc>
            </a:pPr>
            <a:r>
              <a:rPr lang="lv-LV" altLang="lv-LV" u="sng" dirty="0"/>
              <a:t>Augstskolas</a:t>
            </a:r>
            <a:r>
              <a:rPr lang="lv-LV" altLang="lv-LV" dirty="0"/>
              <a:t>: mērķtiecīgi sagatavo speciālistus – tulkotājus un terminologus.</a:t>
            </a:r>
            <a:endParaRPr lang="en-GB" alt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1355834" y="274638"/>
            <a:ext cx="8854966" cy="1112728"/>
          </a:xfrm>
        </p:spPr>
        <p:txBody>
          <a:bodyPr>
            <a:noAutofit/>
          </a:bodyPr>
          <a:lstStyle/>
          <a:p>
            <a:pPr algn="ctr"/>
            <a:r>
              <a:rPr lang="lv-LV" altLang="lv-LV" sz="3600" dirty="0">
                <a:latin typeface="+mn-lt"/>
                <a:cs typeface="Times New Roman" panose="02020603050405020304" pitchFamily="18" charset="0"/>
              </a:rPr>
              <a:t>PATIESĀS UN ŠĶIETAMĀS TERMINOLOĢISKA RAKSTURA GRŪTĪBAS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543911" y="1600200"/>
            <a:ext cx="10838792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r>
              <a:rPr lang="lv-LV" altLang="lv-LV" dirty="0"/>
              <a:t>Terminoloģijas problēmas ir normāla situācija ikvienā valodā, jo: </a:t>
            </a:r>
          </a:p>
          <a:p>
            <a:r>
              <a:rPr lang="lv-LV" altLang="lv-LV" dirty="0"/>
              <a:t>aizvien rodas jaunas reālijas, kurām trūkst apzīmējuma;</a:t>
            </a:r>
          </a:p>
          <a:p>
            <a:r>
              <a:rPr lang="lv-LV" altLang="lv-LV" dirty="0"/>
              <a:t>mainās mūsu izpratne par jau labi zināmo, kas liek mainīt terminus.</a:t>
            </a:r>
          </a:p>
          <a:p>
            <a:pPr>
              <a:buFont typeface="Arial" pitchFamily="34" charset="0"/>
              <a:buNone/>
            </a:pPr>
            <a:r>
              <a:rPr lang="lv-LV" altLang="lv-LV" dirty="0"/>
              <a:t>Jānošķir divas situācijas – patiesi nepieciešams jauns vai grūti atrast jau esošu terminu.</a:t>
            </a:r>
          </a:p>
          <a:p>
            <a:r>
              <a:rPr lang="lv-LV" altLang="lv-LV" dirty="0"/>
              <a:t>Mainījies valodu </a:t>
            </a:r>
            <a:r>
              <a:rPr lang="lv-LV" altLang="lv-LV" dirty="0" err="1"/>
              <a:t>sastatījums</a:t>
            </a:r>
            <a:r>
              <a:rPr lang="lv-LV" altLang="lv-LV" dirty="0"/>
              <a:t> (kā </a:t>
            </a:r>
            <a:r>
              <a:rPr lang="lv-LV" altLang="lv-LV" dirty="0" err="1"/>
              <a:t>avotvaloda</a:t>
            </a:r>
            <a:r>
              <a:rPr lang="lv-LV" altLang="lv-LV" dirty="0"/>
              <a:t> dominē angļu valoda), bet latviešu terminoloģija lielā mērā būvēta uz kontinentālās Eiropas tradīciju bāzes un resursos dotas atbilsmes krievu vai vācu valodā;</a:t>
            </a:r>
          </a:p>
          <a:p>
            <a:r>
              <a:rPr lang="lv-LV" altLang="lv-LV" dirty="0"/>
              <a:t>Daudzi terminu avoti nav </a:t>
            </a:r>
            <a:r>
              <a:rPr lang="lv-LV" altLang="lv-LV" dirty="0" err="1"/>
              <a:t>digitalizēti</a:t>
            </a:r>
            <a:r>
              <a:rPr lang="lv-LV" altLang="lv-LV" dirty="0"/>
              <a:t>, bet meklēšana bieži notiek virtuālā vidē;</a:t>
            </a:r>
          </a:p>
          <a:p>
            <a:r>
              <a:rPr lang="lv-LV" altLang="lv-LV" dirty="0"/>
              <a:t>Bieži angļu terminiem raksturīgs daudznozīmīgums, tādēļ tam nevarēs atrast  vienu universālu </a:t>
            </a:r>
            <a:r>
              <a:rPr lang="lv-LV" altLang="lv-LV"/>
              <a:t>latviešu ekvivalentu</a:t>
            </a:r>
            <a:r>
              <a:rPr lang="lv-LV" altLang="lv-LV" dirty="0"/>
              <a:t>.</a:t>
            </a:r>
          </a:p>
          <a:p>
            <a:pPr>
              <a:buFont typeface="Arial" pitchFamily="34" charset="0"/>
              <a:buNone/>
            </a:pPr>
            <a:endParaRPr lang="lv-LV" altLang="lv-LV" dirty="0"/>
          </a:p>
          <a:p>
            <a:pPr>
              <a:buFont typeface="Arial" pitchFamily="34" charset="0"/>
              <a:buNone/>
            </a:pPr>
            <a:endParaRPr lang="lv-LV" altLang="lv-LV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2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83FEABB-13B8-4A95-B52A-8F759F35C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JURIDISKS SNOBISMS</a:t>
            </a:r>
            <a:endParaRPr lang="en-GB" altLang="lv-LV" sz="3600" dirty="0">
              <a:latin typeface="+mn-lt"/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A181870-D7BD-4132-86CA-B0F6B3670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4076" y="1447800"/>
            <a:ext cx="8508124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v-LV" altLang="lv-LV" dirty="0"/>
              <a:t>Pieaugošs normatīvo aktu iespaids uz terminoloģiju;</a:t>
            </a:r>
            <a:endParaRPr lang="en-GB" altLang="lv-LV" dirty="0"/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Tieksme lietot jau esošos (kaut aplamos) terminus;</a:t>
            </a:r>
            <a:endParaRPr lang="en-GB" altLang="lv-LV" dirty="0"/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Nevēlēšanās sadarboties ar nozares lietpratējiem un mainīt reiz ieviestos variantus;</a:t>
            </a:r>
            <a:endParaRPr lang="en-GB" altLang="lv-LV" dirty="0"/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Spontāni risinājumi sistemātiskas </a:t>
            </a:r>
            <a:r>
              <a:rPr lang="lv-LV" altLang="lv-LV" dirty="0" err="1"/>
              <a:t>terminrades</a:t>
            </a:r>
            <a:r>
              <a:rPr lang="lv-LV" altLang="lv-LV" dirty="0"/>
              <a:t> vietā. </a:t>
            </a:r>
            <a:endParaRPr lang="en-GB" alt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495E938-15C0-458A-8E9F-2A6835B18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8594" y="696310"/>
            <a:ext cx="81534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LIETPRATĒJU AUGSTPRĀTĪBA</a:t>
            </a:r>
            <a:endParaRPr lang="en-GB" altLang="lv-LV" sz="3600" dirty="0">
              <a:latin typeface="+mn-lt"/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69525E4F-508D-43AB-AD3A-BE9F65C87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593" y="1676400"/>
            <a:ext cx="9388366" cy="4419600"/>
          </a:xfrm>
        </p:spPr>
        <p:txBody>
          <a:bodyPr/>
          <a:lstStyle/>
          <a:p>
            <a:pPr eaLnBrk="1" hangingPunct="1"/>
            <a:r>
              <a:rPr lang="lv-LV" altLang="lv-LV" dirty="0"/>
              <a:t>Nevēlēšanās iepazīties ar agrāk lietotajiem terminiem;</a:t>
            </a:r>
          </a:p>
          <a:p>
            <a:pPr eaLnBrk="1" hangingPunct="1"/>
            <a:r>
              <a:rPr lang="lv-LV" altLang="lv-LV" dirty="0"/>
              <a:t>Pārliecīga tieksme uz nekritiskiem aizguvumiem vai burtiskiem tulkojumiem;</a:t>
            </a:r>
          </a:p>
          <a:p>
            <a:pPr eaLnBrk="1" hangingPunct="1"/>
            <a:r>
              <a:rPr lang="lv-LV" altLang="lv-LV" dirty="0"/>
              <a:t>Neprasme ieklausīties valodnieciskos argumentos;</a:t>
            </a:r>
          </a:p>
          <a:p>
            <a:pPr eaLnBrk="1" hangingPunct="1"/>
            <a:r>
              <a:rPr lang="lv-LV" altLang="lv-LV" dirty="0"/>
              <a:t>Norobežošanās no konsekventas </a:t>
            </a:r>
            <a:r>
              <a:rPr lang="lv-LV" altLang="lv-LV" dirty="0" err="1"/>
              <a:t>terminrades</a:t>
            </a:r>
            <a:r>
              <a:rPr lang="lv-LV" altLang="lv-LV" dirty="0"/>
              <a:t>.</a:t>
            </a:r>
            <a:endParaRPr lang="en-GB" alt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5A31B7B-4DDD-4D8F-AC17-8EB26B85E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83058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VALODNIEKU DOGMATISMS</a:t>
            </a:r>
            <a:endParaRPr lang="en-GB" altLang="lv-LV" sz="3600" dirty="0">
              <a:latin typeface="+mn-lt"/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702F25D-B140-466F-89B1-08ABF062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234" y="1371600"/>
            <a:ext cx="9159766" cy="4724400"/>
          </a:xfrm>
        </p:spPr>
        <p:txBody>
          <a:bodyPr/>
          <a:lstStyle/>
          <a:p>
            <a:pPr eaLnBrk="1" hangingPunct="1"/>
            <a:r>
              <a:rPr lang="lv-LV" altLang="lv-LV" dirty="0"/>
              <a:t>Aizraušanās ar viena veida </a:t>
            </a:r>
            <a:r>
              <a:rPr lang="lv-LV" altLang="lv-LV" dirty="0" err="1"/>
              <a:t>vārddarināšanas</a:t>
            </a:r>
            <a:r>
              <a:rPr lang="lv-LV" altLang="lv-LV" dirty="0"/>
              <a:t> modeļiem;</a:t>
            </a:r>
          </a:p>
          <a:p>
            <a:pPr eaLnBrk="1" hangingPunct="1"/>
            <a:r>
              <a:rPr lang="lv-LV" altLang="lv-LV" dirty="0"/>
              <a:t>Nespēja saredzēt reālās problēmas un vēlme izcelt šķietamās;</a:t>
            </a:r>
          </a:p>
          <a:p>
            <a:pPr eaLnBrk="1" hangingPunct="1"/>
            <a:r>
              <a:rPr lang="lv-LV" altLang="lv-LV" dirty="0"/>
              <a:t>Nokavēti risinājumi;</a:t>
            </a:r>
          </a:p>
          <a:p>
            <a:pPr eaLnBrk="1" hangingPunct="1"/>
            <a:r>
              <a:rPr lang="lv-LV" altLang="lv-LV" dirty="0"/>
              <a:t>Pamācošs tonis;</a:t>
            </a:r>
          </a:p>
          <a:p>
            <a:pPr eaLnBrk="1" hangingPunct="1"/>
            <a:r>
              <a:rPr lang="lv-LV" altLang="lv-LV" dirty="0"/>
              <a:t>Nekonsekvence;</a:t>
            </a:r>
          </a:p>
          <a:p>
            <a:pPr eaLnBrk="1" hangingPunct="1"/>
            <a:r>
              <a:rPr lang="lv-LV" altLang="lv-LV" dirty="0"/>
              <a:t>Aizraušanās ar lēmumu pieņemšanu, nevis darba koordinēšanu.</a:t>
            </a:r>
            <a:endParaRPr lang="en-GB" alt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7D2C0C77-CF86-4B18-950A-D0154591EF18}"/>
</file>

<file path=customXml/itemProps2.xml><?xml version="1.0" encoding="utf-8"?>
<ds:datastoreItem xmlns:ds="http://schemas.openxmlformats.org/officeDocument/2006/customXml" ds:itemID="{498781E0-D58F-4E87-B9EF-B0B48889EED3}"/>
</file>

<file path=customXml/itemProps3.xml><?xml version="1.0" encoding="utf-8"?>
<ds:datastoreItem xmlns:ds="http://schemas.openxmlformats.org/officeDocument/2006/customXml" ds:itemID="{AF7F9095-BD8D-44F5-A74D-297134100BBB}"/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338</Words>
  <Application>Microsoft Office PowerPoint</Application>
  <PresentationFormat>Platekrāna</PresentationFormat>
  <Paragraphs>45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dizains</vt:lpstr>
      <vt:lpstr>OTRAIS PANELIS.  SADARBĪBA UN TERMINOLOĢIJA</vt:lpstr>
      <vt:lpstr>PowerPoint prezentācija</vt:lpstr>
      <vt:lpstr>INSTITUCIONALIZĒTA SADARBĪBA</vt:lpstr>
      <vt:lpstr>SADARBĪBAS MODELIS</vt:lpstr>
      <vt:lpstr>PATIESĀS UN ŠĶIETAMĀS TERMINOLOĢISKA RAKSTURA GRŪTĪBAS</vt:lpstr>
      <vt:lpstr>JURIDISKS SNOBISMS</vt:lpstr>
      <vt:lpstr>LIETPRATĒJU AUGSTPRĀTĪBA</vt:lpstr>
      <vt:lpstr>VALODNIEKU DOGMATISMS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Māris Baltiņš</dc:creator>
  <cp:lastModifiedBy>Māris Baltiņš</cp:lastModifiedBy>
  <cp:revision>8</cp:revision>
  <cp:lastPrinted>2018-11-08T13:23:35Z</cp:lastPrinted>
  <dcterms:created xsi:type="dcterms:W3CDTF">2018-11-08T10:11:32Z</dcterms:created>
  <dcterms:modified xsi:type="dcterms:W3CDTF">2018-11-08T13:25:30Z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