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7" r:id="rId3"/>
    <p:sldId id="318" r:id="rId4"/>
    <p:sldId id="319" r:id="rId5"/>
    <p:sldId id="293" r:id="rId6"/>
    <p:sldId id="294" r:id="rId7"/>
    <p:sldId id="295" r:id="rId8"/>
    <p:sldId id="296" r:id="rId9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4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F9550EA8-4888-4E42-8CFC-3D681B017B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Apakšvirsraksts 2">
            <a:extLst>
              <a:ext uri="{FF2B5EF4-FFF2-40B4-BE49-F238E27FC236}">
                <a16:creationId xmlns:a16="http://schemas.microsoft.com/office/drawing/2014/main" id="{8500DE39-661E-4846-8B42-A6F99073D0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v-LV"/>
              <a:t>Noklikšķiniet, lai rediģētu šablona apakšvirsraksta stilu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79965F38-648D-4566-AAAE-E34E3A20E2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AE82A-6B7E-460F-A5E8-8A273252C825}" type="datetimeFigureOut">
              <a:rPr lang="lv-LV" smtClean="0"/>
              <a:t>08.11.2018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5170C991-F59B-4D67-BD00-A5D0259527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81C85019-E129-4871-B29C-1D34AE6F2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2A1E9-DF7F-4CD8-A610-04E4C3B2BB5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6529205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517FC8F3-996E-4783-97EE-6A0E02BCEC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Vertikāls teksta vietturis 2">
            <a:extLst>
              <a:ext uri="{FF2B5EF4-FFF2-40B4-BE49-F238E27FC236}">
                <a16:creationId xmlns:a16="http://schemas.microsoft.com/office/drawing/2014/main" id="{C6A32538-BB6A-440F-BBF9-27F6668CB4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9D99A78A-A6F5-4084-904B-25CEBB09FF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AE82A-6B7E-460F-A5E8-8A273252C825}" type="datetimeFigureOut">
              <a:rPr lang="lv-LV" smtClean="0"/>
              <a:t>08.11.2018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EC30B26F-185D-4A2A-9BBB-CC33C72F60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BADA9D00-2FC0-402C-8033-9C663D66AB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2A1E9-DF7F-4CD8-A610-04E4C3B2BB5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087762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āls virsraksts 1">
            <a:extLst>
              <a:ext uri="{FF2B5EF4-FFF2-40B4-BE49-F238E27FC236}">
                <a16:creationId xmlns:a16="http://schemas.microsoft.com/office/drawing/2014/main" id="{50089D7C-3E65-4A48-806E-16EFC5FFA45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Vertikāls teksta vietturis 2">
            <a:extLst>
              <a:ext uri="{FF2B5EF4-FFF2-40B4-BE49-F238E27FC236}">
                <a16:creationId xmlns:a16="http://schemas.microsoft.com/office/drawing/2014/main" id="{B266F7B0-4778-4FA0-9C22-3A3BEDD0F8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77094BAB-3452-4357-B393-5FD52EE6D5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AE82A-6B7E-460F-A5E8-8A273252C825}" type="datetimeFigureOut">
              <a:rPr lang="lv-LV" smtClean="0"/>
              <a:t>08.11.2018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A896CF05-188F-4FAB-8B97-32EE61D963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B590B81C-8A7F-431A-BD23-BD0F192B69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2A1E9-DF7F-4CD8-A610-04E4C3B2BB5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969220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BEA05C85-8B37-478F-B31A-AAAC50CE9A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1FD1B34D-E5DA-4015-8956-DE4F2A670E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56AE1D69-194E-4061-87B0-1BDF2F60A9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AE82A-6B7E-460F-A5E8-8A273252C825}" type="datetimeFigureOut">
              <a:rPr lang="lv-LV" smtClean="0"/>
              <a:t>08.11.2018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9ACD40BD-5C12-4F05-AE2B-61451AF36A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E14A9076-A9D6-4560-8325-E83911D6A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2A1E9-DF7F-4CD8-A610-04E4C3B2BB5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091471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EC2C8B8D-4899-453C-A8B3-2176F14E70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BC0CA617-089C-426E-AB7C-D7E6BEDDF8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B62DA595-F9A2-4039-9DEF-B114236420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AE82A-6B7E-460F-A5E8-8A273252C825}" type="datetimeFigureOut">
              <a:rPr lang="lv-LV" smtClean="0"/>
              <a:t>08.11.2018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929A9C6B-CD89-4041-ACB8-CCB5667AAE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80F27CEA-E156-49FA-B948-C5AF7E2669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2A1E9-DF7F-4CD8-A610-04E4C3B2BB5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2638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a blo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C0DF0E11-19D4-4D37-9C3C-7329E35DB1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01CCDD80-5862-4671-8206-9AFFEF3D78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Satura vietturis 3">
            <a:extLst>
              <a:ext uri="{FF2B5EF4-FFF2-40B4-BE49-F238E27FC236}">
                <a16:creationId xmlns:a16="http://schemas.microsoft.com/office/drawing/2014/main" id="{3C78E6D5-92C1-4A00-8DFD-520C8FDAEB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A19A8404-CCF0-49F0-B7E4-B5EC3EB264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AE82A-6B7E-460F-A5E8-8A273252C825}" type="datetimeFigureOut">
              <a:rPr lang="lv-LV" smtClean="0"/>
              <a:t>08.11.2018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95BE7E1F-5ED9-4A13-9920-EC1ACA8415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BFC5B7CA-1B5A-484C-AD00-4B48213AE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2A1E9-DF7F-4CD8-A610-04E4C3B2BB5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641021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7BEDE7FD-ED1C-494E-BF55-BC22D70F95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B9127CC5-2E4F-434F-908F-649CFE45E2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4" name="Satura vietturis 3">
            <a:extLst>
              <a:ext uri="{FF2B5EF4-FFF2-40B4-BE49-F238E27FC236}">
                <a16:creationId xmlns:a16="http://schemas.microsoft.com/office/drawing/2014/main" id="{FD9007BC-B8F6-4DFC-80DE-25049D3779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5" name="Teksta vietturis 4">
            <a:extLst>
              <a:ext uri="{FF2B5EF4-FFF2-40B4-BE49-F238E27FC236}">
                <a16:creationId xmlns:a16="http://schemas.microsoft.com/office/drawing/2014/main" id="{47F18279-C09C-4D76-BE01-B4AEE1886E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6" name="Satura vietturis 5">
            <a:extLst>
              <a:ext uri="{FF2B5EF4-FFF2-40B4-BE49-F238E27FC236}">
                <a16:creationId xmlns:a16="http://schemas.microsoft.com/office/drawing/2014/main" id="{9FD9582B-9A60-4DC6-B2B3-8A2AC7D1560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7" name="Datuma vietturis 6">
            <a:extLst>
              <a:ext uri="{FF2B5EF4-FFF2-40B4-BE49-F238E27FC236}">
                <a16:creationId xmlns:a16="http://schemas.microsoft.com/office/drawing/2014/main" id="{590B9A39-F455-4EB3-A9C5-97AD52BA5C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AE82A-6B7E-460F-A5E8-8A273252C825}" type="datetimeFigureOut">
              <a:rPr lang="lv-LV" smtClean="0"/>
              <a:t>08.11.2018</a:t>
            </a:fld>
            <a:endParaRPr lang="lv-LV"/>
          </a:p>
        </p:txBody>
      </p:sp>
      <p:sp>
        <p:nvSpPr>
          <p:cNvPr id="8" name="Kājenes vietturis 7">
            <a:extLst>
              <a:ext uri="{FF2B5EF4-FFF2-40B4-BE49-F238E27FC236}">
                <a16:creationId xmlns:a16="http://schemas.microsoft.com/office/drawing/2014/main" id="{764193AB-86CC-4639-9468-20CC8816ED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aida numura vietturis 8">
            <a:extLst>
              <a:ext uri="{FF2B5EF4-FFF2-40B4-BE49-F238E27FC236}">
                <a16:creationId xmlns:a16="http://schemas.microsoft.com/office/drawing/2014/main" id="{80FDD46A-7275-4F2D-BBC0-29378F248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2A1E9-DF7F-4CD8-A610-04E4C3B2BB5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2882880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CBB64DEF-BE6E-4AD3-B93D-193C89BCAD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Datuma vietturis 2">
            <a:extLst>
              <a:ext uri="{FF2B5EF4-FFF2-40B4-BE49-F238E27FC236}">
                <a16:creationId xmlns:a16="http://schemas.microsoft.com/office/drawing/2014/main" id="{349A4115-89AE-4A60-BDDA-DA483D44BB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AE82A-6B7E-460F-A5E8-8A273252C825}" type="datetimeFigureOut">
              <a:rPr lang="lv-LV" smtClean="0"/>
              <a:t>08.11.2018</a:t>
            </a:fld>
            <a:endParaRPr lang="lv-LV"/>
          </a:p>
        </p:txBody>
      </p:sp>
      <p:sp>
        <p:nvSpPr>
          <p:cNvPr id="4" name="Kājenes vietturis 3">
            <a:extLst>
              <a:ext uri="{FF2B5EF4-FFF2-40B4-BE49-F238E27FC236}">
                <a16:creationId xmlns:a16="http://schemas.microsoft.com/office/drawing/2014/main" id="{8D23F977-4778-4688-ACF9-E760320F8B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aida numura vietturis 4">
            <a:extLst>
              <a:ext uri="{FF2B5EF4-FFF2-40B4-BE49-F238E27FC236}">
                <a16:creationId xmlns:a16="http://schemas.microsoft.com/office/drawing/2014/main" id="{53D2A5AF-1C79-4BBC-AD29-24D35F9FC3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2A1E9-DF7F-4CD8-A610-04E4C3B2BB5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9577986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a vietturis 1">
            <a:extLst>
              <a:ext uri="{FF2B5EF4-FFF2-40B4-BE49-F238E27FC236}">
                <a16:creationId xmlns:a16="http://schemas.microsoft.com/office/drawing/2014/main" id="{722F182A-720A-4E7B-8B09-D15FE85401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AE82A-6B7E-460F-A5E8-8A273252C825}" type="datetimeFigureOut">
              <a:rPr lang="lv-LV" smtClean="0"/>
              <a:t>08.11.2018</a:t>
            </a:fld>
            <a:endParaRPr lang="lv-LV"/>
          </a:p>
        </p:txBody>
      </p:sp>
      <p:sp>
        <p:nvSpPr>
          <p:cNvPr id="3" name="Kājenes vietturis 2">
            <a:extLst>
              <a:ext uri="{FF2B5EF4-FFF2-40B4-BE49-F238E27FC236}">
                <a16:creationId xmlns:a16="http://schemas.microsoft.com/office/drawing/2014/main" id="{F151B693-CF83-4BEB-B414-32EF99E7B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aida numura vietturis 3">
            <a:extLst>
              <a:ext uri="{FF2B5EF4-FFF2-40B4-BE49-F238E27FC236}">
                <a16:creationId xmlns:a16="http://schemas.microsoft.com/office/drawing/2014/main" id="{4F9914A0-688A-45FF-A462-D592CAF6AC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2A1E9-DF7F-4CD8-A610-04E4C3B2BB5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038517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0494ADF2-E5CE-482E-ACB7-F792A69AAD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F06EDEF7-C10D-4B7F-AC7B-BF0003DBCA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Teksta vietturis 3">
            <a:extLst>
              <a:ext uri="{FF2B5EF4-FFF2-40B4-BE49-F238E27FC236}">
                <a16:creationId xmlns:a16="http://schemas.microsoft.com/office/drawing/2014/main" id="{EADF7ACB-056C-4CE0-82F2-37A8134F16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BF487A44-2626-460A-B640-897771A55D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AE82A-6B7E-460F-A5E8-8A273252C825}" type="datetimeFigureOut">
              <a:rPr lang="lv-LV" smtClean="0"/>
              <a:t>08.11.2018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D15F20E9-7338-4253-850B-C05FDE59C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1D49F339-FEB8-4CF9-B115-396103A936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2A1E9-DF7F-4CD8-A610-04E4C3B2BB5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0178569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71FE617E-3C19-423D-88AC-B1BEAA882C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Attēla vietturis 2">
            <a:extLst>
              <a:ext uri="{FF2B5EF4-FFF2-40B4-BE49-F238E27FC236}">
                <a16:creationId xmlns:a16="http://schemas.microsoft.com/office/drawing/2014/main" id="{D6F16BE1-D55A-4891-A1A6-B17D2BA28A2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ksta vietturis 3">
            <a:extLst>
              <a:ext uri="{FF2B5EF4-FFF2-40B4-BE49-F238E27FC236}">
                <a16:creationId xmlns:a16="http://schemas.microsoft.com/office/drawing/2014/main" id="{2311792D-CFF8-416D-AD4B-40AACEB005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46781148-27DC-457B-8F77-4413E82CB6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AE82A-6B7E-460F-A5E8-8A273252C825}" type="datetimeFigureOut">
              <a:rPr lang="lv-LV" smtClean="0"/>
              <a:t>08.11.2018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0D89973F-621C-4CD4-8079-3D0B0FCCE9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77D18F49-B421-4CE3-9ABC-44875FAE16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2A1E9-DF7F-4CD8-A610-04E4C3B2BB5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554415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a vietturis 1">
            <a:extLst>
              <a:ext uri="{FF2B5EF4-FFF2-40B4-BE49-F238E27FC236}">
                <a16:creationId xmlns:a16="http://schemas.microsoft.com/office/drawing/2014/main" id="{8BA840E5-C411-480B-9C8D-7213B63B3D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300E2CED-C718-4233-BDCC-4B2D34B690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F6834B5B-B86B-4E56-953C-D82D5D0B4D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BAE82A-6B7E-460F-A5E8-8A273252C825}" type="datetimeFigureOut">
              <a:rPr lang="lv-LV" smtClean="0"/>
              <a:t>08.11.2018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4EC19FF0-8B47-46AB-ADAC-A192C00E19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7677FC17-BC0B-41FA-820A-502D0F123A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12A1E9-DF7F-4CD8-A610-04E4C3B2BB5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419694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8A60192F-1AA2-4814-B801-41183C7986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912499"/>
          </a:xfrm>
        </p:spPr>
        <p:txBody>
          <a:bodyPr>
            <a:normAutofit fontScale="90000"/>
          </a:bodyPr>
          <a:lstStyle/>
          <a:p>
            <a:r>
              <a:rPr lang="lv-LV" dirty="0"/>
              <a:t>OTRAIS PANELIS. </a:t>
            </a:r>
            <a:br>
              <a:rPr lang="lv-LV" dirty="0"/>
            </a:br>
            <a:r>
              <a:rPr lang="lv-LV" dirty="0"/>
              <a:t>SADARBĪBA UN TERMINOLOĢIJA</a:t>
            </a:r>
          </a:p>
        </p:txBody>
      </p:sp>
      <p:sp>
        <p:nvSpPr>
          <p:cNvPr id="3" name="Apakšvirsraksts 2">
            <a:extLst>
              <a:ext uri="{FF2B5EF4-FFF2-40B4-BE49-F238E27FC236}">
                <a16:creationId xmlns:a16="http://schemas.microsoft.com/office/drawing/2014/main" id="{4CB91B6B-2BCF-4030-BC52-5897CD1FDF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429000"/>
            <a:ext cx="9144000" cy="1828800"/>
          </a:xfrm>
        </p:spPr>
        <p:txBody>
          <a:bodyPr/>
          <a:lstStyle/>
          <a:p>
            <a:pPr algn="r"/>
            <a:r>
              <a:rPr lang="lv-LV" dirty="0"/>
              <a:t>konference «Latviešu valoda Eiropas Savienībā»</a:t>
            </a:r>
          </a:p>
          <a:p>
            <a:pPr algn="r"/>
            <a:r>
              <a:rPr lang="lv-LV" dirty="0"/>
              <a:t>09.11.2018.</a:t>
            </a:r>
          </a:p>
          <a:p>
            <a:pPr algn="r"/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2060764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DC5FB0A0-7D08-4ACF-BBD5-3CC923DA42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04454"/>
          </a:xfrm>
        </p:spPr>
        <p:txBody>
          <a:bodyPr>
            <a:normAutofit fontScale="90000"/>
          </a:bodyPr>
          <a:lstStyle/>
          <a:p>
            <a:endParaRPr lang="lv-LV"/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BA4B0C08-F485-4291-A025-3F6089270A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8897"/>
            <a:ext cx="10515600" cy="4758066"/>
          </a:xfrm>
        </p:spPr>
        <p:txBody>
          <a:bodyPr/>
          <a:lstStyle/>
          <a:p>
            <a:pPr marL="0" indent="0">
              <a:buNone/>
            </a:pPr>
            <a:r>
              <a:rPr lang="lv-LV" dirty="0"/>
              <a:t>“Valstī jābūt vienotai naudai, vienotiem satiksmes noteikumiem un vienotai terminoloģijai. ” </a:t>
            </a:r>
          </a:p>
          <a:p>
            <a:pPr marL="0" indent="0">
              <a:buNone/>
            </a:pPr>
            <a:r>
              <a:rPr lang="lv-LV" dirty="0"/>
              <a:t>					Kārlis Timmermanis</a:t>
            </a:r>
          </a:p>
          <a:p>
            <a:pPr>
              <a:buFontTx/>
              <a:buNone/>
            </a:pPr>
            <a:r>
              <a:rPr lang="lv-LV" altLang="lv-LV" dirty="0"/>
              <a:t>“Bez nozares nepastāv termini, bez terminiem nepastāv nozare.” </a:t>
            </a:r>
          </a:p>
          <a:p>
            <a:pPr>
              <a:buFontTx/>
              <a:buNone/>
            </a:pPr>
            <a:r>
              <a:rPr lang="lv-LV" altLang="lv-LV" dirty="0"/>
              <a:t>						Eižens </a:t>
            </a:r>
            <a:r>
              <a:rPr lang="lv-LV" altLang="lv-LV" dirty="0" err="1"/>
              <a:t>Visters</a:t>
            </a:r>
            <a:r>
              <a:rPr lang="lv-LV" altLang="lv-LV" dirty="0"/>
              <a:t> (</a:t>
            </a:r>
            <a:r>
              <a:rPr lang="lv-LV" altLang="lv-LV" i="1" dirty="0"/>
              <a:t>W</a:t>
            </a:r>
            <a:r>
              <a:rPr lang="en-US" altLang="lv-LV" i="1" dirty="0">
                <a:cs typeface="Times New Roman" pitchFamily="18" charset="0"/>
              </a:rPr>
              <a:t>ü</a:t>
            </a:r>
            <a:r>
              <a:rPr lang="lv-LV" altLang="lv-LV" i="1" dirty="0">
                <a:cs typeface="Times New Roman" pitchFamily="18" charset="0"/>
              </a:rPr>
              <a:t>ster</a:t>
            </a:r>
            <a:r>
              <a:rPr lang="lv-LV" altLang="lv-LV" dirty="0">
                <a:cs typeface="Times New Roman" pitchFamily="18" charset="0"/>
              </a:rPr>
              <a:t>)</a:t>
            </a:r>
            <a:endParaRPr lang="en-US" altLang="lv-LV" dirty="0">
              <a:cs typeface="Times New Roman" pitchFamily="18" charset="0"/>
            </a:endParaRPr>
          </a:p>
          <a:p>
            <a:pPr marL="0" indent="0">
              <a:buNone/>
            </a:pPr>
            <a:endParaRPr lang="lv-LV" dirty="0"/>
          </a:p>
          <a:p>
            <a:pPr marL="0" indent="0">
              <a:buNone/>
            </a:pPr>
            <a:r>
              <a:rPr lang="lv-LV" dirty="0"/>
              <a:t>					</a:t>
            </a:r>
          </a:p>
          <a:p>
            <a:pPr marL="0" indent="0">
              <a:buNone/>
            </a:pPr>
            <a:endParaRPr lang="lv-LV" dirty="0"/>
          </a:p>
          <a:p>
            <a:pPr marL="0" indent="0">
              <a:buNone/>
            </a:pP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9266340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>
            <a:extLst>
              <a:ext uri="{FF2B5EF4-FFF2-40B4-BE49-F238E27FC236}">
                <a16:creationId xmlns:a16="http://schemas.microsoft.com/office/drawing/2014/main" id="{92B34598-C8BF-466E-B861-51715579701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52600" y="274638"/>
            <a:ext cx="8610600" cy="1143000"/>
          </a:xfrm>
        </p:spPr>
        <p:txBody>
          <a:bodyPr>
            <a:normAutofit/>
          </a:bodyPr>
          <a:lstStyle/>
          <a:p>
            <a:pPr algn="ctr"/>
            <a:r>
              <a:rPr lang="lv-LV" altLang="lv-LV" sz="3600" dirty="0">
                <a:latin typeface="+mn-lt"/>
              </a:rPr>
              <a:t>INSTITUCIONALIZĒTA SADARBĪBA</a:t>
            </a:r>
            <a:endParaRPr lang="en-GB" altLang="lv-LV" sz="3600" dirty="0">
              <a:latin typeface="+mn-lt"/>
            </a:endParaRPr>
          </a:p>
        </p:txBody>
      </p:sp>
      <p:sp>
        <p:nvSpPr>
          <p:cNvPr id="65539" name="Rectangle 3">
            <a:extLst>
              <a:ext uri="{FF2B5EF4-FFF2-40B4-BE49-F238E27FC236}">
                <a16:creationId xmlns:a16="http://schemas.microsoft.com/office/drawing/2014/main" id="{5D33E93E-2A74-4E82-932E-AB60ADC5586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61697" y="1447801"/>
            <a:ext cx="9401503" cy="4678363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lv-LV" altLang="lv-LV" u="sng" dirty="0"/>
              <a:t>Princips</a:t>
            </a:r>
            <a:r>
              <a:rPr lang="lv-LV" altLang="lv-LV" dirty="0"/>
              <a:t>: jautājumu par konkrētu terminu saņem kāda valstiska struktūra (‘vienas pieturas aģentūras’), kura izmanto esošos terminoloģiskos resursus un meklē ekspertus.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lv-LV" altLang="lv-LV" u="sng" dirty="0"/>
              <a:t>Priekšrocības</a:t>
            </a:r>
            <a:r>
              <a:rPr lang="lv-LV" altLang="lv-LV" dirty="0"/>
              <a:t>:</a:t>
            </a:r>
          </a:p>
          <a:p>
            <a:pPr>
              <a:lnSpc>
                <a:spcPct val="90000"/>
              </a:lnSpc>
            </a:pPr>
            <a:r>
              <a:rPr lang="lv-LV" altLang="lv-LV" dirty="0"/>
              <a:t>Tiek izmantoti esošie terminoloģiskie resursi;</a:t>
            </a:r>
          </a:p>
          <a:p>
            <a:pPr>
              <a:lnSpc>
                <a:spcPct val="90000"/>
              </a:lnSpc>
            </a:pPr>
            <a:r>
              <a:rPr lang="lv-LV" altLang="lv-LV" dirty="0"/>
              <a:t>Risinājums tiek publiskots datubāzēs;</a:t>
            </a:r>
          </a:p>
          <a:p>
            <a:pPr>
              <a:lnSpc>
                <a:spcPct val="90000"/>
              </a:lnSpc>
            </a:pPr>
            <a:r>
              <a:rPr lang="lv-LV" altLang="lv-LV" dirty="0"/>
              <a:t>Vienmēr pieejams kāds terminoloģijas speciālists. </a:t>
            </a:r>
            <a:r>
              <a:rPr lang="lv-LV" altLang="lv-LV" b="1" dirty="0">
                <a:latin typeface="Times New Roman" panose="02020603050405020304" pitchFamily="18" charset="0"/>
              </a:rPr>
              <a:t>  </a:t>
            </a:r>
            <a:endParaRPr lang="en-GB" altLang="lv-LV" b="1" u="sng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>
            <a:extLst>
              <a:ext uri="{FF2B5EF4-FFF2-40B4-BE49-F238E27FC236}">
                <a16:creationId xmlns:a16="http://schemas.microsoft.com/office/drawing/2014/main" id="{8D901E89-21D8-4CE5-A3D9-81AE8D5148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96159" y="350838"/>
            <a:ext cx="9414641" cy="626624"/>
          </a:xfrm>
        </p:spPr>
        <p:txBody>
          <a:bodyPr>
            <a:normAutofit fontScale="90000"/>
          </a:bodyPr>
          <a:lstStyle/>
          <a:p>
            <a:pPr algn="ctr"/>
            <a:r>
              <a:rPr lang="lv-LV" altLang="lv-LV" sz="4000" dirty="0">
                <a:latin typeface="+mn-lt"/>
              </a:rPr>
              <a:t>SADARBĪBAS MODELIS</a:t>
            </a:r>
            <a:endParaRPr lang="en-GB" altLang="lv-LV" sz="4000" dirty="0">
              <a:latin typeface="+mn-lt"/>
            </a:endParaRPr>
          </a:p>
        </p:txBody>
      </p:sp>
      <p:sp>
        <p:nvSpPr>
          <p:cNvPr id="66563" name="Rectangle 3">
            <a:extLst>
              <a:ext uri="{FF2B5EF4-FFF2-40B4-BE49-F238E27FC236}">
                <a16:creationId xmlns:a16="http://schemas.microsoft.com/office/drawing/2014/main" id="{8B74E05F-26DB-43C0-BEB7-6531030059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62153" y="1295400"/>
            <a:ext cx="9932276" cy="4800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lv-LV" altLang="lv-LV" u="sng" dirty="0"/>
              <a:t>ES iestādes</a:t>
            </a:r>
            <a:r>
              <a:rPr lang="lv-LV" altLang="lv-LV" dirty="0"/>
              <a:t>: identificē jaunās reālijas, prasa padomus, ievieš jaunos terminus dzīvē, savstarpēji saskaņo viedokļus;</a:t>
            </a:r>
          </a:p>
          <a:p>
            <a:pPr>
              <a:lnSpc>
                <a:spcPct val="90000"/>
              </a:lnSpc>
            </a:pPr>
            <a:r>
              <a:rPr lang="lv-LV" altLang="lv-LV" u="sng" dirty="0"/>
              <a:t>VVC (agrāk TTC)</a:t>
            </a:r>
            <a:r>
              <a:rPr lang="lv-LV" altLang="lv-LV" dirty="0"/>
              <a:t>: nodrošina konsultācijas, risina problēmas, sniedz atbildes, uzkrāj terminus;</a:t>
            </a:r>
          </a:p>
          <a:p>
            <a:pPr>
              <a:lnSpc>
                <a:spcPct val="90000"/>
              </a:lnSpc>
            </a:pPr>
            <a:r>
              <a:rPr lang="lv-LV" altLang="lv-LV" u="sng" dirty="0"/>
              <a:t>Latvijas iestādes</a:t>
            </a:r>
            <a:r>
              <a:rPr lang="lv-LV" altLang="lv-LV" dirty="0"/>
              <a:t>: nodrošina ekspertu konsultācijas un terminu pārbaudi;</a:t>
            </a:r>
          </a:p>
          <a:p>
            <a:pPr>
              <a:lnSpc>
                <a:spcPct val="90000"/>
              </a:lnSpc>
            </a:pPr>
            <a:r>
              <a:rPr lang="lv-LV" altLang="lv-LV" u="sng" dirty="0"/>
              <a:t>Augstskolas</a:t>
            </a:r>
            <a:r>
              <a:rPr lang="lv-LV" altLang="lv-LV" dirty="0"/>
              <a:t>: mērķtiecīgi sagatavo speciālistus – tulkotājus un terminologus.</a:t>
            </a:r>
            <a:endParaRPr lang="en-GB" altLang="lv-LV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/>
          </p:cNvSpPr>
          <p:nvPr>
            <p:ph type="title"/>
          </p:nvPr>
        </p:nvSpPr>
        <p:spPr>
          <a:xfrm>
            <a:off x="1355834" y="274638"/>
            <a:ext cx="8854966" cy="1112728"/>
          </a:xfrm>
        </p:spPr>
        <p:txBody>
          <a:bodyPr>
            <a:noAutofit/>
          </a:bodyPr>
          <a:lstStyle/>
          <a:p>
            <a:pPr algn="ctr"/>
            <a:r>
              <a:rPr lang="lv-LV" altLang="lv-LV" sz="3600" dirty="0">
                <a:latin typeface="+mn-lt"/>
                <a:cs typeface="Times New Roman" panose="02020603050405020304" pitchFamily="18" charset="0"/>
              </a:rPr>
              <a:t>PATIESĀS UN ŠĶIETAMĀS TERMINOLOĢISKA RAKSTURA GRŪTĪBAS</a:t>
            </a:r>
          </a:p>
        </p:txBody>
      </p:sp>
      <p:sp>
        <p:nvSpPr>
          <p:cNvPr id="50179" name="Rectangle 3"/>
          <p:cNvSpPr>
            <a:spLocks noGrp="1"/>
          </p:cNvSpPr>
          <p:nvPr>
            <p:ph type="body" idx="1"/>
          </p:nvPr>
        </p:nvSpPr>
        <p:spPr>
          <a:xfrm>
            <a:off x="543911" y="1600200"/>
            <a:ext cx="10838792" cy="4525963"/>
          </a:xfrm>
        </p:spPr>
        <p:txBody>
          <a:bodyPr>
            <a:normAutofit fontScale="92500" lnSpcReduction="10000"/>
          </a:bodyPr>
          <a:lstStyle/>
          <a:p>
            <a:pPr>
              <a:buFont typeface="Arial" pitchFamily="34" charset="0"/>
              <a:buNone/>
            </a:pPr>
            <a:r>
              <a:rPr lang="lv-LV" altLang="lv-LV" dirty="0"/>
              <a:t>Terminoloģijas problēmas ir normāla situācija ikvienā valodā, jo: </a:t>
            </a:r>
          </a:p>
          <a:p>
            <a:r>
              <a:rPr lang="lv-LV" altLang="lv-LV" dirty="0"/>
              <a:t>aizvien rodas jaunas reālijas, kurām trūkst apzīmējuma;</a:t>
            </a:r>
          </a:p>
          <a:p>
            <a:r>
              <a:rPr lang="lv-LV" altLang="lv-LV" dirty="0"/>
              <a:t>mainās mūsu izpratne par jau labi zināmo, kas liek mainīt terminus.</a:t>
            </a:r>
          </a:p>
          <a:p>
            <a:pPr>
              <a:buFont typeface="Arial" pitchFamily="34" charset="0"/>
              <a:buNone/>
            </a:pPr>
            <a:r>
              <a:rPr lang="lv-LV" altLang="lv-LV" dirty="0"/>
              <a:t>Jānošķir divas situācijas – patiesi nepieciešams jauns vai grūti atrast jau esošu terminu.</a:t>
            </a:r>
          </a:p>
          <a:p>
            <a:r>
              <a:rPr lang="lv-LV" altLang="lv-LV" dirty="0"/>
              <a:t>Mainījies valodu </a:t>
            </a:r>
            <a:r>
              <a:rPr lang="lv-LV" altLang="lv-LV" dirty="0" err="1"/>
              <a:t>sastatījums</a:t>
            </a:r>
            <a:r>
              <a:rPr lang="lv-LV" altLang="lv-LV" dirty="0"/>
              <a:t> (kā </a:t>
            </a:r>
            <a:r>
              <a:rPr lang="lv-LV" altLang="lv-LV" dirty="0" err="1"/>
              <a:t>avotvaloda</a:t>
            </a:r>
            <a:r>
              <a:rPr lang="lv-LV" altLang="lv-LV" dirty="0"/>
              <a:t> dominē angļu valoda), bet latviešu terminoloģija lielā mērā būvēta uz kontinentālās Eiropas tradīciju bāzes un resursos dotas atbilsmes krievu vai vācu valodā;</a:t>
            </a:r>
          </a:p>
          <a:p>
            <a:r>
              <a:rPr lang="lv-LV" altLang="lv-LV" dirty="0"/>
              <a:t>Daudzi terminu avoti nav </a:t>
            </a:r>
            <a:r>
              <a:rPr lang="lv-LV" altLang="lv-LV" dirty="0" err="1"/>
              <a:t>digitalizēti</a:t>
            </a:r>
            <a:r>
              <a:rPr lang="lv-LV" altLang="lv-LV" dirty="0"/>
              <a:t>, bet meklēšana bieži notiek virtuālā vidē;</a:t>
            </a:r>
          </a:p>
          <a:p>
            <a:r>
              <a:rPr lang="lv-LV" altLang="lv-LV" dirty="0"/>
              <a:t>Bieži angļu terminiem raksturīgs daudznozīmīgums, tādēļ tam nevarēs atrast  vienu universālu </a:t>
            </a:r>
            <a:r>
              <a:rPr lang="lv-LV" altLang="lv-LV"/>
              <a:t>latviešu ekvivalentu</a:t>
            </a:r>
            <a:r>
              <a:rPr lang="lv-LV" altLang="lv-LV" dirty="0"/>
              <a:t>.</a:t>
            </a:r>
          </a:p>
          <a:p>
            <a:pPr>
              <a:buFont typeface="Arial" pitchFamily="34" charset="0"/>
              <a:buNone/>
            </a:pPr>
            <a:endParaRPr lang="lv-LV" altLang="lv-LV" dirty="0"/>
          </a:p>
          <a:p>
            <a:pPr>
              <a:buFont typeface="Arial" pitchFamily="34" charset="0"/>
              <a:buNone/>
            </a:pPr>
            <a:endParaRPr lang="lv-LV" altLang="lv-LV" b="1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32239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>
            <a:extLst>
              <a:ext uri="{FF2B5EF4-FFF2-40B4-BE49-F238E27FC236}">
                <a16:creationId xmlns:a16="http://schemas.microsoft.com/office/drawing/2014/main" id="{583FEABB-13B8-4A95-B52A-8F759F35C7D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9800" y="304800"/>
            <a:ext cx="7772400" cy="10668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lv-LV" altLang="lv-LV" sz="3600" dirty="0">
                <a:latin typeface="+mn-lt"/>
              </a:rPr>
              <a:t>JURIDISKS SNOBISMS</a:t>
            </a:r>
            <a:endParaRPr lang="en-GB" altLang="lv-LV" sz="3600" dirty="0">
              <a:latin typeface="+mn-lt"/>
            </a:endParaRPr>
          </a:p>
        </p:txBody>
      </p:sp>
      <p:sp>
        <p:nvSpPr>
          <p:cNvPr id="73731" name="Rectangle 3">
            <a:extLst>
              <a:ext uri="{FF2B5EF4-FFF2-40B4-BE49-F238E27FC236}">
                <a16:creationId xmlns:a16="http://schemas.microsoft.com/office/drawing/2014/main" id="{4A181870-D7BD-4132-86CA-B0F6B3670E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474076" y="1447800"/>
            <a:ext cx="8508124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lv-LV" altLang="lv-LV" dirty="0"/>
              <a:t>Pieaugošs normatīvo aktu iespaids uz terminoloģiju;</a:t>
            </a:r>
            <a:endParaRPr lang="en-GB" altLang="lv-LV" dirty="0"/>
          </a:p>
          <a:p>
            <a:pPr eaLnBrk="1" hangingPunct="1">
              <a:lnSpc>
                <a:spcPct val="90000"/>
              </a:lnSpc>
            </a:pPr>
            <a:r>
              <a:rPr lang="lv-LV" altLang="lv-LV" dirty="0"/>
              <a:t>Tieksme lietot jau esošos (kaut aplamos) terminus;</a:t>
            </a:r>
            <a:endParaRPr lang="en-GB" altLang="lv-LV" dirty="0"/>
          </a:p>
          <a:p>
            <a:pPr eaLnBrk="1" hangingPunct="1">
              <a:lnSpc>
                <a:spcPct val="90000"/>
              </a:lnSpc>
            </a:pPr>
            <a:r>
              <a:rPr lang="lv-LV" altLang="lv-LV" dirty="0"/>
              <a:t>Nevēlēšanās sadarboties ar nozares lietpratējiem un mainīt reiz ieviestos variantus;</a:t>
            </a:r>
            <a:endParaRPr lang="en-GB" altLang="lv-LV" dirty="0"/>
          </a:p>
          <a:p>
            <a:pPr eaLnBrk="1" hangingPunct="1">
              <a:lnSpc>
                <a:spcPct val="90000"/>
              </a:lnSpc>
            </a:pPr>
            <a:r>
              <a:rPr lang="lv-LV" altLang="lv-LV" dirty="0"/>
              <a:t>Spontāni risinājumi sistemātiskas </a:t>
            </a:r>
            <a:r>
              <a:rPr lang="lv-LV" altLang="lv-LV" dirty="0" err="1"/>
              <a:t>terminrades</a:t>
            </a:r>
            <a:r>
              <a:rPr lang="lv-LV" altLang="lv-LV" dirty="0"/>
              <a:t> vietā. </a:t>
            </a:r>
            <a:endParaRPr lang="en-GB" altLang="lv-LV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>
            <a:extLst>
              <a:ext uri="{FF2B5EF4-FFF2-40B4-BE49-F238E27FC236}">
                <a16:creationId xmlns:a16="http://schemas.microsoft.com/office/drawing/2014/main" id="{F495E938-15C0-458A-8E9F-2A6835B18BD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18594" y="696310"/>
            <a:ext cx="8153400" cy="9144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lv-LV" altLang="lv-LV" sz="3600" dirty="0">
                <a:latin typeface="+mn-lt"/>
              </a:rPr>
              <a:t>LIETPRATĒJU AUGSTPRĀTĪBA</a:t>
            </a:r>
            <a:endParaRPr lang="en-GB" altLang="lv-LV" sz="3600" dirty="0">
              <a:latin typeface="+mn-lt"/>
            </a:endParaRPr>
          </a:p>
        </p:txBody>
      </p:sp>
      <p:sp>
        <p:nvSpPr>
          <p:cNvPr id="74755" name="Rectangle 3">
            <a:extLst>
              <a:ext uri="{FF2B5EF4-FFF2-40B4-BE49-F238E27FC236}">
                <a16:creationId xmlns:a16="http://schemas.microsoft.com/office/drawing/2014/main" id="{69525E4F-508D-43AB-AD3A-BE9F65C879B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37593" y="1676400"/>
            <a:ext cx="9388366" cy="4419600"/>
          </a:xfrm>
        </p:spPr>
        <p:txBody>
          <a:bodyPr/>
          <a:lstStyle/>
          <a:p>
            <a:pPr eaLnBrk="1" hangingPunct="1"/>
            <a:r>
              <a:rPr lang="lv-LV" altLang="lv-LV" dirty="0"/>
              <a:t>Nevēlēšanās iepazīties ar agrāk lietotajiem terminiem;</a:t>
            </a:r>
          </a:p>
          <a:p>
            <a:pPr eaLnBrk="1" hangingPunct="1"/>
            <a:r>
              <a:rPr lang="lv-LV" altLang="lv-LV" dirty="0"/>
              <a:t>Pārliecīga tieksme uz nekritiskiem aizguvumiem vai burtiskiem tulkojumiem;</a:t>
            </a:r>
          </a:p>
          <a:p>
            <a:pPr eaLnBrk="1" hangingPunct="1"/>
            <a:r>
              <a:rPr lang="lv-LV" altLang="lv-LV" dirty="0"/>
              <a:t>Neprasme ieklausīties valodnieciskos argumentos;</a:t>
            </a:r>
          </a:p>
          <a:p>
            <a:pPr eaLnBrk="1" hangingPunct="1"/>
            <a:r>
              <a:rPr lang="lv-LV" altLang="lv-LV" dirty="0"/>
              <a:t>Norobežošanās no konsekventas </a:t>
            </a:r>
            <a:r>
              <a:rPr lang="lv-LV" altLang="lv-LV" dirty="0" err="1"/>
              <a:t>terminrades</a:t>
            </a:r>
            <a:r>
              <a:rPr lang="lv-LV" altLang="lv-LV" dirty="0"/>
              <a:t>.</a:t>
            </a:r>
            <a:endParaRPr lang="en-GB" altLang="lv-LV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>
            <a:extLst>
              <a:ext uri="{FF2B5EF4-FFF2-40B4-BE49-F238E27FC236}">
                <a16:creationId xmlns:a16="http://schemas.microsoft.com/office/drawing/2014/main" id="{25A31B7B-4DDD-4D8F-AC17-8EB26B85E9B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28800" y="609600"/>
            <a:ext cx="8305800" cy="6858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lv-LV" altLang="lv-LV" sz="3600" dirty="0">
                <a:latin typeface="+mn-lt"/>
              </a:rPr>
              <a:t>VALODNIEKU DOGMATISMS</a:t>
            </a:r>
            <a:endParaRPr lang="en-GB" altLang="lv-LV" sz="3600" dirty="0">
              <a:latin typeface="+mn-lt"/>
            </a:endParaRPr>
          </a:p>
        </p:txBody>
      </p:sp>
      <p:sp>
        <p:nvSpPr>
          <p:cNvPr id="75779" name="Rectangle 3">
            <a:extLst>
              <a:ext uri="{FF2B5EF4-FFF2-40B4-BE49-F238E27FC236}">
                <a16:creationId xmlns:a16="http://schemas.microsoft.com/office/drawing/2014/main" id="{1702F25D-B140-466F-89B1-08ABF0624B8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27234" y="1371600"/>
            <a:ext cx="9159766" cy="4724400"/>
          </a:xfrm>
        </p:spPr>
        <p:txBody>
          <a:bodyPr/>
          <a:lstStyle/>
          <a:p>
            <a:pPr eaLnBrk="1" hangingPunct="1"/>
            <a:r>
              <a:rPr lang="lv-LV" altLang="lv-LV" dirty="0"/>
              <a:t>Aizraušanās ar viena veida </a:t>
            </a:r>
            <a:r>
              <a:rPr lang="lv-LV" altLang="lv-LV" dirty="0" err="1"/>
              <a:t>vārddarināšanas</a:t>
            </a:r>
            <a:r>
              <a:rPr lang="lv-LV" altLang="lv-LV" dirty="0"/>
              <a:t> modeļiem;</a:t>
            </a:r>
          </a:p>
          <a:p>
            <a:pPr eaLnBrk="1" hangingPunct="1"/>
            <a:r>
              <a:rPr lang="lv-LV" altLang="lv-LV" dirty="0"/>
              <a:t>Nespēja saredzēt reālās problēmas un vēlme izcelt šķietamās;</a:t>
            </a:r>
          </a:p>
          <a:p>
            <a:pPr eaLnBrk="1" hangingPunct="1"/>
            <a:r>
              <a:rPr lang="lv-LV" altLang="lv-LV" dirty="0"/>
              <a:t>Nokavēti risinājumi;</a:t>
            </a:r>
          </a:p>
          <a:p>
            <a:pPr eaLnBrk="1" hangingPunct="1"/>
            <a:r>
              <a:rPr lang="lv-LV" altLang="lv-LV" dirty="0"/>
              <a:t>Pamācošs tonis;</a:t>
            </a:r>
          </a:p>
          <a:p>
            <a:pPr eaLnBrk="1" hangingPunct="1"/>
            <a:r>
              <a:rPr lang="lv-LV" altLang="lv-LV" dirty="0"/>
              <a:t>Nekonsekvence;</a:t>
            </a:r>
          </a:p>
          <a:p>
            <a:pPr eaLnBrk="1" hangingPunct="1"/>
            <a:r>
              <a:rPr lang="lv-LV" altLang="lv-LV" dirty="0"/>
              <a:t>Aizraušanās ar lēmumu pieņemšanu, nevis darba koordinēšanu.</a:t>
            </a:r>
            <a:endParaRPr lang="en-GB" altLang="lv-LV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s" ma:contentTypeID="0x010100541D6704663FD9458F4BF149505D8835" ma:contentTypeVersion="18" ma:contentTypeDescription="Izveidot jaunu dokumentu." ma:contentTypeScope="" ma:versionID="97605796d134185af53b6fd83896d4b2">
  <xsd:schema xmlns:xsd="http://www.w3.org/2001/XMLSchema" xmlns:xs="http://www.w3.org/2001/XMLSchema" xmlns:p="http://schemas.microsoft.com/office/2006/metadata/properties" xmlns:ns2="0b782f5c-ea45-4e61-a028-a28b9f9c1a05" xmlns:ns3="05fc81c9-325d-42ab-a312-d2989bc4c6c1" targetNamespace="http://schemas.microsoft.com/office/2006/metadata/properties" ma:root="true" ma:fieldsID="aeb2c17f9a99cfc9b6b40a56a05d1d30" ns2:_="" ns3:_="">
    <xsd:import namespace="0b782f5c-ea45-4e61-a028-a28b9f9c1a05"/>
    <xsd:import namespace="05fc81c9-325d-42ab-a312-d2989bc4c6c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782f5c-ea45-4e61-a028-a28b9f9c1a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Attēlu atzīmes" ma:readOnly="false" ma:fieldId="{5cf76f15-5ced-4ddc-b409-7134ff3c332f}" ma:taxonomyMulti="true" ma:sspId="f2b9b02f-9abf-4f74-b798-1ff310cbf21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fc81c9-325d-42ab-a312-d2989bc4c6c1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Koplietots a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Koplietots ar: detalizēti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498d4f8d-5674-4ada-909c-3de2b86c3fae}" ma:internalName="TaxCatchAll" ma:showField="CatchAllData" ma:web="05fc81c9-325d-42ab-a312-d2989bc4c6c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atura tips"/>
        <xsd:element ref="dc:title" minOccurs="0" maxOccurs="1" ma:index="4" ma:displayName="Virsrakst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b782f5c-ea45-4e61-a028-a28b9f9c1a05">
      <Terms xmlns="http://schemas.microsoft.com/office/infopath/2007/PartnerControls"/>
    </lcf76f155ced4ddcb4097134ff3c332f>
    <TaxCatchAll xmlns="05fc81c9-325d-42ab-a312-d2989bc4c6c1" xsi:nil="true"/>
  </documentManagement>
</p:properties>
</file>

<file path=customXml/itemProps1.xml><?xml version="1.0" encoding="utf-8"?>
<ds:datastoreItem xmlns:ds="http://schemas.openxmlformats.org/officeDocument/2006/customXml" ds:itemID="{7D2C0C77-CF86-4B18-950A-D0154591EF18}"/>
</file>

<file path=customXml/itemProps2.xml><?xml version="1.0" encoding="utf-8"?>
<ds:datastoreItem xmlns:ds="http://schemas.openxmlformats.org/officeDocument/2006/customXml" ds:itemID="{498781E0-D58F-4E87-B9EF-B0B48889EED3}"/>
</file>

<file path=customXml/itemProps3.xml><?xml version="1.0" encoding="utf-8"?>
<ds:datastoreItem xmlns:ds="http://schemas.openxmlformats.org/officeDocument/2006/customXml" ds:itemID="{AF7F9095-BD8D-44F5-A74D-297134100BBB}"/>
</file>

<file path=docProps/app.xml><?xml version="1.0" encoding="utf-8"?>
<Properties xmlns="http://schemas.openxmlformats.org/officeDocument/2006/extended-properties" xmlns:vt="http://schemas.openxmlformats.org/officeDocument/2006/docPropsVTypes">
  <TotalTime>193</TotalTime>
  <Words>338</Words>
  <Application>Microsoft Office PowerPoint</Application>
  <PresentationFormat>Platekrāna</PresentationFormat>
  <Paragraphs>45</Paragraphs>
  <Slides>8</Slides>
  <Notes>0</Notes>
  <HiddenSlides>0</HiddenSlides>
  <MMClips>0</MMClips>
  <ScaleCrop>false</ScaleCrop>
  <HeadingPairs>
    <vt:vector size="6" baseType="variant">
      <vt:variant>
        <vt:lpstr>Lietotie fonti</vt:lpstr>
      </vt:variant>
      <vt:variant>
        <vt:i4>4</vt:i4>
      </vt:variant>
      <vt:variant>
        <vt:lpstr>Dizains</vt:lpstr>
      </vt:variant>
      <vt:variant>
        <vt:i4>1</vt:i4>
      </vt:variant>
      <vt:variant>
        <vt:lpstr>Slaidu virsraksti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dizains</vt:lpstr>
      <vt:lpstr>OTRAIS PANELIS.  SADARBĪBA UN TERMINOLOĢIJA</vt:lpstr>
      <vt:lpstr>PowerPoint prezentācija</vt:lpstr>
      <vt:lpstr>INSTITUCIONALIZĒTA SADARBĪBA</vt:lpstr>
      <vt:lpstr>SADARBĪBAS MODELIS</vt:lpstr>
      <vt:lpstr>PATIESĀS UN ŠĶIETAMĀS TERMINOLOĢISKA RAKSTURA GRŪTĪBAS</vt:lpstr>
      <vt:lpstr>JURIDISKS SNOBISMS</vt:lpstr>
      <vt:lpstr>LIETPRATĒJU AUGSTPRĀTĪBA</vt:lpstr>
      <vt:lpstr>VALODNIEKU DOGMATISMS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prezentācija</dc:title>
  <dc:creator>Māris Baltiņš</dc:creator>
  <cp:lastModifiedBy>Māris Baltiņš</cp:lastModifiedBy>
  <cp:revision>8</cp:revision>
  <cp:lastPrinted>2018-11-08T13:23:35Z</cp:lastPrinted>
  <dcterms:created xsi:type="dcterms:W3CDTF">2018-11-08T10:11:32Z</dcterms:created>
  <dcterms:modified xsi:type="dcterms:W3CDTF">2018-11-08T13:25:30Z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0x010100541D6704663FD9458F4BF149505D8835</vt:lpwstr>
  </property>
</Properties>
</file>