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5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7"/>
  </p:notesMasterIdLst>
  <p:handoutMasterIdLst>
    <p:handoutMasterId r:id="rId18"/>
  </p:handoutMasterIdLst>
  <p:sldIdLst>
    <p:sldId id="261" r:id="rId2"/>
    <p:sldId id="299" r:id="rId3"/>
    <p:sldId id="303" r:id="rId4"/>
    <p:sldId id="274" r:id="rId5"/>
    <p:sldId id="288" r:id="rId6"/>
    <p:sldId id="298" r:id="rId7"/>
    <p:sldId id="287" r:id="rId8"/>
    <p:sldId id="290" r:id="rId9"/>
    <p:sldId id="295" r:id="rId10"/>
    <p:sldId id="302" r:id="rId11"/>
    <p:sldId id="301" r:id="rId12"/>
    <p:sldId id="293" r:id="rId13"/>
    <p:sldId id="282" r:id="rId14"/>
    <p:sldId id="281" r:id="rId15"/>
    <p:sldId id="279" r:id="rId16"/>
  </p:sldIdLst>
  <p:sldSz cx="9144000" cy="6858000" type="screen4x3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Vidējs stils 2 - izcēlum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Vidējs stils 2 - izcēlum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929F9F4-4A8F-4326-A1B4-22849713DDAB}" styleName="Tumšs stils 1 - izcēlum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Tumšs stils 1 - izcēlum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816" autoAdjust="0"/>
    <p:restoredTop sz="94660"/>
  </p:normalViewPr>
  <p:slideViewPr>
    <p:cSldViewPr>
      <p:cViewPr varScale="1">
        <p:scale>
          <a:sx n="108" d="100"/>
          <a:sy n="108" d="100"/>
        </p:scale>
        <p:origin x="9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>
            <a:extLst>
              <a:ext uri="{FF2B5EF4-FFF2-40B4-BE49-F238E27FC236}">
                <a16:creationId xmlns:a16="http://schemas.microsoft.com/office/drawing/2014/main" id="{9B1D7D48-009C-47A2-B6B1-35A7B10D7A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838E6487-F7F6-4A83-8833-1C55B16FB1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70026-1C4B-4213-A0E1-858A301353C4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B625922F-4BA6-44F4-A81C-2075A8F0F41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223FE45A-D1E7-4E12-8C88-40163280EAC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719EEE-85BC-4EF7-8657-D4B90699447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8672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865737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6932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031229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86682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131229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05595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6373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20635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97586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00237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64012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7544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33800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>
                <a:solidFill>
                  <a:prstClr val="black"/>
                </a:solidFill>
              </a:rPr>
              <a:pPr/>
              <a:t>8</a:t>
            </a:fld>
            <a:endParaRPr lang="lv-L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097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8160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03B3510-03D3-4C63-9119-1B8183AC4F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7C921036-3BF0-4C1A-BA91-4CF009928A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B851E77-FED1-4467-8643-374A9BE7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B998A13-BB6C-407A-B0E9-AC2CA940E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9BE96F6-B0BC-4184-A260-3DC8795FF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66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C52E97D-360F-488F-9431-A4EAAD70D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230D7339-599C-4336-924E-60D06808A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87C8C82-1C0A-475C-BFA1-A56B17118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B7E633C-9EC4-46E7-9B9D-F7A6AAF15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071D8A5-C3FD-4CDC-A93E-69CBF1F02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5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447813F4-17D7-4AC2-9BED-09F7BA94D1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4FA0AC30-436D-4965-BA31-AB8E31BB4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A4A97A6-C775-4259-A8AB-D268FE302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810D997-F677-41EC-B12B-ABE0D054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6F10BE1-9AE8-4B3E-9976-AAB03C8BF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1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DC20A69-E409-493B-A6A4-7017F9E8F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3540340-0D55-4488-92EE-AA4127E56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4EE4682-999D-435F-98E6-38446E812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3025414-9902-45ED-BCEE-7CAB3D157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B7F2E42-9F6A-485B-A410-6925D8B5F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95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4F2289E-405A-4B2E-89AB-BBFEEFDBA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C5872CA2-4B89-459D-9231-E99A4B2C2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9D3344B-5A33-4E9C-B6E3-AB34D2ED6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6D00398-BCA4-4DDF-9276-18FFB0D72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6A0F381-71AB-4C45-A163-BFE221831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2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131B97A-0743-47CC-85E9-D9BB45200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1C86F50-50FD-4E90-907C-07F8FD8E8C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31308EEA-6ACF-42F9-8EE2-FA724F2450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4EBEC872-00C7-403E-876F-2F5F0F300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0571EA31-AB27-40C9-A66C-CC16BE99D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47C49B4-39C2-45D6-884D-65CBF2CE3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34EBCE7-EFA1-4C94-9975-078B7206C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5314690-6387-4125-83D8-F7866E156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31E55655-052D-46A7-B5E6-E19B384FE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0C192C40-8BF3-4C03-BEF9-8DCC61743A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67633353-1AC2-465D-8C06-E35BA0F505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2828184A-778C-40CB-9F62-151B3BBB5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D0F12CC0-EE8A-44A9-A8A2-C3B0925C9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8857B300-935D-45EE-AA6A-6C6DE5221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200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BF44A1B-6647-4BA9-BA63-68B43CABA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7F2B3EFC-E746-4C87-A308-4C565BED8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BE33A4A3-90FE-438D-8A22-D4F955449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A5130D48-ACDE-4300-9291-C983EF71C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016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351A9D10-FA15-4C81-8CFF-42F6D476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5840A106-0308-4700-8657-95A9D11CF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0ECB6D6F-BD8A-4311-B9F7-BE638F873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91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64E8187-6DC3-4227-9C06-C4805DC3E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F986E9F-998A-4309-869A-05EB0B148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E4396267-4F2E-4758-85E1-04EAE26E3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6663D293-88FF-4EF9-BE9F-4373D6A3F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31CA9DFD-14FB-4415-9537-CD2C2C7F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914C6123-52CD-48B7-9956-61B8214C5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9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DB68FBB-7832-4CC4-821C-289B6AFE1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3BF559FC-9CCC-4540-8072-34C5F2BD55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CE802DB4-2E85-471A-8210-A55B230EC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3074EC53-7556-4208-8D82-B9670B523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C73EFF00-6D3A-4A1D-B298-E382780EA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5B1224A1-3D82-412F-9773-EE4E0A565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2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8397C45C-46B0-4B2D-BD9D-5B69305DC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38F3BD9-F14D-4272-8F83-61C5C528F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94212AA-5319-443A-9DEA-68EA128CA3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E15CDE0-4BB1-47C2-BD21-E30A9F8740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D214651-9469-446C-9130-B0F32D9A79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60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mailto:konsultacijas@vvc.gov.lv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184" y="1"/>
            <a:ext cx="3777632" cy="41661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47071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Informācijas apmaiņas problēmas un risinājumi</a:t>
            </a:r>
            <a:b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838200"/>
          </a:xfrm>
        </p:spPr>
        <p:txBody>
          <a:bodyPr>
            <a:noAutofit/>
          </a:bodyPr>
          <a:lstStyle/>
          <a:p>
            <a:endParaRPr lang="lv-LV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Terminoloģijas</a:t>
            </a:r>
            <a:r>
              <a:rPr lang="es-E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s-ES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tiesību</a:t>
            </a:r>
            <a:r>
              <a:rPr lang="es-E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</a:t>
            </a:r>
            <a:r>
              <a:rPr lang="es-E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tulkošanas</a:t>
            </a:r>
            <a:r>
              <a:rPr lang="es-E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departamenta</a:t>
            </a:r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vadītājs </a:t>
            </a:r>
          </a:p>
          <a:p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Kārlis Bitenieks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6096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Rīga, 2017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412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058083" y="802511"/>
            <a:ext cx="7390717" cy="5369689"/>
          </a:xfrm>
        </p:spPr>
        <p:txBody>
          <a:bodyPr>
            <a:noAutofit/>
          </a:bodyPr>
          <a:lstStyle/>
          <a:p>
            <a:pPr algn="l"/>
            <a:endParaRPr lang="lv-LV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296083" y="32574"/>
            <a:ext cx="7848600" cy="854075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800" dirty="0"/>
              <a:t>Vēlamais sadarbības modelis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968" y="861496"/>
            <a:ext cx="6355494" cy="565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Bultiņa: augšupvērstā-lejupvērstā 3">
            <a:extLst>
              <a:ext uri="{FF2B5EF4-FFF2-40B4-BE49-F238E27FC236}">
                <a16:creationId xmlns:a16="http://schemas.microsoft.com/office/drawing/2014/main" id="{43FEDAB1-D51C-4FCE-BDAB-FAF32CBA1AE2}"/>
              </a:ext>
            </a:extLst>
          </p:cNvPr>
          <p:cNvSpPr/>
          <p:nvPr/>
        </p:nvSpPr>
        <p:spPr>
          <a:xfrm rot="20482923">
            <a:off x="5447015" y="5234580"/>
            <a:ext cx="381000" cy="762000"/>
          </a:xfrm>
          <a:prstGeom prst="up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Taisnstūris 4">
            <a:extLst>
              <a:ext uri="{FF2B5EF4-FFF2-40B4-BE49-F238E27FC236}">
                <a16:creationId xmlns:a16="http://schemas.microsoft.com/office/drawing/2014/main" id="{6AD3D9A6-242E-45F8-B8F0-93FA0DBF29C3}"/>
              </a:ext>
            </a:extLst>
          </p:cNvPr>
          <p:cNvSpPr/>
          <p:nvPr/>
        </p:nvSpPr>
        <p:spPr>
          <a:xfrm>
            <a:off x="5692646" y="4525560"/>
            <a:ext cx="1218517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21350B-FDF3-48E6-8B46-86CC057465B4}"/>
              </a:ext>
            </a:extLst>
          </p:cNvPr>
          <p:cNvSpPr txBox="1"/>
          <p:nvPr/>
        </p:nvSpPr>
        <p:spPr>
          <a:xfrm>
            <a:off x="5486045" y="5968386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Komisija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012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676400" y="383074"/>
            <a:ext cx="7393344" cy="447358"/>
          </a:xfrm>
          <a:prstGeom prst="rect">
            <a:avLst/>
          </a:prstGeom>
        </p:spPr>
        <p:txBody>
          <a:bodyPr vert="horz" lIns="93957" tIns="46979" rIns="93957" bIns="46979" rtlCol="0" anchor="ctr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395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58083" y="830432"/>
            <a:ext cx="7097013" cy="61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4CD9ED94-B9D6-41C3-826C-10E5EBFE97C7}"/>
              </a:ext>
            </a:extLst>
          </p:cNvPr>
          <p:cNvSpPr txBox="1">
            <a:spLocks noChangeArrowheads="1"/>
          </p:cNvSpPr>
          <p:nvPr/>
        </p:nvSpPr>
        <p:spPr>
          <a:xfrm>
            <a:off x="709055" y="30973"/>
            <a:ext cx="8229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altLang="lv-LV" sz="3600" dirty="0"/>
              <a:t>Faktiskais sadarbības modelis </a:t>
            </a:r>
            <a:endParaRPr lang="en-US" altLang="lv-LV" sz="36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EACEE7BC-EDFA-49FF-8ACE-BDB5F89D6D05}"/>
              </a:ext>
            </a:extLst>
          </p:cNvPr>
          <p:cNvSpPr txBox="1">
            <a:spLocks noChangeArrowheads="1"/>
          </p:cNvSpPr>
          <p:nvPr/>
        </p:nvSpPr>
        <p:spPr>
          <a:xfrm>
            <a:off x="822326" y="1804382"/>
            <a:ext cx="40386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en-US" altLang="lv-LV" sz="2800" b="1"/>
          </a:p>
          <a:p>
            <a:pPr>
              <a:buFont typeface="Wingdings" panose="05000000000000000000" pitchFamily="2" charset="2"/>
              <a:buNone/>
            </a:pPr>
            <a:endParaRPr lang="en-US" altLang="lv-LV" sz="2800" b="1"/>
          </a:p>
          <a:p>
            <a:pPr>
              <a:buFont typeface="Wingdings" panose="05000000000000000000" pitchFamily="2" charset="2"/>
              <a:buNone/>
            </a:pPr>
            <a:endParaRPr lang="lv-LV" altLang="lv-LV" sz="2800" b="1"/>
          </a:p>
        </p:txBody>
      </p:sp>
      <p:sp>
        <p:nvSpPr>
          <p:cNvPr id="11" name="Oval 4">
            <a:extLst>
              <a:ext uri="{FF2B5EF4-FFF2-40B4-BE49-F238E27FC236}">
                <a16:creationId xmlns:a16="http://schemas.microsoft.com/office/drawing/2014/main" id="{045F3A32-82D2-4BAC-8BD1-6B0B49D6D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997" y="2830651"/>
            <a:ext cx="1728787" cy="127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lv-LV" altLang="lv-LV" dirty="0"/>
              <a:t>ES iestādes </a:t>
            </a:r>
          </a:p>
        </p:txBody>
      </p:sp>
      <p:sp>
        <p:nvSpPr>
          <p:cNvPr id="12" name="Oval 5">
            <a:extLst>
              <a:ext uri="{FF2B5EF4-FFF2-40B4-BE49-F238E27FC236}">
                <a16:creationId xmlns:a16="http://schemas.microsoft.com/office/drawing/2014/main" id="{A6F9408B-FBA3-4CD0-A5DF-A385A7B99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2802" y="2781298"/>
            <a:ext cx="1779587" cy="1203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lv-LV" altLang="lv-LV"/>
              <a:t>VVC </a:t>
            </a:r>
          </a:p>
        </p:txBody>
      </p:sp>
      <p:sp>
        <p:nvSpPr>
          <p:cNvPr id="13" name="Oval 6">
            <a:extLst>
              <a:ext uri="{FF2B5EF4-FFF2-40B4-BE49-F238E27FC236}">
                <a16:creationId xmlns:a16="http://schemas.microsoft.com/office/drawing/2014/main" id="{E2FE0C81-3818-4F51-A30F-EC9F2E535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2781300"/>
            <a:ext cx="1706562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lv-LV" altLang="lv-LV" dirty="0"/>
              <a:t>Ministrijas </a:t>
            </a:r>
          </a:p>
        </p:txBody>
      </p:sp>
      <p:sp>
        <p:nvSpPr>
          <p:cNvPr id="14" name="Oval 7">
            <a:extLst>
              <a:ext uri="{FF2B5EF4-FFF2-40B4-BE49-F238E27FC236}">
                <a16:creationId xmlns:a16="http://schemas.microsoft.com/office/drawing/2014/main" id="{D9266D71-CFD4-497B-8498-76467062E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8488" y="2708275"/>
            <a:ext cx="1871662" cy="1150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lv-LV" altLang="lv-LV" dirty="0"/>
              <a:t>Eksperti</a:t>
            </a:r>
          </a:p>
        </p:txBody>
      </p:sp>
      <p:cxnSp>
        <p:nvCxnSpPr>
          <p:cNvPr id="15" name="AutoShape 30">
            <a:extLst>
              <a:ext uri="{FF2B5EF4-FFF2-40B4-BE49-F238E27FC236}">
                <a16:creationId xmlns:a16="http://schemas.microsoft.com/office/drawing/2014/main" id="{8A829861-D633-4DBB-B80D-2B22FC6FD54F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>
            <a:off x="4728369" y="1761331"/>
            <a:ext cx="73025" cy="2112963"/>
          </a:xfrm>
          <a:prstGeom prst="curvedConnector3">
            <a:avLst>
              <a:gd name="adj1" fmla="val 95869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AutoShape 31">
            <a:extLst>
              <a:ext uri="{FF2B5EF4-FFF2-40B4-BE49-F238E27FC236}">
                <a16:creationId xmlns:a16="http://schemas.microsoft.com/office/drawing/2014/main" id="{75156B71-3CB9-4B2A-9D45-9469291B553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>
            <a:off x="6888956" y="1761332"/>
            <a:ext cx="73025" cy="2112962"/>
          </a:xfrm>
          <a:prstGeom prst="curvedConnector3">
            <a:avLst>
              <a:gd name="adj1" fmla="val 95869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32">
            <a:extLst>
              <a:ext uri="{FF2B5EF4-FFF2-40B4-BE49-F238E27FC236}">
                <a16:creationId xmlns:a16="http://schemas.microsoft.com/office/drawing/2014/main" id="{20622A25-5B15-4E6B-AE6C-50C65F03954F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>
            <a:off x="2496344" y="1761331"/>
            <a:ext cx="73025" cy="2112963"/>
          </a:xfrm>
          <a:prstGeom prst="curvedConnector3">
            <a:avLst>
              <a:gd name="adj1" fmla="val 95869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AutoShape 34">
            <a:extLst>
              <a:ext uri="{FF2B5EF4-FFF2-40B4-BE49-F238E27FC236}">
                <a16:creationId xmlns:a16="http://schemas.microsoft.com/office/drawing/2014/main" id="{FBFE4C98-F383-4823-80DC-0EB5E544538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>
            <a:off x="6815931" y="2912270"/>
            <a:ext cx="73025" cy="2112962"/>
          </a:xfrm>
          <a:prstGeom prst="curvedConnector3">
            <a:avLst>
              <a:gd name="adj1" fmla="val -132391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AutoShape 35">
            <a:extLst>
              <a:ext uri="{FF2B5EF4-FFF2-40B4-BE49-F238E27FC236}">
                <a16:creationId xmlns:a16="http://schemas.microsoft.com/office/drawing/2014/main" id="{7C866EDC-E5EB-438A-B834-DECD6585338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>
            <a:off x="4656931" y="2985295"/>
            <a:ext cx="73025" cy="2112962"/>
          </a:xfrm>
          <a:prstGeom prst="curvedConnector3">
            <a:avLst>
              <a:gd name="adj1" fmla="val -132391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AutoShape 36">
            <a:extLst>
              <a:ext uri="{FF2B5EF4-FFF2-40B4-BE49-F238E27FC236}">
                <a16:creationId xmlns:a16="http://schemas.microsoft.com/office/drawing/2014/main" id="{DA48C336-ABD5-449D-A903-0B0387419A03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>
            <a:off x="2567781" y="2985295"/>
            <a:ext cx="73025" cy="2112962"/>
          </a:xfrm>
          <a:prstGeom prst="curvedConnector3">
            <a:avLst>
              <a:gd name="adj1" fmla="val -132391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AutoShape 37">
            <a:extLst>
              <a:ext uri="{FF2B5EF4-FFF2-40B4-BE49-F238E27FC236}">
                <a16:creationId xmlns:a16="http://schemas.microsoft.com/office/drawing/2014/main" id="{13D3EC81-1CEF-45F0-AEAF-48DE3D92B74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V="1">
            <a:off x="5818981" y="597694"/>
            <a:ext cx="1588" cy="4222750"/>
          </a:xfrm>
          <a:prstGeom prst="curvedConnector3">
            <a:avLst>
              <a:gd name="adj1" fmla="val -633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AutoShape 38">
            <a:extLst>
              <a:ext uri="{FF2B5EF4-FFF2-40B4-BE49-F238E27FC236}">
                <a16:creationId xmlns:a16="http://schemas.microsoft.com/office/drawing/2014/main" id="{343D68B1-3F15-4420-82BF-26E0014517CD}"/>
              </a:ext>
            </a:extLst>
          </p:cNvPr>
          <p:cNvCxnSpPr>
            <a:cxnSpLocks noChangeShapeType="1"/>
            <a:stCxn id="14" idx="4"/>
            <a:endCxn id="11" idx="4"/>
          </p:cNvCxnSpPr>
          <p:nvPr/>
        </p:nvCxnSpPr>
        <p:spPr bwMode="auto">
          <a:xfrm rot="5400000">
            <a:off x="4701549" y="921055"/>
            <a:ext cx="244613" cy="6120928"/>
          </a:xfrm>
          <a:prstGeom prst="curvedConnector3">
            <a:avLst>
              <a:gd name="adj1" fmla="val 19345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AutoShape 32">
            <a:extLst>
              <a:ext uri="{FF2B5EF4-FFF2-40B4-BE49-F238E27FC236}">
                <a16:creationId xmlns:a16="http://schemas.microsoft.com/office/drawing/2014/main" id="{ACAB838F-6052-4F66-A5E0-0BE31288E1F4}"/>
              </a:ext>
            </a:extLst>
          </p:cNvPr>
          <p:cNvCxnSpPr>
            <a:cxnSpLocks noChangeShapeType="1"/>
            <a:stCxn id="11" idx="0"/>
            <a:endCxn id="13" idx="0"/>
          </p:cNvCxnSpPr>
          <p:nvPr/>
        </p:nvCxnSpPr>
        <p:spPr bwMode="auto">
          <a:xfrm rot="5400000" flipH="1" flipV="1">
            <a:off x="3749842" y="794850"/>
            <a:ext cx="49351" cy="4022253"/>
          </a:xfrm>
          <a:prstGeom prst="curvedConnector3">
            <a:avLst>
              <a:gd name="adj1" fmla="val 56321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AutoShape 32">
            <a:extLst>
              <a:ext uri="{FF2B5EF4-FFF2-40B4-BE49-F238E27FC236}">
                <a16:creationId xmlns:a16="http://schemas.microsoft.com/office/drawing/2014/main" id="{8019EAAE-985C-4F7F-8474-1649AD66C5ED}"/>
              </a:ext>
            </a:extLst>
          </p:cNvPr>
          <p:cNvCxnSpPr>
            <a:cxnSpLocks noChangeShapeType="1"/>
            <a:stCxn id="11" idx="4"/>
            <a:endCxn id="14" idx="0"/>
          </p:cNvCxnSpPr>
          <p:nvPr/>
        </p:nvCxnSpPr>
        <p:spPr bwMode="auto">
          <a:xfrm rot="5400000" flipH="1" flipV="1">
            <a:off x="4126079" y="345587"/>
            <a:ext cx="1395551" cy="6120928"/>
          </a:xfrm>
          <a:prstGeom prst="curvedConnector5">
            <a:avLst>
              <a:gd name="adj1" fmla="val -16381"/>
              <a:gd name="adj2" fmla="val 49416"/>
              <a:gd name="adj3" fmla="val 11638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801526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600200" y="609600"/>
            <a:ext cx="7620000" cy="6019799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Jāuztur un jāpopularizē ideja par Valsts valodas centru kā vidutāju saziņā starp LR un ES iestādēm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VVC uzreiz jāsniedz atbilde par to, cik daudz laika prasīs atbildes sniegšana, lai 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atvieglotu darbu ES iestādēm (darbiniekiem) 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VVC var veidot darba grupas un sanāksmes, kurās var paust ar ES iestādēm 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(darbiniekiem) kopīgi apsvērtu viedokli, sniegt ierosinājumus, meklēt 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risinājumus konkrētām problēmām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VVC un LZA TK ir gatavs izskatīt terminoloģijas sarakstus, kuriem ir 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nepieciešamā </a:t>
            </a:r>
            <a:r>
              <a:rPr lang="lv-LV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pavadinformācija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VVC var uzrunāt ministrijas ar konkrētiem ieteikumiem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1524000" y="528479"/>
            <a:ext cx="6324600" cy="954911"/>
          </a:xfrm>
          <a:prstGeom prst="rect">
            <a:avLst/>
          </a:prstGeom>
        </p:spPr>
        <p:txBody>
          <a:bodyPr vert="horz" lIns="93957" tIns="46979" rIns="93957" bIns="46979" rtlCol="0" anchor="b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b="1" dirty="0">
              <a:latin typeface="+mn-lt"/>
              <a:cs typeface="Times New Roman" pitchFamily="18" charset="0"/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1737732" y="2011870"/>
            <a:ext cx="6324600" cy="3900140"/>
          </a:xfrm>
          <a:prstGeom prst="rect">
            <a:avLst/>
          </a:prstGeom>
        </p:spPr>
        <p:txBody>
          <a:bodyPr vert="horz" lIns="93957" tIns="46979" rIns="93957" bIns="46979" rtlCol="0" anchor="b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b="1" dirty="0">
              <a:latin typeface="+mn-lt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57742" y="206581"/>
            <a:ext cx="64766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Secinājumi un mērķi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176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04900" y="1730648"/>
            <a:ext cx="7772400" cy="1164952"/>
          </a:xfrm>
        </p:spPr>
        <p:txBody>
          <a:bodyPr>
            <a:normAutofit fontScale="90000"/>
          </a:bodyPr>
          <a:lstStyle/>
          <a:p>
            <a:br>
              <a:rPr lang="lv-LV" dirty="0"/>
            </a:br>
            <a:br>
              <a:rPr lang="lv-LV" dirty="0"/>
            </a:br>
            <a:br>
              <a:rPr lang="lv-LV" dirty="0"/>
            </a:br>
            <a:br>
              <a:rPr lang="lv-LV" dirty="0"/>
            </a:br>
            <a:r>
              <a:rPr lang="lv-LV" sz="2700" b="1" dirty="0"/>
              <a:t>Akcija «Latviešu valodas kvalitāte periodiskajā presē»</a:t>
            </a:r>
            <a:br>
              <a:rPr lang="lv-LV" sz="2700" b="1" dirty="0"/>
            </a:br>
            <a:br>
              <a:rPr lang="lv-LV" dirty="0"/>
            </a:br>
            <a:br>
              <a:rPr lang="lv-LV" dirty="0"/>
            </a:br>
            <a:br>
              <a:rPr lang="lv-LV" sz="4000" dirty="0"/>
            </a:br>
            <a:endParaRPr lang="en-GB" sz="400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600200" y="990600"/>
            <a:ext cx="6781800" cy="5334001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Tiks noteikti ne vairāk kā trīs akcijas uzvarētāji katrā kategorijā: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nacionālie laikraksti; </a:t>
            </a:r>
          </a:p>
          <a:p>
            <a:pPr marL="171450" indent="-1714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reģionālie laikraksti; </a:t>
            </a:r>
          </a:p>
          <a:p>
            <a:pPr marL="171450" indent="-1714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žurnāli, kas iznāk reizi nedēļā;</a:t>
            </a:r>
          </a:p>
          <a:p>
            <a:pPr marL="171450" indent="-1714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žurnāli, kas iznāk retāk nekā reizi nedēļā; </a:t>
            </a:r>
          </a:p>
          <a:p>
            <a:pPr marL="171450" indent="-1714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citi.</a:t>
            </a:r>
          </a:p>
          <a:p>
            <a:pPr marL="171450" indent="-1714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Akcijai dalībnieki var pieteikties paši, bet tos var ieteikt arī personas no visas Latvijas. </a:t>
            </a:r>
            <a:r>
              <a:rPr lang="pt-BR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Akcijas norisinās</a:t>
            </a: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no </a:t>
            </a:r>
            <a:r>
              <a:rPr lang="pt-BR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š. g.</a:t>
            </a: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1. jūnija </a:t>
            </a:r>
            <a:r>
              <a:rPr lang="pt-BR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līdz.</a:t>
            </a:r>
            <a:endParaRPr lang="lv-LV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31. decembrim</a:t>
            </a:r>
            <a:r>
              <a:rPr lang="pt-BR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Plašāka informācija: info@vvc.gov.lv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2016. gada akcijas laureāti – “Latgales Laiks”, “Auseklis”, “Zemgale”,  “Saldus Zeme”, “Jurista Vārds”, “Ir”, 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“Kapitāls”, “Rīgas Laiks” un “Ievas Stāsti” –, kas atspoguļo un izceļ to bagātību, kas ir mūsu latviešu valoda 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 godina tos, kuri to uztur dzīvu.</a:t>
            </a:r>
          </a:p>
        </p:txBody>
      </p:sp>
      <p:pic>
        <p:nvPicPr>
          <p:cNvPr id="7" name="Attēls 4" descr="2016. gada akcijas laureāti">
            <a:extLst>
              <a:ext uri="{FF2B5EF4-FFF2-40B4-BE49-F238E27FC236}">
                <a16:creationId xmlns:a16="http://schemas.microsoft.com/office/drawing/2014/main" id="{CFE8BC2D-0566-4973-886A-D9D0B8FAEA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895600"/>
            <a:ext cx="3685133" cy="2586174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5833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49388"/>
            <a:ext cx="6324600" cy="954911"/>
          </a:xfrm>
        </p:spPr>
        <p:txBody>
          <a:bodyPr anchor="b">
            <a:noAutofit/>
          </a:bodyPr>
          <a:lstStyle/>
          <a:p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Prakse Valsts valodas centrā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058083" y="609600"/>
            <a:ext cx="7912101" cy="5410200"/>
          </a:xfrm>
        </p:spPr>
        <p:txBody>
          <a:bodyPr>
            <a:noAutofit/>
          </a:bodyPr>
          <a:lstStyle/>
          <a:p>
            <a:pPr algn="l"/>
            <a:endParaRPr lang="lv-LV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Mēs sagaidām: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teicamas latviešu valodas un labas angļu valodas zināšanas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teicamas iemaņas darbā ar datoru un citām biroja iekārtām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augstu atbildības sajūtu par darba kvalitāti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Galvenie pienākumi: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tulkošana, rediģēšana un tulkojumu kvalitātes nodrošināšana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terminu izpēte individuāli un sadarbībā ar nozaru ekspertiem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līdzdarbošanās citos departamenta uzdevumos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Mēs piedāvājam: 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iespēju iegūt praksi teksta tulkošanā un rediģēšanā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apgūt </a:t>
            </a:r>
            <a:r>
              <a:rPr lang="lv-LV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SDL </a:t>
            </a:r>
            <a:r>
              <a:rPr lang="lv-LV" sz="1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Trados</a:t>
            </a:r>
            <a:r>
              <a:rPr lang="lv-LV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Studio</a:t>
            </a:r>
            <a:r>
              <a:rPr lang="lv-LV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2014</a:t>
            </a:r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lv-LV" sz="1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MultiTerm</a:t>
            </a:r>
            <a:r>
              <a:rPr lang="lv-LV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2014</a:t>
            </a:r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programmatūru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iespēju mācīties no profesionāliem kolēģiem;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atsauksmes darba devējam un prakses novērtējumu izglītības iestādei</a:t>
            </a:r>
            <a:endParaRPr lang="lv-LV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lv-LV" sz="12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Prakses laiks: pēc vienošanās. Pieteikumus praksei (CV un motivācijas vēstuli) sūtīt </a:t>
            </a:r>
          </a:p>
          <a:p>
            <a:pPr algn="l"/>
            <a:r>
              <a:rPr lang="lv-LV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 e-pastu: personals@vvc.gov.lv ar norādi “praksei”. </a:t>
            </a:r>
          </a:p>
          <a:p>
            <a:pPr algn="l"/>
            <a:endParaRPr lang="lv-LV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411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ctrTitle"/>
          </p:nvPr>
        </p:nvSpPr>
        <p:spPr>
          <a:xfrm>
            <a:off x="1066800" y="1447800"/>
            <a:ext cx="7264400" cy="4267200"/>
          </a:xfrm>
        </p:spPr>
        <p:txBody>
          <a:bodyPr anchor="t">
            <a:no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  <a:tabLst>
                <a:tab pos="5741988" algn="l"/>
              </a:tabLst>
            </a:pPr>
            <a:r>
              <a:rPr lang="lv-LV" sz="3600" dirty="0">
                <a:latin typeface="Times New Roman" pitchFamily="18" charset="0"/>
                <a:cs typeface="Times New Roman" pitchFamily="18" charset="0"/>
              </a:rPr>
              <a:t>           Paldies par uzmanību!</a:t>
            </a:r>
            <a:br>
              <a:rPr lang="lv-LV" sz="2400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dirty="0">
                <a:latin typeface="Times New Roman" pitchFamily="18" charset="0"/>
                <a:cs typeface="Times New Roman" pitchFamily="18" charset="0"/>
              </a:rPr>
              <a:t>Valsts un Eiropas Savienības iestādēm: </a:t>
            </a: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info@vvc.gov.lv </a:t>
            </a:r>
            <a:br>
              <a:rPr lang="lv-LV" sz="2400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dirty="0">
                <a:latin typeface="Times New Roman" pitchFamily="18" charset="0"/>
                <a:cs typeface="Times New Roman" pitchFamily="18" charset="0"/>
              </a:rPr>
              <a:t>Privātpersonām: </a:t>
            </a: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konsultacijas@vvc.gov.lv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533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045383" y="1676400"/>
            <a:ext cx="6781117" cy="5029200"/>
          </a:xfrm>
        </p:spPr>
        <p:txBody>
          <a:bodyPr>
            <a:normAutofit/>
          </a:bodyPr>
          <a:lstStyle/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800" b="1" dirty="0">
                <a:solidFill>
                  <a:schemeClr val="tx1"/>
                </a:solidFill>
                <a:cs typeface="Times New Roman" pitchFamily="18" charset="0"/>
              </a:rPr>
              <a:t>2016. gada vasarā Terminoloģijas un metodikas nodaļa tika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800" b="1" dirty="0">
                <a:solidFill>
                  <a:schemeClr val="tx1"/>
                </a:solidFill>
                <a:cs typeface="Times New Roman" pitchFamily="18" charset="0"/>
              </a:rPr>
              <a:t>apvienota ar Tiesību aktu tulkošanas nodaļu.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b="1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800" b="1" dirty="0">
                <a:solidFill>
                  <a:schemeClr val="tx1"/>
                </a:solidFill>
                <a:cs typeface="Times New Roman" pitchFamily="18" charset="0"/>
              </a:rPr>
              <a:t>Departamenta amatu saraksts*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1800" b="1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800" dirty="0">
                <a:solidFill>
                  <a:schemeClr val="tx1"/>
                </a:solidFill>
                <a:cs typeface="Times New Roman" pitchFamily="18" charset="0"/>
              </a:rPr>
              <a:t>	     Amata nosaukums	</a:t>
            </a:r>
            <a:r>
              <a:rPr lang="lv-LV" b="1" dirty="0">
                <a:cs typeface="Times New Roman" pitchFamily="18" charset="0"/>
              </a:rPr>
              <a:t>	</a:t>
            </a:r>
            <a:r>
              <a:rPr lang="lv-LV" sz="1800" dirty="0">
                <a:solidFill>
                  <a:schemeClr val="tx1"/>
                </a:solidFill>
                <a:cs typeface="Times New Roman" pitchFamily="18" charset="0"/>
              </a:rPr>
              <a:t>    	Štata vienību</a:t>
            </a:r>
            <a:r>
              <a:rPr lang="lv-LV" sz="1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lv-LV" sz="1800" dirty="0">
                <a:solidFill>
                  <a:schemeClr val="tx1"/>
                </a:solidFill>
                <a:cs typeface="Times New Roman" pitchFamily="18" charset="0"/>
              </a:rPr>
              <a:t>skaits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800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cs typeface="Times New Roman" pitchFamily="18" charset="0"/>
              </a:rPr>
              <a:t>Departamenta vadītājs			1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cs typeface="Times New Roman" pitchFamily="18" charset="0"/>
              </a:rPr>
              <a:t>Nodaļas vadītājs			1</a:t>
            </a:r>
            <a:endParaRPr lang="lv-LV" altLang="lv-LV" sz="1800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altLang="lv-LV" sz="1800" dirty="0">
                <a:solidFill>
                  <a:schemeClr val="tx1"/>
                </a:solidFill>
                <a:cs typeface="Times New Roman" pitchFamily="18" charset="0"/>
              </a:rPr>
              <a:t>Terminologs				2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altLang="lv-LV" sz="1800" dirty="0">
                <a:solidFill>
                  <a:schemeClr val="tx1"/>
                </a:solidFill>
                <a:cs typeface="Times New Roman" pitchFamily="18" charset="0"/>
              </a:rPr>
              <a:t>Redaktors				2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altLang="lv-LV" sz="1800" dirty="0">
                <a:solidFill>
                  <a:schemeClr val="tx1"/>
                </a:solidFill>
                <a:cs typeface="Times New Roman" pitchFamily="18" charset="0"/>
              </a:rPr>
              <a:t>Tulkotājs 				2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altLang="lv-LV" sz="1800" dirty="0">
                <a:solidFill>
                  <a:schemeClr val="tx1"/>
                </a:solidFill>
                <a:cs typeface="Times New Roman" pitchFamily="18" charset="0"/>
              </a:rPr>
              <a:t>Tulkošanas projektu koordinators	2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altLang="lv-LV" sz="1800" dirty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altLang="lv-LV" sz="1800" dirty="0">
                <a:solidFill>
                  <a:schemeClr val="tx1"/>
                </a:solidFill>
                <a:cs typeface="Times New Roman" pitchFamily="18" charset="0"/>
              </a:rPr>
              <a:t>*neiekļaujot ārštata tulkotājus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58083" y="360745"/>
            <a:ext cx="6324600" cy="954911"/>
          </a:xfrm>
        </p:spPr>
        <p:txBody>
          <a:bodyPr anchor="b">
            <a:noAutofit/>
          </a:bodyPr>
          <a:lstStyle/>
          <a:p>
            <a:pPr algn="l"/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cs typeface="Times New Roman" pitchFamily="18" charset="0"/>
              </a:rPr>
              <a:t>Terminoloģijas un tiesību aktu tulkošanas departaments</a:t>
            </a:r>
            <a:endParaRPr lang="en-US" sz="2400" b="1" dirty="0"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638800" y="3124200"/>
            <a:ext cx="0" cy="76200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373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045383" y="1676400"/>
            <a:ext cx="7098617" cy="5181600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Tulkošanas procesa nodrošināšana: ministriju pieprasīto dokumentu tulkošana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Starptautisko tiesību akti – 8000 lpp. 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Latvijas Republikas tiesību akti – 3200 lpp. 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Kvalitātes kontrole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Tulkojumu vērtējumi 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Terminu tabulas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Saskaņošanas tabulas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Darba grupas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Terminoloģija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Izskatīto un precizēto terminu skaits – 3000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Interneta datubāzē ievadīto terminu skaits – 2000</a:t>
            </a:r>
            <a:endParaRPr lang="lv-LV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45383" y="501443"/>
            <a:ext cx="6324600" cy="954911"/>
          </a:xfrm>
        </p:spPr>
        <p:txBody>
          <a:bodyPr anchor="b">
            <a:noAutofit/>
          </a:bodyPr>
          <a:lstStyle/>
          <a:p>
            <a:pPr algn="l"/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Terminoloģijas un tiesību aktu tulkošanas departamenta darba plāns 2017. gadam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281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58083" y="152400"/>
            <a:ext cx="6324600" cy="954911"/>
          </a:xfrm>
        </p:spPr>
        <p:txBody>
          <a:bodyPr anchor="b">
            <a:noAutofit/>
          </a:bodyPr>
          <a:lstStyle/>
          <a:p>
            <a:pPr algn="l"/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000" b="1" dirty="0">
                <a:latin typeface="Times New Roman" pitchFamily="18" charset="0"/>
                <a:cs typeface="Times New Roman" pitchFamily="18" charset="0"/>
              </a:rPr>
              <a:t>B13 darba grupa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058083" y="1259711"/>
            <a:ext cx="6781117" cy="502920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Valsts valodas centrs 2017. gadā saņēmis informāciju un izsūtījis 11 aicinājumus uz Juristu lingvistu darba grupas apspriedēm.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B13 darba grupa: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apmeklējumi 2017. gadā – 3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elektroniski iesniegtie ziņojumi – 1 (aktīvas kuģošanas darbības/kuģa manevrēšanas operācijas)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komandējuma atskaites 2017. gadā – 0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Mērķis 2018. gadam – uzlabot informācijas apmaiņu ar 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ekspertiem,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lv-LV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uri apmeklē vai piedalās B13 darba grupās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40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817"/>
            <a:ext cx="1761743" cy="1957799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676400" y="383074"/>
            <a:ext cx="7393344" cy="447358"/>
          </a:xfrm>
          <a:prstGeom prst="rect">
            <a:avLst/>
          </a:prstGeom>
        </p:spPr>
        <p:txBody>
          <a:bodyPr vert="horz" lIns="93957" tIns="46979" rIns="93957" bIns="46979" rtlCol="0" anchor="ctr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Valsts valodas centra sniegto konsultāciju skaits</a:t>
            </a:r>
          </a:p>
        </p:txBody>
      </p:sp>
      <p:sp>
        <p:nvSpPr>
          <p:cNvPr id="2" name="Rectangle 1"/>
          <p:cNvSpPr/>
          <p:nvPr/>
        </p:nvSpPr>
        <p:spPr>
          <a:xfrm>
            <a:off x="1873790" y="403901"/>
            <a:ext cx="70104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endParaRPr lang="lv-LV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Eiropas savienības iestādēm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2015-2016. gads – 63</a:t>
            </a:r>
          </a:p>
          <a:p>
            <a:pPr marL="609600" indent="-6096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2017. gads – 23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Laba sadarbība ar Eiropas Savienības Padomi un Valsts izglītības attīstības aģentūru izglītības jomas terminu izstrādē. 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continuing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education – tālākizglītība</a:t>
            </a:r>
          </a:p>
          <a:p>
            <a:pPr marL="285750" indent="-2857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further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kvalifikācijas celšana vai profesionālā pilnveide</a:t>
            </a:r>
          </a:p>
          <a:p>
            <a:pPr marL="285750" indent="-2857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alternance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duālā izglītība vai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maiņizglītība</a:t>
            </a:r>
            <a:endParaRPr lang="lv-LV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continuing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vocational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profesionālā tālākizglītība</a:t>
            </a:r>
          </a:p>
          <a:p>
            <a:pPr marL="285750" indent="-2857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recurrent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education – periodiskā tālākizglītība</a:t>
            </a:r>
          </a:p>
          <a:p>
            <a:pPr marL="285750" indent="-2857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vocational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guidance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karjeras konsultēšana vai karjeras attīstības atbalsts</a:t>
            </a:r>
          </a:p>
          <a:p>
            <a:pPr marL="285750" indent="-2857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continuing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profesionālās kvalifikācijas celšana</a:t>
            </a:r>
          </a:p>
          <a:p>
            <a:pPr marL="285750" indent="-2857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1400" dirty="0">
                <a:latin typeface="Times New Roman" pitchFamily="18" charset="0"/>
                <a:cs typeface="Times New Roman" pitchFamily="18" charset="0"/>
              </a:rPr>
              <a:t>Attiecīgās izmaiņas atspoguļotas arī iestāžu terminu datubāzē </a:t>
            </a:r>
            <a:r>
              <a:rPr lang="lv-LV" sz="1400" i="1" dirty="0">
                <a:latin typeface="Times New Roman" pitchFamily="18" charset="0"/>
                <a:cs typeface="Times New Roman" pitchFamily="18" charset="0"/>
              </a:rPr>
              <a:t>IATE</a:t>
            </a:r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ts val="600"/>
              </a:spcBef>
            </a:pPr>
            <a:br>
              <a:rPr lang="lv-LV" sz="1600" b="1" dirty="0">
                <a:latin typeface="Times New Roman" pitchFamily="18" charset="0"/>
                <a:cs typeface="Times New Roman" pitchFamily="18" charset="0"/>
              </a:rPr>
            </a:br>
            <a:endParaRPr lang="lv-LV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aisnstūris 12">
            <a:extLst>
              <a:ext uri="{FF2B5EF4-FFF2-40B4-BE49-F238E27FC236}">
                <a16:creationId xmlns:a16="http://schemas.microsoft.com/office/drawing/2014/main" id="{1D801648-9AAB-43C0-B3AD-21CB027A90B0}"/>
              </a:ext>
            </a:extLst>
          </p:cNvPr>
          <p:cNvSpPr/>
          <p:nvPr/>
        </p:nvSpPr>
        <p:spPr>
          <a:xfrm>
            <a:off x="5547967" y="991006"/>
            <a:ext cx="3429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lnSpc>
                <a:spcPct val="90000"/>
              </a:lnSpc>
              <a:spcBef>
                <a:spcPts val="600"/>
              </a:spcBef>
            </a:pPr>
            <a:r>
              <a:rPr lang="lv-LV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Republikas iestādēm</a:t>
            </a:r>
          </a:p>
          <a:p>
            <a:pPr lvl="0" algn="just">
              <a:lnSpc>
                <a:spcPct val="90000"/>
              </a:lnSpc>
              <a:spcBef>
                <a:spcPts val="600"/>
              </a:spcBef>
            </a:pPr>
            <a:endParaRPr lang="lv-LV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lvl="0" indent="-6096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2015-2016. gads – 64</a:t>
            </a:r>
          </a:p>
          <a:p>
            <a:pPr marL="609600" lvl="0" indent="-6096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2017. gads – 67</a:t>
            </a:r>
          </a:p>
          <a:p>
            <a:pPr algn="ctr"/>
            <a:endParaRPr lang="lv-LV" dirty="0"/>
          </a:p>
        </p:txBody>
      </p:sp>
      <p:graphicFrame>
        <p:nvGraphicFramePr>
          <p:cNvPr id="19" name="Tabula 18">
            <a:extLst>
              <a:ext uri="{FF2B5EF4-FFF2-40B4-BE49-F238E27FC236}">
                <a16:creationId xmlns:a16="http://schemas.microsoft.com/office/drawing/2014/main" id="{23192BD0-B6F2-4E68-B369-ECAFDAE5E3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079221"/>
              </p:ext>
            </p:extLst>
          </p:nvPr>
        </p:nvGraphicFramePr>
        <p:xfrm>
          <a:off x="1867872" y="4966658"/>
          <a:ext cx="5829300" cy="1630680"/>
        </p:xfrm>
        <a:graphic>
          <a:graphicData uri="http://schemas.openxmlformats.org/drawingml/2006/table">
            <a:tbl>
              <a:tblPr/>
              <a:tblGrid>
                <a:gridCol w="1082584">
                  <a:extLst>
                    <a:ext uri="{9D8B030D-6E8A-4147-A177-3AD203B41FA5}">
                      <a16:colId xmlns:a16="http://schemas.microsoft.com/office/drawing/2014/main" val="758285519"/>
                    </a:ext>
                  </a:extLst>
                </a:gridCol>
                <a:gridCol w="4746716">
                  <a:extLst>
                    <a:ext uri="{9D8B030D-6E8A-4147-A177-3AD203B41FA5}">
                      <a16:colId xmlns:a16="http://schemas.microsoft.com/office/drawing/2014/main" val="3449824876"/>
                    </a:ext>
                  </a:extLst>
                </a:gridCol>
              </a:tblGrid>
              <a:tr h="223968">
                <a:tc>
                  <a:txBody>
                    <a:bodyPr/>
                    <a:lstStyle/>
                    <a:p>
                      <a:r>
                        <a:rPr lang="lv-LV" sz="11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Term</a:t>
                      </a:r>
                      <a:endParaRPr lang="lv-LV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karjeras attīstības atbalsts </a:t>
                      </a:r>
                      <a:endParaRPr lang="lv-LV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604348"/>
                  </a:ext>
                </a:extLst>
              </a:tr>
              <a:tr h="223968">
                <a:tc>
                  <a:txBody>
                    <a:bodyPr/>
                    <a:lstStyle/>
                    <a:p>
                      <a:r>
                        <a:rPr lang="lv-LV" sz="11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Reliability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</a:t>
                      </a:r>
                      <a:r>
                        <a:rPr lang="lv-LV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Reliable</a:t>
                      </a:r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61754"/>
                  </a:ext>
                </a:extLst>
              </a:tr>
              <a:tr h="534078">
                <a:tc>
                  <a:txBody>
                    <a:bodyPr/>
                    <a:lstStyle/>
                    <a:p>
                      <a:r>
                        <a:rPr lang="lv-LV" sz="11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Term Ref.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LR MK rīkojums Nr. 821 "Par Karjeras izglītības īstenošanas plānu valsts un pašvaldību vispārējās un profesionālās izglītības iestādēs 2015.-2020. gadam", </a:t>
                      </a:r>
                      <a:r>
                        <a:rPr lang="lv-LV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likumi.lv/</a:t>
                      </a:r>
                      <a:r>
                        <a:rPr lang="lv-LV" sz="1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</a:t>
                      </a:r>
                      <a:r>
                        <a:rPr lang="lv-LV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lv-LV" sz="1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r>
                        <a:rPr lang="lv-LV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/2789...</a:t>
                      </a:r>
                      <a:r>
                        <a:rPr lang="lv-LV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[</a:t>
                      </a:r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11.9.2017.]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134566"/>
                  </a:ext>
                </a:extLst>
              </a:tr>
              <a:tr h="223968">
                <a:tc>
                  <a:txBody>
                    <a:bodyPr/>
                    <a:lstStyle/>
                    <a:p>
                      <a:r>
                        <a:rPr lang="lv-LV" sz="11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Term Note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saskaņots ar Valsts izglītības attīstības aģentūru (11.9.2017.)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310237"/>
                  </a:ext>
                </a:extLst>
              </a:tr>
              <a:tr h="223968">
                <a:tc>
                  <a:txBody>
                    <a:bodyPr/>
                    <a:lstStyle/>
                    <a:p>
                      <a:r>
                        <a:rPr lang="lv-LV" sz="11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21/09/2017 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750550"/>
                  </a:ext>
                </a:extLst>
              </a:tr>
            </a:tbl>
          </a:graphicData>
        </a:graphic>
      </p:graphicFrame>
      <p:sp>
        <p:nvSpPr>
          <p:cNvPr id="20" name="Rectangle 3">
            <a:extLst>
              <a:ext uri="{FF2B5EF4-FFF2-40B4-BE49-F238E27FC236}">
                <a16:creationId xmlns:a16="http://schemas.microsoft.com/office/drawing/2014/main" id="{37A9EA5D-DBEC-4263-9DDF-D6123D315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530" y="4320327"/>
            <a:ext cx="799446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lv-LV" altLang="lv-L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851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676400" y="383074"/>
            <a:ext cx="7393344" cy="447358"/>
          </a:xfrm>
          <a:prstGeom prst="rect">
            <a:avLst/>
          </a:prstGeom>
        </p:spPr>
        <p:txBody>
          <a:bodyPr vert="horz" lIns="93957" tIns="46979" rIns="93957" bIns="46979" rtlCol="0" anchor="ctr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Valsts valodas centra sniegto konsultāciju skaits</a:t>
            </a:r>
          </a:p>
        </p:txBody>
      </p:sp>
      <p:sp>
        <p:nvSpPr>
          <p:cNvPr id="2" name="Rectangle 1"/>
          <p:cNvSpPr/>
          <p:nvPr/>
        </p:nvSpPr>
        <p:spPr>
          <a:xfrm>
            <a:off x="2058083" y="830432"/>
            <a:ext cx="7097013" cy="61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878656-35C8-4549-8EF5-C7C19106B820}"/>
              </a:ext>
            </a:extLst>
          </p:cNvPr>
          <p:cNvSpPr txBox="1"/>
          <p:nvPr/>
        </p:nvSpPr>
        <p:spPr>
          <a:xfrm>
            <a:off x="1676400" y="1213506"/>
            <a:ext cx="62484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Novērota pozitīva tendence – cilvēki arvien vairāk interesējas par pareizas valodas lietošanu.</a:t>
            </a: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Privātpersonām un juridiskām personām</a:t>
            </a:r>
          </a:p>
          <a:p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sniegtās konsultācijas:</a:t>
            </a:r>
          </a:p>
          <a:p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2015-2016. gads – </a:t>
            </a:r>
            <a:r>
              <a:rPr lang="lv-LV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229</a:t>
            </a:r>
          </a:p>
          <a:p>
            <a:endParaRPr lang="lv-LV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2017. gads – </a:t>
            </a:r>
            <a:r>
              <a:rPr lang="lv-LV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Piemēri:</a:t>
            </a:r>
          </a:p>
          <a:p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Katalonija vai Katalānija?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Latvijas dziesmu un deju svētki vai Latvijas dziesmu un Deju svētki?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Islande vai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Īslande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Privātpersonām un juridiskām personām: </a:t>
            </a:r>
            <a:r>
              <a:rPr lang="lv-LV" sz="1600" dirty="0">
                <a:latin typeface="Times New Roman" panose="02020603050405020304" pitchFamily="18" charset="0"/>
                <a:cs typeface="Times New Roman" pitchFamily="18" charset="0"/>
                <a:hlinkClick r:id="rId4"/>
              </a:rPr>
              <a:t>konsultacijas@vvc.gov.lv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Attēls 6">
            <a:extLst>
              <a:ext uri="{FF2B5EF4-FFF2-40B4-BE49-F238E27FC236}">
                <a16:creationId xmlns:a16="http://schemas.microsoft.com/office/drawing/2014/main" id="{D015C0C9-13DB-4123-9D29-9D4451EA5A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8514" y="1600200"/>
            <a:ext cx="2277494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543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066543" y="1066800"/>
            <a:ext cx="6473358" cy="52578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Ministriju ierosināto tiesību aktu labojumu (</a:t>
            </a:r>
            <a:r>
              <a:rPr lang="lv-LV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corrigendum</a:t>
            </a:r>
            <a:r>
              <a:rPr lang="lv-LV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skaits: 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2015. gads – 12 ierosinājumi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2016. gads – 4 ierosinājumi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2017. gads – 5 ierosinājumi</a:t>
            </a:r>
          </a:p>
          <a:p>
            <a:pPr marL="609600" indent="-6096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Ministru kabineta instrukcija Nr. 15 “Eiropas Savienības dokumentu tulkojumu izvērtēšanas, saskaņošanas un būtisku kļūdu labošanas kārtība”: </a:t>
            </a:r>
          </a:p>
          <a:p>
            <a:pPr algn="just">
              <a:spcBef>
                <a:spcPts val="600"/>
              </a:spcBef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Atbildīgā iestāde ir tiesīga lūgt Valsts valodas centra atzinumu par ierosinājumu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VVC nesaņem visus ministriju ierosinājumus, kas rada grūtības gan terminoloģijas, gan tiesību aktu tulkošanas jomā</a:t>
            </a:r>
          </a:p>
          <a:p>
            <a:pPr algn="just">
              <a:spcBef>
                <a:spcPts val="600"/>
              </a:spcBef>
            </a:pPr>
            <a:endParaRPr lang="lv-LV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VVC tiesību aktos nav noteikts kā vidutājs starp Latvijas Republikas un Eiropas Savienības iestādēm, kas apgrūtina komunikāciju un vienotas terminoloģijas izstrādi un lietošanu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7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altLang="lv-LV" sz="5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0"/>
            <a:ext cx="1761743" cy="19577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66543" y="609600"/>
            <a:ext cx="63916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b="1" dirty="0"/>
              <a:t>Ierosinājumi Eiropas Savienības dokumenta tulkojumā konstatēto būtisko kļūdu labojuma</a:t>
            </a:r>
          </a:p>
        </p:txBody>
      </p:sp>
    </p:spTree>
    <p:extLst>
      <p:ext uri="{BB962C8B-B14F-4D97-AF65-F5344CB8AC3E}">
        <p14:creationId xmlns:p14="http://schemas.microsoft.com/office/powerpoint/2010/main" val="2157713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600200" y="1362352"/>
            <a:ext cx="7467600" cy="5257800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Republikas tiesību aktos, Latvijas Zinātņu akadēmijas terminu datubāzē, rokasgrāmatās un citviet atveidots gan dažādi, gan abējādi, piem.: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Pētniecība un attīstība 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Akadterm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Fraskati rokasgrāmata 2002, ES Regula Nr. 651/2014, u.c. 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Pētniecība un izstrāde 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Akadterm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ES Regula Nr. 651/2014 lieto terminu “eksperimentālā izstrāde”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Pētniecība un izstrādne 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Par uzņēmumu ienākuma nodokli, u.c.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Jēdziena izpēte &gt; atveides vēsture, viedokļi, analīze &gt; lietojums tiesību aktos &gt; saziņa &gt; sanāksme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90000"/>
              </a:lnSpc>
              <a:spcBef>
                <a:spcPts val="600"/>
              </a:spcBef>
              <a:buAutoNum type="arabicPeriod"/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Sazināšanās ar attiecīgās jomas (inovāciju, investīciju) politikas ieviesējiem (Izglītības un zinātnes ministrija, Ekonomikas ministrija)</a:t>
            </a:r>
          </a:p>
          <a:p>
            <a:pPr marL="457200" indent="-457200" algn="just">
              <a:lnSpc>
                <a:spcPct val="90000"/>
              </a:lnSpc>
              <a:spcBef>
                <a:spcPts val="600"/>
              </a:spcBef>
              <a:buAutoNum type="arabicPeriod"/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Sazināšanās ar nozaru (investīciju projektu) ekspertiem (Latvijas investīciju un attīstības aģentūra, Ekonomikas ministrija)</a:t>
            </a:r>
          </a:p>
          <a:p>
            <a:pPr marL="457200" indent="-457200" algn="just">
              <a:lnSpc>
                <a:spcPct val="90000"/>
              </a:lnSpc>
              <a:spcBef>
                <a:spcPts val="600"/>
              </a:spcBef>
              <a:buAutoNum type="arabicPeriod"/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Sazināšanas ar valodas speciālistiem (LVA, VeA, LZA TK, VVC ) un citiem. Svarīga – iniciatīva, jo pārsvarā atsaucība ir laba</a:t>
            </a:r>
          </a:p>
          <a:p>
            <a:pPr marL="457200" indent="-457200" algn="just">
              <a:lnSpc>
                <a:spcPct val="90000"/>
              </a:lnSpc>
              <a:spcBef>
                <a:spcPts val="600"/>
              </a:spcBef>
              <a:buAutoNum type="arabicPeriod"/>
            </a:pPr>
            <a:endParaRPr lang="lv-LV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19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philol. Juris Baldunčiks</a:t>
            </a:r>
            <a:r>
              <a:rPr lang="lv-LV" sz="19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l"/>
            <a:r>
              <a:rPr lang="lv-LV" sz="19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Kategoriski iebilstu pret vārdu "attīstība" šajā salikumā. To pirms kāda laika ieviesa cilvēki, kas visu burtiski</a:t>
            </a:r>
            <a:r>
              <a:rPr lang="lv-LV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9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pārceļ no angļu valodas un nepārzina latviešu valodas tradicionālo terminoloģisko praksi. </a:t>
            </a:r>
          </a:p>
          <a:p>
            <a:pPr algn="l"/>
            <a:endParaRPr lang="lv-LV" sz="19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de-DE" sz="19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Dr.</a:t>
            </a:r>
            <a:r>
              <a:rPr lang="lv-LV" sz="19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9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philol. Guntars Dreijers</a:t>
            </a:r>
            <a:r>
              <a:rPr lang="lv-LV" sz="19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9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(atbalsta Pētniecība un izstrāde (P&amp;I)):</a:t>
            </a:r>
          </a:p>
          <a:p>
            <a:pPr algn="l"/>
            <a:r>
              <a:rPr lang="de-DE" sz="19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 šobrīd jau šis R&amp;D tiek tulkots aktīvi ES dokumentos</a:t>
            </a:r>
            <a:r>
              <a:rPr lang="lv-LV" sz="19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[atsauces uz konkrētiem ES dokumentiem]</a:t>
            </a:r>
          </a:p>
          <a:p>
            <a:pPr algn="l"/>
            <a:r>
              <a:rPr lang="de-DE" sz="19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lv-LV" sz="19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lv-LV" sz="19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Ekonomikas ministrijas pārstāvis Dr. phys. Māris Ēlerts atbalsta </a:t>
            </a:r>
            <a:r>
              <a:rPr lang="lv-LV" sz="19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Pētniecība un izstrāde (P&amp;I), komentējot, ka jāmeklē veids, kā latviešu valodas tulkojumos nonākt pie viena lietojuma</a:t>
            </a:r>
          </a:p>
          <a:p>
            <a:pPr algn="l"/>
            <a:endParaRPr lang="lv-LV" sz="19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1600200" y="-34031"/>
            <a:ext cx="6710082" cy="1143000"/>
          </a:xfrm>
          <a:prstGeom prst="rect">
            <a:avLst/>
          </a:prstGeom>
        </p:spPr>
        <p:txBody>
          <a:bodyPr vert="horz" lIns="93957" tIns="46979" rIns="93957" bIns="46979" rtlCol="0" anchor="b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lv-LV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Domstarpību risināšanas labas prakses piemērs</a:t>
            </a:r>
            <a:endParaRPr lang="lv-LV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Problēmtermins</a:t>
            </a: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lv-LV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lv-LV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lv-LV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lv-LV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(R&amp;D)</a:t>
            </a:r>
            <a:endParaRPr lang="lv-LV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8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741714" y="762000"/>
            <a:ext cx="7402286" cy="5879102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Problēmas: 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Nepietiekama informācijas apmaiņa starp Latvijas Republikas un Eiropas Savienības iestādēm</a:t>
            </a: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Atgriezeniskās saites trūkums</a:t>
            </a: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Kontaktpersonu trūkums</a:t>
            </a: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Procedūru trūkums 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Soļi problēmu risināšanai: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āuztur un jāpopularizē ideja par Valsts valodas centru kā vidutāju starp Eiropas Savienības iestādēm</a:t>
            </a: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izveidot strukturētu piedāvājumu ministrijām turpmākai sadarbībai (prezentēt sadarbības modeli)</a:t>
            </a: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informēt ministrijas un skaidrot par ieguvumiem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1741714" y="152400"/>
            <a:ext cx="6945086" cy="914400"/>
          </a:xfrm>
          <a:prstGeom prst="rect">
            <a:avLst/>
          </a:prstGeom>
        </p:spPr>
        <p:txBody>
          <a:bodyPr vert="horz" lIns="93957" tIns="46979" rIns="93957" bIns="46979" rtlCol="0" anchor="b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lv-L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Valsts valodas centra sadarbība ar Eiropas Savienības iestādēm iepriekš, pašlaik un turpmāk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537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Props1.xml><?xml version="1.0" encoding="utf-8"?>
<ds:datastoreItem xmlns:ds="http://schemas.openxmlformats.org/officeDocument/2006/customXml" ds:itemID="{89B0A462-5A9F-4B9E-B423-9CE6C0DA55B5}"/>
</file>

<file path=customXml/itemProps2.xml><?xml version="1.0" encoding="utf-8"?>
<ds:datastoreItem xmlns:ds="http://schemas.openxmlformats.org/officeDocument/2006/customXml" ds:itemID="{0CF680E7-7149-4593-A55C-A2F1649FD3F3}"/>
</file>

<file path=customXml/itemProps3.xml><?xml version="1.0" encoding="utf-8"?>
<ds:datastoreItem xmlns:ds="http://schemas.openxmlformats.org/officeDocument/2006/customXml" ds:itemID="{3C33013D-B71A-4A8A-99CD-72DBD088375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7331</TotalTime>
  <Words>1031</Words>
  <Application>Microsoft Office PowerPoint</Application>
  <PresentationFormat>Slaidrāde ekrānā (4:3)</PresentationFormat>
  <Paragraphs>261</Paragraphs>
  <Slides>15</Slides>
  <Notes>15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Office dizains</vt:lpstr>
      <vt:lpstr>Informācijas apmaiņas problēmas un risinājumi </vt:lpstr>
      <vt:lpstr>                Terminoloģijas un tiesību aktu tulkošanas departaments</vt:lpstr>
      <vt:lpstr>                Terminoloģijas un tiesību aktu tulkošanas departamenta darba plāns 2017. gadam</vt:lpstr>
      <vt:lpstr>            B13 darba grupa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    Akcija «Latviešu valodas kvalitāte periodiskajā presē»    </vt:lpstr>
      <vt:lpstr>                Prakse Valsts valodas centrā</vt:lpstr>
      <vt:lpstr>           Paldies par uzmanību!   Valsts un Eiropas Savienības iestādēm: info@vvc.gov.lv   Privātpersonām: konsultacijas@vvc.gov.lv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tēmas nosaukums</dc:title>
  <dc:creator>Dagnija</dc:creator>
  <cp:lastModifiedBy>Karlis Bitenieks</cp:lastModifiedBy>
  <cp:revision>177</cp:revision>
  <cp:lastPrinted>2017-11-09T06:49:32Z</cp:lastPrinted>
  <dcterms:created xsi:type="dcterms:W3CDTF">2006-08-16T00:00:00Z</dcterms:created>
  <dcterms:modified xsi:type="dcterms:W3CDTF">2017-11-09T07:31:08Z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