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4" r:id="rId11"/>
    <p:sldId id="265" r:id="rId12"/>
    <p:sldId id="266" r:id="rId13"/>
    <p:sldId id="259" r:id="rId14"/>
    <p:sldId id="261" r:id="rId15"/>
    <p:sldId id="262" r:id="rId16"/>
    <p:sldId id="263" r:id="rId17"/>
    <p:sldId id="275" r:id="rId18"/>
    <p:sldId id="276" r:id="rId19"/>
  </p:sldIdLst>
  <p:sldSz cx="12192000" cy="6858000"/>
  <p:notesSz cx="68580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CB6741C8-CDC3-4099-A22D-2F7C5E2751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8F4421D3-322E-42D0-A7A7-4AA6563EEA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FC42E-A85F-4C80-911B-838C98DBBF62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F7755C40-4989-4A2A-8821-C5EB9C874C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41FA84D5-5D57-471B-969E-32E152A010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6D04A-412B-4EE4-B6CB-91EF9D901C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7666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386D2C-4BEC-4932-B47B-693D758BD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FFA38882-8DDA-4AA1-B740-5F7771CB3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34BBEEA-07E9-4412-BEF6-F3D10C29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72B1B00-EDC1-41B5-8399-CC318F2CC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51347E3-1423-4633-B829-494811A9C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723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A84F6B5-7F1E-4D40-956A-27F69A2A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22A48EB-0DE8-48BF-AE8B-6B4C33439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4A3B9A3-4372-42A2-BA2B-C5F48A87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33A2E0E-4114-4E1D-B29A-70783F5B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095AC3F-067B-42E7-85A9-FA81A557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700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9561224B-15BC-4445-9D55-0155EE43E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8811DA0-5D3F-4A31-A7C2-682A1165E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5F83A2D-7844-4311-B6C2-F3839D784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F627731-BF58-4F8B-8339-F5EC94C0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41AD2B9-4982-4960-AD1B-7E9E82203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69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4106CC1-FCE2-4603-BF58-E1BE6570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EE50E4F-6E46-46D1-AFEF-D291014E6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0A96092-BC6A-443F-89FE-11037D13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C485D91-8F32-4062-9B26-65AB3F088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5774118-7733-4F39-80ED-BC4D41098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640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15D7B19-4C39-45E3-88F8-6185F5C7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517B18E-A0D5-4A9B-90B3-A161668D6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1733B4C-9820-4372-9AA5-43346C0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117180A-1F48-4C76-AC56-0E9739AE7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8869B72-333E-401B-A312-841C732DB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875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62145D-0DA5-4485-9BFE-AAD412921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0A69E92-EB63-4BE5-8FBE-4600EB5C9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1615DB1-3F27-4D4A-89A4-6C3B09D11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1C2F2F9-71FE-417B-8FE4-D3B94DF8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BDC7724-2460-4AF6-8290-445E81F2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FCB36D6-769C-49D9-90A6-35F2BB23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866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BA1407-3519-41A3-AEA5-E73C0AD8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F3E9A4E-15F0-4ECC-92F5-67D908D93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82990EC-59AB-43A2-AB26-743DF7788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C5E4A8F-C314-45F2-B137-672737FDF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B2EB51FD-F2E8-4D1B-83A7-2CC8CAF14D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01626F7C-1FDD-4718-8D9F-82E73DA1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FE86475C-A754-4BD1-80C7-63927C6C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EAD4B4BE-5DAF-4B24-92D3-AA035D73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007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AF89E7-E7E9-4AA8-9CEB-7EAD39EAF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29F6095F-142D-4126-9900-EB787A06C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43D625E8-6652-4522-AF11-DFE79F01A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6072CB38-4BDD-4411-A7B5-343B17DA1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214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20DC940B-98F7-4E26-8665-45979F2F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A2211028-841A-4262-A6A2-E67637A88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E6D907F0-84FD-4737-9488-94377A1D6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058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8EB906-A6B8-4DF7-9654-96400E209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0A0E26A-FD71-4E7A-BDEB-A54A25F6F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BDF4E014-2336-474E-A507-8C2F79C34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454B4EB-245D-4512-B49D-344040AC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A303F6A-FDDF-43CF-8D7B-819165440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32DD948-6D48-4631-8C66-3BD4F639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395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9077665-FFEC-4FF6-ADDA-72AAE1744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081B9C02-FF00-40F4-8AB9-10161B503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D456B68-DF87-4D89-915A-A5C621429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8318E9E-0837-4F49-8950-F33812149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AF8AF2D-E60B-4CAD-80F8-BB334859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1CCED63-892D-43C2-ADD0-22FFC31E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693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20877BE-A72C-4EB7-83C8-7CA23A5CC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775FF4F-9CDD-42C5-8DF3-DDFFC0C67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1015016-79D6-40F9-9D73-B9AFF0ED3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1D5C3-72CF-4DBC-A63F-B0436E81DEAE}" type="datetimeFigureOut">
              <a:rPr lang="lv-LV" smtClean="0"/>
              <a:t>09.11.2017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52D6208-4E15-4FB7-BE77-1C1773D1E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A768F8D-DB2A-4A99-A729-0CEBB63C2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A22FC-663A-4161-A964-1E09F12A1E2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976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6AB996-20C0-4CF0-82F1-7C53125ED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/>
              <a:t>Desmit gadu pieredzes</a:t>
            </a:r>
            <a:br>
              <a:rPr lang="lv-LV" b="1" dirty="0"/>
            </a:br>
            <a:r>
              <a:rPr lang="lv-LV" b="1" dirty="0" err="1"/>
              <a:t>izvērtējums</a:t>
            </a:r>
            <a:r>
              <a:rPr lang="lv-LV" b="1" dirty="0"/>
              <a:t> un konferenču</a:t>
            </a:r>
            <a:br>
              <a:rPr lang="lv-LV" b="1" dirty="0"/>
            </a:br>
            <a:r>
              <a:rPr lang="lv-LV" b="1" dirty="0"/>
              <a:t>rekomendāciju izpilde</a:t>
            </a:r>
            <a:endParaRPr lang="lv-LV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FBD52AB-AEAA-4D5B-9147-53AF0E47BB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Māris Baltiņš</a:t>
            </a:r>
          </a:p>
          <a:p>
            <a:pPr algn="r"/>
            <a:r>
              <a:rPr lang="lv-LV" dirty="0"/>
              <a:t>Valsts valodas centrs</a:t>
            </a:r>
          </a:p>
          <a:p>
            <a:pPr algn="r"/>
            <a:r>
              <a:rPr lang="lv-LV" dirty="0"/>
              <a:t>10.11.2017.</a:t>
            </a:r>
          </a:p>
        </p:txBody>
      </p:sp>
    </p:spTree>
    <p:extLst>
      <p:ext uri="{BB962C8B-B14F-4D97-AF65-F5344CB8AC3E}">
        <p14:creationId xmlns:p14="http://schemas.microsoft.com/office/powerpoint/2010/main" val="577538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07603-45D3-473B-88FA-EEA2F21B601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lv-LV" altLang="lv-LV" sz="3600" dirty="0"/>
              <a:t>ES tulkotāju un Latvijas ekspertu sadarbības konferences</a:t>
            </a:r>
            <a:endParaRPr lang="en-US" altLang="lv-LV" sz="3600" dirty="0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7DCA55D8-402D-432F-97BC-72F7C0C9D8A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0540" y="1557338"/>
            <a:ext cx="11003280" cy="4525962"/>
          </a:xfrm>
        </p:spPr>
        <p:txBody>
          <a:bodyPr/>
          <a:lstStyle/>
          <a:p>
            <a:pPr eaLnBrk="1" hangingPunct="1"/>
            <a:r>
              <a:rPr lang="lv-LV" altLang="lv-LV" dirty="0">
                <a:cs typeface="Times New Roman" panose="02020603050405020304" pitchFamily="18" charset="0"/>
              </a:rPr>
              <a:t>2008. gada 3. jūlijā “Latviešu valoda Eiropas Savienībā – daudzvalodības praktiskā pieredze” ar ES daudzvalodības komisāra Leonarda </a:t>
            </a:r>
            <a:r>
              <a:rPr lang="lv-LV" altLang="lv-LV" dirty="0" err="1">
                <a:cs typeface="Times New Roman" panose="02020603050405020304" pitchFamily="18" charset="0"/>
              </a:rPr>
              <a:t>Orbana</a:t>
            </a:r>
            <a:r>
              <a:rPr lang="lv-LV" altLang="lv-LV" dirty="0">
                <a:cs typeface="Times New Roman" panose="02020603050405020304" pitchFamily="18" charset="0"/>
              </a:rPr>
              <a:t> līdzdalību;</a:t>
            </a:r>
          </a:p>
          <a:p>
            <a:pPr eaLnBrk="1" hangingPunct="1"/>
            <a:r>
              <a:rPr lang="lv-LV" altLang="lv-LV" dirty="0">
                <a:cs typeface="Times New Roman" panose="02020603050405020304" pitchFamily="18" charset="0"/>
              </a:rPr>
              <a:t>2009. gada 16. oktobrī “Latviešu valoda Eiropas Savienībā – izstrādājot vienotu terminoloģiju” ar Komisijas Tulkošanas ģenerāldirektorāta vadītāja Karla Johana </a:t>
            </a:r>
            <a:r>
              <a:rPr lang="lv-LV" altLang="lv-LV" dirty="0" err="1">
                <a:cs typeface="Times New Roman" panose="02020603050405020304" pitchFamily="18" charset="0"/>
              </a:rPr>
              <a:t>Lēnrota</a:t>
            </a:r>
            <a:r>
              <a:rPr lang="lv-LV" altLang="lv-LV" dirty="0">
                <a:cs typeface="Times New Roman" panose="02020603050405020304" pitchFamily="18" charset="0"/>
              </a:rPr>
              <a:t> līdzdalību;</a:t>
            </a:r>
          </a:p>
          <a:p>
            <a:r>
              <a:rPr lang="lv-LV" altLang="lv-LV" dirty="0">
                <a:cs typeface="Times New Roman" panose="02020603050405020304" pitchFamily="18" charset="0"/>
              </a:rPr>
              <a:t>2010. gada 28. oktobrī “Latviešu valoda Eiropas Savienībā – tiesību aktu tulkošana un sadarbības procesi pēc Lisabonas līguma” ar Padomes  Ģenerālsekretariāta Juridiskā dienesta Tiesību aktu kvalitātes direktorāta vadītājas </a:t>
            </a:r>
            <a:r>
              <a:rPr lang="lv-LV" altLang="lv-LV" dirty="0" err="1">
                <a:cs typeface="Times New Roman" panose="02020603050405020304" pitchFamily="18" charset="0"/>
              </a:rPr>
              <a:t>Ženevjēvas</a:t>
            </a:r>
            <a:r>
              <a:rPr lang="lv-LV" altLang="lv-LV" dirty="0"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cs typeface="Times New Roman" panose="02020603050405020304" pitchFamily="18" charset="0"/>
              </a:rPr>
              <a:t>Tutsas</a:t>
            </a:r>
            <a:r>
              <a:rPr lang="lv-LV" altLang="lv-LV" dirty="0">
                <a:cs typeface="Times New Roman" panose="02020603050405020304" pitchFamily="18" charset="0"/>
              </a:rPr>
              <a:t> līdzdalību;</a:t>
            </a:r>
          </a:p>
          <a:p>
            <a:pPr eaLnBrk="1" hangingPunct="1"/>
            <a:endParaRPr lang="lv-LV" alt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012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88A1E4D-AEA5-4EF9-A5E9-FF78652967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10370820" cy="8509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v-LV" altLang="lv-LV" sz="4000" dirty="0"/>
              <a:t>ES tulkotāju un Latvijas ekspertu sadarbības konferences (turp.)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20C0DDC-3421-473E-8D5E-2CD5BA7E5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341439"/>
            <a:ext cx="10523220" cy="4784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lv-LV" altLang="lv-LV" dirty="0">
                <a:cs typeface="Times New Roman" panose="02020603050405020304" pitchFamily="18" charset="0"/>
              </a:rPr>
              <a:t>2011. gada 20. oktobrī “Latviešu valoda Eiropas Savienībā – sadarbība starp Eiropas Savienības un Latvijas iestādēm” ar Eiropas Savienības Padomes  Ģenerālsekretariāta Juridiskā dienesta Tiesību aktu kvalitātes direktorāta direktores </a:t>
            </a:r>
            <a:r>
              <a:rPr lang="lv-LV" altLang="lv-LV" dirty="0" err="1">
                <a:cs typeface="Times New Roman" panose="02020603050405020304" pitchFamily="18" charset="0"/>
              </a:rPr>
              <a:t>Ženevjēvas</a:t>
            </a:r>
            <a:r>
              <a:rPr lang="lv-LV" altLang="lv-LV" dirty="0"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cs typeface="Times New Roman" panose="02020603050405020304" pitchFamily="18" charset="0"/>
              </a:rPr>
              <a:t>Tutsas</a:t>
            </a:r>
            <a:r>
              <a:rPr lang="lv-LV" altLang="lv-LV" dirty="0">
                <a:cs typeface="Times New Roman" panose="02020603050405020304" pitchFamily="18" charset="0"/>
              </a:rPr>
              <a:t> līdzdalību;</a:t>
            </a:r>
          </a:p>
          <a:p>
            <a:r>
              <a:rPr lang="lv-LV" altLang="lv-LV" dirty="0"/>
              <a:t>2012. gada 12. oktobrī </a:t>
            </a:r>
            <a:r>
              <a:rPr lang="lv-LV" altLang="lv-LV" dirty="0">
                <a:cs typeface="Times New Roman" panose="02020603050405020304" pitchFamily="18" charset="0"/>
              </a:rPr>
              <a:t>“Latviešu valoda Eiropas Savienībā – savstarpējas izglītošanās iespējas Eiropas Savienības tulkošanas procesos” ar Komisijas Mutiskās tulkošanas ģenerāldirektorāta Mutisko tulku direktorāta direktores Anna </a:t>
            </a:r>
            <a:r>
              <a:rPr lang="lv-LV" altLang="lv-LV" dirty="0" err="1">
                <a:cs typeface="Times New Roman" panose="02020603050405020304" pitchFamily="18" charset="0"/>
              </a:rPr>
              <a:t>D’Hēnas-Bertjē</a:t>
            </a:r>
            <a:r>
              <a:rPr lang="lv-LV" altLang="lv-LV" dirty="0">
                <a:cs typeface="Times New Roman" panose="02020603050405020304" pitchFamily="18" charset="0"/>
              </a:rPr>
              <a:t> līdzdalību.</a:t>
            </a:r>
          </a:p>
          <a:p>
            <a:r>
              <a:rPr lang="lv-LV" altLang="lv-LV" dirty="0">
                <a:cs typeface="Times New Roman" panose="02020603050405020304" pitchFamily="18" charset="0"/>
              </a:rPr>
              <a:t>2013. gada 18. oktobrī “Latviešu valoda Eiropas Savienībā – tulkošanas un terminoloģijas jautājumi saistībā ar Latvijas prezidentūru Eiropas Savienības Padomē ” ar Komisijas Mutiskās tulkošanas ģenerāldirektorāta direktore Meritas </a:t>
            </a:r>
            <a:r>
              <a:rPr lang="lv-LV" altLang="lv-LV" dirty="0" err="1">
                <a:cs typeface="Times New Roman" panose="02020603050405020304" pitchFamily="18" charset="0"/>
              </a:rPr>
              <a:t>Enes</a:t>
            </a:r>
            <a:r>
              <a:rPr lang="lv-LV" altLang="lv-LV" dirty="0">
                <a:cs typeface="Times New Roman" panose="02020603050405020304" pitchFamily="18" charset="0"/>
              </a:rPr>
              <a:t> </a:t>
            </a:r>
            <a:r>
              <a:rPr lang="lv-LV" altLang="lv-LV" dirty="0" err="1">
                <a:cs typeface="Times New Roman" panose="02020603050405020304" pitchFamily="18" charset="0"/>
              </a:rPr>
              <a:t>Iljas</a:t>
            </a:r>
            <a:r>
              <a:rPr lang="lv-LV" altLang="lv-LV" dirty="0">
                <a:cs typeface="Times New Roman" panose="02020603050405020304" pitchFamily="18" charset="0"/>
              </a:rPr>
              <a:t> līdzdalību;</a:t>
            </a:r>
            <a:endParaRPr lang="en-US" altLang="lv-LV" dirty="0">
              <a:cs typeface="Times New Roman" panose="02020603050405020304" pitchFamily="18" charset="0"/>
            </a:endParaRPr>
          </a:p>
          <a:p>
            <a:pPr eaLnBrk="1" hangingPunct="1"/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238158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D8F8430-CC13-4DC6-90D4-20B85D13DE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lv-LV" altLang="lv-LV" sz="3600" dirty="0"/>
              <a:t>ES tulkotāju un Latvijas ekspertu sadarbības konferences (turp.)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676EA54-8769-4AE6-85DB-39342F012ED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1"/>
            <a:ext cx="10401300" cy="4525963"/>
          </a:xfrm>
        </p:spPr>
        <p:txBody>
          <a:bodyPr>
            <a:normAutofit fontScale="92500" lnSpcReduction="10000"/>
          </a:bodyPr>
          <a:lstStyle/>
          <a:p>
            <a:r>
              <a:rPr lang="lv-LV" altLang="lv-LV" dirty="0">
                <a:cs typeface="Times New Roman" panose="02020603050405020304" pitchFamily="18" charset="0"/>
              </a:rPr>
              <a:t>2014. gada 17. oktobrī “Latviešu valoda Eiropas Savienībā – Nozaru ekspertu loma Eiropas Savienības tiesību aktu izstrādē” ar </a:t>
            </a:r>
            <a:r>
              <a:rPr lang="lv-LV" dirty="0"/>
              <a:t>Eiropas Savienības Tiesas Tulkošanas ģenerāldirektorāta direktores </a:t>
            </a:r>
            <a:r>
              <a:rPr lang="lv-LV" dirty="0" err="1"/>
              <a:t>Sūzanas</a:t>
            </a:r>
            <a:r>
              <a:rPr lang="lv-LV" dirty="0"/>
              <a:t> Raitas līdzdalību;</a:t>
            </a:r>
          </a:p>
          <a:p>
            <a:r>
              <a:rPr lang="lv-LV" altLang="lv-LV" dirty="0">
                <a:cs typeface="Times New Roman" panose="02020603050405020304" pitchFamily="18" charset="0"/>
              </a:rPr>
              <a:t>2015. gada 6. novembrī “Latviešu valoda Eiropas Savienībā – vienota izpratne par tulkošanas kvalitāti” ar Komisijas Tulkošanas ģenerāldirektorāta direktora Rīta </a:t>
            </a:r>
            <a:r>
              <a:rPr lang="lv-LV" altLang="lv-LV" dirty="0" err="1">
                <a:cs typeface="Times New Roman" panose="02020603050405020304" pitchFamily="18" charset="0"/>
              </a:rPr>
              <a:t>Martikoņa</a:t>
            </a:r>
            <a:r>
              <a:rPr lang="lv-LV" altLang="lv-LV" dirty="0">
                <a:cs typeface="Times New Roman" panose="02020603050405020304" pitchFamily="18" charset="0"/>
              </a:rPr>
              <a:t>, </a:t>
            </a:r>
            <a:r>
              <a:rPr lang="lv-LV" dirty="0"/>
              <a:t>Eiropas Komisijas Tulkošanas ģenerāldirektorāta kvalitātes padomnieka </a:t>
            </a:r>
            <a:r>
              <a:rPr lang="lv-LV" dirty="0" err="1"/>
              <a:t>Derka</a:t>
            </a:r>
            <a:r>
              <a:rPr lang="lv-LV" dirty="0"/>
              <a:t> </a:t>
            </a:r>
            <a:r>
              <a:rPr lang="lv-LV" dirty="0" err="1"/>
              <a:t>Heizinga</a:t>
            </a:r>
            <a:r>
              <a:rPr lang="lv-LV" dirty="0"/>
              <a:t> un</a:t>
            </a:r>
            <a:r>
              <a:rPr lang="lv-LV" b="1" dirty="0"/>
              <a:t> </a:t>
            </a:r>
            <a:r>
              <a:rPr lang="lv-LV" dirty="0"/>
              <a:t>ES Padomes Ģenerālsekretariāta Tulkošanas dienesta kvalitātes kontroles koordinatora Džona </a:t>
            </a:r>
            <a:r>
              <a:rPr lang="lv-LV" dirty="0" err="1"/>
              <a:t>Bevena</a:t>
            </a:r>
            <a:r>
              <a:rPr lang="lv-LV" dirty="0"/>
              <a:t> līdzdalību</a:t>
            </a:r>
            <a:r>
              <a:rPr lang="lv-LV" altLang="lv-LV" dirty="0">
                <a:cs typeface="Times New Roman" panose="02020603050405020304" pitchFamily="18" charset="0"/>
              </a:rPr>
              <a:t>;</a:t>
            </a:r>
          </a:p>
          <a:p>
            <a:r>
              <a:rPr lang="lv-LV" altLang="lv-LV" dirty="0">
                <a:cs typeface="Times New Roman" panose="02020603050405020304" pitchFamily="18" charset="0"/>
              </a:rPr>
              <a:t>2016. gada 28. oktobrī “Latviešu valoda Eiropas Savienībā – tulkošanas nozares resursi ES iestādēs un Latvijā”.</a:t>
            </a:r>
          </a:p>
        </p:txBody>
      </p:sp>
    </p:spTree>
    <p:extLst>
      <p:ext uri="{BB962C8B-B14F-4D97-AF65-F5344CB8AC3E}">
        <p14:creationId xmlns:p14="http://schemas.microsoft.com/office/powerpoint/2010/main" val="1674048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90568F2-11EC-4F09-B7C5-0DE00CB8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pPr algn="ctr"/>
            <a:r>
              <a:rPr lang="lv-LV" sz="3600" dirty="0"/>
              <a:t>Rekomendācijas un to raksturs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5DFCE7A-BEFB-44DB-9EE8-688628F0C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Kopš 2009. gada konferences tiek konsekventi veidotas un apspriestas konferences rezolūcijas, kuras var iedalīt grupās:</a:t>
            </a:r>
          </a:p>
          <a:p>
            <a:r>
              <a:rPr lang="lv-LV" dirty="0"/>
              <a:t>Sadarbības veicināšana un optimāla sadarbības modeļa meklējumi;</a:t>
            </a:r>
          </a:p>
          <a:p>
            <a:r>
              <a:rPr lang="lv-LV" dirty="0"/>
              <a:t>Procedūras precizēšana;</a:t>
            </a:r>
          </a:p>
          <a:p>
            <a:r>
              <a:rPr lang="lv-LV" dirty="0"/>
              <a:t>Informācijas apmaiņa;</a:t>
            </a:r>
          </a:p>
          <a:p>
            <a:r>
              <a:rPr lang="lv-LV" dirty="0" err="1"/>
              <a:t>Datubāzu</a:t>
            </a:r>
            <a:r>
              <a:rPr lang="lv-LV" dirty="0"/>
              <a:t> aktualizācija;</a:t>
            </a:r>
          </a:p>
          <a:p>
            <a:r>
              <a:rPr lang="lv-LV" dirty="0"/>
              <a:t>Apņemšanās turpināt aizsākto un ik gadus rīkot jaunas konferences, izvirzot noteiktu prioritāro tēmu.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20379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E1BD437-BE0A-4EF4-9F45-3FFECC36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295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/>
              <a:t>2016. gada konferences rekomendācijas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DB3647-A16D-43E7-91EE-690025FE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074420"/>
            <a:ext cx="11033760" cy="510254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lv-LV" sz="3000" dirty="0"/>
              <a:t>Padziļināt institucionālās atmiņas un terminoloģijas konsultāciju uzkrāšanu tulkojumu kvalitātes nostiprināšanai.</a:t>
            </a:r>
          </a:p>
          <a:p>
            <a:pPr>
              <a:lnSpc>
                <a:spcPct val="120000"/>
              </a:lnSpc>
            </a:pPr>
            <a:r>
              <a:rPr lang="lv-LV" sz="3000" dirty="0"/>
              <a:t> Sekmēt ES iestādēs pieejamo resursu sniegto iespēju izmantošanu latviešu valodas kā ES valodas nostiprināšanai.</a:t>
            </a:r>
          </a:p>
          <a:p>
            <a:pPr>
              <a:lnSpc>
                <a:spcPct val="120000"/>
              </a:lnSpc>
            </a:pPr>
            <a:r>
              <a:rPr lang="lv-LV" sz="3000" dirty="0"/>
              <a:t> Intensīvāk izmantot IT un valodu tehnoloģiju risinājumus, lai uzlabotu tulkotāju konkurētspēju.</a:t>
            </a:r>
          </a:p>
          <a:p>
            <a:pPr>
              <a:lnSpc>
                <a:spcPct val="120000"/>
              </a:lnSpc>
            </a:pPr>
            <a:r>
              <a:rPr lang="lv-LV" sz="3000" dirty="0"/>
              <a:t> Sekmēt Latvijas kā dalībvalsts ieguldījumu katrā ES tiesību akta tulkošanas posmā.</a:t>
            </a:r>
          </a:p>
          <a:p>
            <a:pPr>
              <a:lnSpc>
                <a:spcPct val="170000"/>
              </a:lnSpc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05839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D8C095E-0B8E-4BCB-9CDB-615F012D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355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/>
              <a:t>2016. gada konferences rekomendācijas (turp.)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B01D116-4211-4E67-97BD-5B1BFFB0D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pPr lvl="0"/>
            <a:r>
              <a:rPr lang="lv-LV" dirty="0"/>
              <a:t>ES iestāžu tulkošanas dienestiem izvērst labākās prakses apmaiņu Baltijas valstu valodu saimē, lai veidotu labākos sadarbības risinājumus.</a:t>
            </a:r>
          </a:p>
          <a:p>
            <a:pPr lvl="0"/>
            <a:r>
              <a:rPr lang="lv-LV" dirty="0"/>
              <a:t>Nodrošināt Latvijas ekspertu komunikāciju ar ES iestādēm un sadarbību agrīnā stadijā, lai uzlabotu terminoloģijas kvalitāti.</a:t>
            </a:r>
          </a:p>
          <a:p>
            <a:r>
              <a:rPr lang="lv-LV" dirty="0"/>
              <a:t> Sākt darbu pie sadarbības modeļa pārveides, lai efektīvāk koordinētu terminoloģijas izpēti un saskaņošanu.</a:t>
            </a:r>
          </a:p>
          <a:p>
            <a:r>
              <a:rPr lang="lv-LV" dirty="0"/>
              <a:t> Uzlabot un nostiprināt ES iestāžu tulkošanas dienestu un ārštata tulkotāju komunikāciju un sadarbību.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61903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B1413F9-6624-4239-8A7C-7C1AAD80F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/>
              <a:t>2016. gada konferences rekomendācijas (turp.)</a:t>
            </a:r>
            <a:endParaRPr lang="lv-LV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F3BCD3B-BA67-4B3B-9150-29A324B66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/>
          <a:lstStyle/>
          <a:p>
            <a:r>
              <a:rPr lang="lv-LV" dirty="0"/>
              <a:t>Nākamo konferenci rīkot par padziļinātu praktisko sadarbību ES tulkošanas procesu dalībnieku starpā.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/>
              <a:t>2017. gada 10. novembrī notiek konference «Latviešu valoda Eiropas Savienībā –iesaistīto pušu sadarbība»</a:t>
            </a:r>
          </a:p>
        </p:txBody>
      </p:sp>
    </p:spTree>
    <p:extLst>
      <p:ext uri="{BB962C8B-B14F-4D97-AF65-F5344CB8AC3E}">
        <p14:creationId xmlns:p14="http://schemas.microsoft.com/office/powerpoint/2010/main" val="3106249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F958658-BBAB-4E63-B8EA-A988E7417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pPr algn="ctr"/>
            <a:endParaRPr lang="lv-LV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954BEAE-28DF-493E-9F46-31B7B033B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endParaRPr lang="lv-LV" dirty="0"/>
          </a:p>
          <a:p>
            <a:endParaRPr lang="lv-LV" dirty="0"/>
          </a:p>
          <a:p>
            <a:pPr marL="0" indent="0" algn="ctr">
              <a:buNone/>
            </a:pPr>
            <a:r>
              <a:rPr lang="lv-LV" sz="6000" dirty="0">
                <a:latin typeface="+mj-lt"/>
              </a:rPr>
              <a:t>Bezgalīgais stāsts vai attiecību kopšana un veidošana?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30693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1981200" y="274638"/>
            <a:ext cx="8229600" cy="850900"/>
          </a:xfrm>
        </p:spPr>
        <p:txBody>
          <a:bodyPr>
            <a:normAutofit/>
          </a:bodyPr>
          <a:lstStyle/>
          <a:p>
            <a:pPr algn="ctr"/>
            <a:r>
              <a:rPr lang="lv-LV" altLang="lv-LV" sz="3600" dirty="0">
                <a:cs typeface="Times New Roman" pitchFamily="18" charset="0"/>
              </a:rPr>
              <a:t>Šo konferenču mērķi</a:t>
            </a:r>
            <a:endParaRPr lang="en-US" altLang="lv-LV" sz="3600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78180" y="1196753"/>
            <a:ext cx="10584180" cy="49294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lv-LV" altLang="lv-LV" dirty="0"/>
              <a:t>Sekmēt Eiropas Savienības tiesību aktu tulkojumu kvalitāti un nodrošināt konsekventu pareiu terminu lietojumu: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Iepazīstot dažādu Latvijas un ES iestāžu darba pieredzi;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Izzinot citu dalībvalstu paveikto; 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Uzlabojot iesaistīto pušu sadarbību un dažādiskojot sadarbības formas; 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Iztirzājot problēmgadījumus un meklējot risinājumus;</a:t>
            </a:r>
          </a:p>
          <a:p>
            <a:pPr>
              <a:lnSpc>
                <a:spcPct val="90000"/>
              </a:lnSpc>
            </a:pPr>
            <a:r>
              <a:rPr lang="lv-LV" altLang="lv-LV" dirty="0"/>
              <a:t>Identificējot jaunas problēmas.</a:t>
            </a:r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3627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8740" y="609600"/>
            <a:ext cx="9441180" cy="1066800"/>
          </a:xfrm>
        </p:spPr>
        <p:txBody>
          <a:bodyPr>
            <a:noAutofit/>
          </a:bodyPr>
          <a:lstStyle/>
          <a:p>
            <a:pPr algn="ctr"/>
            <a:r>
              <a:rPr lang="lv-LV" sz="3600" dirty="0">
                <a:cs typeface="Times New Roman" pitchFamily="18" charset="0"/>
              </a:rPr>
              <a:t>Latviešu terminoloģijas straujākās izaugsmes posmi</a:t>
            </a:r>
            <a:endParaRPr lang="en-GB" sz="3600" dirty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8220" y="1981200"/>
            <a:ext cx="1034034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XIX gs. vidus (tautiskās atmodas laikā preses un populārzinātniskās literatūras vajadzībām);</a:t>
            </a: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Pēc neatkarības proklamēšanas 1918. gadā (valsts administratīvo un kulturālo vajadzību apmierināšanai);</a:t>
            </a: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Kopš 1990. gada  (neatkarības atjaunošana un valsts iestāšanās ES un NATO).</a:t>
            </a:r>
          </a:p>
          <a:p>
            <a:pPr>
              <a:lnSpc>
                <a:spcPct val="90000"/>
              </a:lnSpc>
              <a:buNone/>
            </a:pPr>
            <a:r>
              <a:rPr lang="lv-LV" dirty="0">
                <a:cs typeface="Times New Roman" pitchFamily="18" charset="0"/>
              </a:rPr>
              <a:t>Vienlaikus nomainās dominējošā </a:t>
            </a:r>
            <a:r>
              <a:rPr lang="lv-LV" dirty="0" err="1">
                <a:cs typeface="Times New Roman" pitchFamily="18" charset="0"/>
              </a:rPr>
              <a:t>kontaktvaloda</a:t>
            </a:r>
            <a:r>
              <a:rPr lang="lv-LV" dirty="0">
                <a:cs typeface="Times New Roman" pitchFamily="18" charset="0"/>
              </a:rPr>
              <a:t> (un tulkojumu </a:t>
            </a:r>
            <a:r>
              <a:rPr lang="lv-LV" dirty="0" err="1">
                <a:cs typeface="Times New Roman" pitchFamily="18" charset="0"/>
              </a:rPr>
              <a:t>avotvaloda</a:t>
            </a:r>
            <a:r>
              <a:rPr lang="lv-LV" dirty="0">
                <a:cs typeface="Times New Roman" pitchFamily="18" charset="0"/>
              </a:rPr>
              <a:t>): DE &gt; RU &gt; EN</a:t>
            </a:r>
          </a:p>
          <a:p>
            <a:pPr>
              <a:lnSpc>
                <a:spcPct val="90000"/>
              </a:lnSpc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073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8382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000" dirty="0">
                <a:cs typeface="Times New Roman" pitchFamily="18" charset="0"/>
              </a:rPr>
              <a:t>Laiks līdz 2004. gada 1. maijam</a:t>
            </a:r>
            <a:endParaRPr lang="en-GB" sz="4000" dirty="0"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2520" y="1676400"/>
            <a:ext cx="9845040" cy="4419600"/>
          </a:xfrm>
        </p:spPr>
        <p:txBody>
          <a:bodyPr/>
          <a:lstStyle/>
          <a:p>
            <a:r>
              <a:rPr lang="lv-LV" dirty="0">
                <a:cs typeface="Times New Roman" pitchFamily="18" charset="0"/>
              </a:rPr>
              <a:t>Valstī viena atbildīgā iestāde – Tulkošanas un terminoloģijas centrs (TTC);</a:t>
            </a:r>
          </a:p>
          <a:p>
            <a:r>
              <a:rPr lang="lv-LV" dirty="0">
                <a:cs typeface="Times New Roman" pitchFamily="18" charset="0"/>
              </a:rPr>
              <a:t>Sadarbība ar nozaru ministrijām dokumentu </a:t>
            </a:r>
            <a:r>
              <a:rPr lang="lv-LV" dirty="0" err="1">
                <a:cs typeface="Times New Roman" pitchFamily="18" charset="0"/>
              </a:rPr>
              <a:t>finalizācijas</a:t>
            </a:r>
            <a:r>
              <a:rPr lang="lv-LV" dirty="0">
                <a:cs typeface="Times New Roman" pitchFamily="18" charset="0"/>
              </a:rPr>
              <a:t> gaitā (ja atļāva laiks – ekspertu norādījumi par pareizu terminu lietojumu);</a:t>
            </a:r>
          </a:p>
          <a:p>
            <a:r>
              <a:rPr lang="lv-LV" dirty="0">
                <a:cs typeface="Times New Roman" pitchFamily="18" charset="0"/>
              </a:rPr>
              <a:t>Konkrētie termiņi lika īpašu uzmanību veltīt iztulkoto dokumentu apjomam;</a:t>
            </a:r>
          </a:p>
          <a:p>
            <a:r>
              <a:rPr lang="lv-LV" dirty="0">
                <a:cs typeface="Times New Roman" pitchFamily="18" charset="0"/>
              </a:rPr>
              <a:t>Skrējiens ar skaidru starpfinišu, viss notiek Rīgā (bet šajā laikā sākās </a:t>
            </a:r>
            <a:r>
              <a:rPr lang="lv-LV" i="1" dirty="0" err="1">
                <a:cs typeface="Times New Roman" pitchFamily="18" charset="0"/>
              </a:rPr>
              <a:t>acquis</a:t>
            </a:r>
            <a:r>
              <a:rPr lang="lv-LV" i="1" dirty="0">
                <a:cs typeface="Times New Roman" pitchFamily="18" charset="0"/>
              </a:rPr>
              <a:t> </a:t>
            </a:r>
            <a:r>
              <a:rPr lang="lv-LV" i="1" dirty="0" err="1">
                <a:cs typeface="Times New Roman" pitchFamily="18" charset="0"/>
              </a:rPr>
              <a:t>communautaire</a:t>
            </a:r>
            <a:r>
              <a:rPr lang="lv-LV" i="1" dirty="0">
                <a:cs typeface="Times New Roman" pitchFamily="18" charset="0"/>
              </a:rPr>
              <a:t> </a:t>
            </a:r>
            <a:r>
              <a:rPr lang="lv-LV" dirty="0">
                <a:cs typeface="Times New Roman" pitchFamily="18" charset="0"/>
              </a:rPr>
              <a:t>dokumentu </a:t>
            </a:r>
            <a:r>
              <a:rPr lang="lv-LV" dirty="0" err="1">
                <a:cs typeface="Times New Roman" pitchFamily="18" charset="0"/>
              </a:rPr>
              <a:t>finalizācija</a:t>
            </a:r>
            <a:r>
              <a:rPr lang="lv-LV" dirty="0">
                <a:cs typeface="Times New Roman" pitchFamily="18" charset="0"/>
              </a:rPr>
              <a:t> Padomē). </a:t>
            </a:r>
            <a:endParaRPr lang="en-GB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7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000" dirty="0">
                <a:cs typeface="Times New Roman" pitchFamily="18" charset="0"/>
              </a:rPr>
              <a:t>Kopš </a:t>
            </a:r>
            <a:r>
              <a:rPr lang="en-GB" sz="4000" dirty="0">
                <a:cs typeface="Times New Roman" pitchFamily="18" charset="0"/>
              </a:rPr>
              <a:t>2004</a:t>
            </a:r>
            <a:r>
              <a:rPr lang="lv-LV" sz="4000" dirty="0">
                <a:cs typeface="Times New Roman" pitchFamily="18" charset="0"/>
              </a:rPr>
              <a:t>. GADA 1. MAIJA</a:t>
            </a:r>
            <a:endParaRPr lang="en-GB" sz="4000" dirty="0"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3960" y="1066800"/>
            <a:ext cx="984504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Tulkošana gulstas uz vairāku ES iestāžu tulkošanas dienestu pleciem (Briselē un Luksemburgā);</a:t>
            </a:r>
            <a:endParaRPr lang="en-GB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Tulkojums vienmēr ir vairāku iestāžu (un eventuāli dalībvalsts ekspertu) sadarbības rezultāts; </a:t>
            </a: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ES tulkošanas nodaļas bija tapšanas stadijā; </a:t>
            </a: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Atšķirīga sākotnēji piesaistīto tulkotāju pieredze;</a:t>
            </a:r>
            <a:endParaRPr lang="en-GB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Nepietiekams terminoloģiskais nodrošinājums;</a:t>
            </a:r>
          </a:p>
          <a:p>
            <a:pPr>
              <a:lnSpc>
                <a:spcPct val="90000"/>
              </a:lnSpc>
            </a:pPr>
            <a:r>
              <a:rPr lang="lv-LV" dirty="0">
                <a:cs typeface="Times New Roman" pitchFamily="18" charset="0"/>
              </a:rPr>
              <a:t>Nepilnīgs priekšstats par procedūrām un paražu tiesībām.</a:t>
            </a:r>
          </a:p>
        </p:txBody>
      </p:sp>
    </p:spTree>
    <p:extLst>
      <p:ext uri="{BB962C8B-B14F-4D97-AF65-F5344CB8AC3E}">
        <p14:creationId xmlns:p14="http://schemas.microsoft.com/office/powerpoint/2010/main" val="232198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8610600" cy="762000"/>
          </a:xfrm>
        </p:spPr>
        <p:txBody>
          <a:bodyPr>
            <a:noAutofit/>
          </a:bodyPr>
          <a:lstStyle/>
          <a:p>
            <a:pPr algn="ctr"/>
            <a:r>
              <a:rPr lang="lv-LV" sz="3600" dirty="0"/>
              <a:t>Sadarbības process jāsakārto, jo:</a:t>
            </a:r>
            <a:endParaRPr lang="en-GB" sz="36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480" y="1447800"/>
            <a:ext cx="1037844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dirty="0"/>
              <a:t>Mazāku valodu terminoloģijā iluzori cerēt uz spontānu pašregulāciju vai tirgus mehānismu ietekmi;</a:t>
            </a:r>
          </a:p>
          <a:p>
            <a:pPr>
              <a:lnSpc>
                <a:spcPct val="90000"/>
              </a:lnSpc>
            </a:pPr>
            <a:r>
              <a:rPr lang="lv-LV" dirty="0"/>
              <a:t>Neizkopta terminoloģija mazina valodas konkurētspēju un speciālistu interesi par tulkojumiem;</a:t>
            </a:r>
          </a:p>
          <a:p>
            <a:pPr>
              <a:lnSpc>
                <a:spcPct val="90000"/>
              </a:lnSpc>
            </a:pPr>
            <a:r>
              <a:rPr lang="lv-LV" dirty="0"/>
              <a:t>Procesā gan dalībvalstī, gan ES iesaistīti daudzi cilvēki ar atšķirīgu lietu redzējumu;</a:t>
            </a:r>
          </a:p>
          <a:p>
            <a:pPr>
              <a:lnSpc>
                <a:spcPct val="90000"/>
              </a:lnSpc>
            </a:pPr>
            <a:r>
              <a:rPr lang="lv-LV" dirty="0"/>
              <a:t>Iestāžu intereses (piemēram, autortiesības) var nonākt pretrunā ar sabiedrības valodiskajām vajadzībām.</a:t>
            </a:r>
          </a:p>
          <a:p>
            <a:pPr>
              <a:lnSpc>
                <a:spcPct val="90000"/>
              </a:lnSpc>
              <a:buNone/>
            </a:pPr>
            <a:endParaRPr lang="lv-LV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16844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lv-LV" sz="3600" dirty="0"/>
              <a:t>Decentralizēta sadarbība</a:t>
            </a:r>
            <a:endParaRPr lang="en-GB" sz="36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7720" y="1143001"/>
            <a:ext cx="10447020" cy="4983163"/>
          </a:xfrm>
        </p:spPr>
        <p:txBody>
          <a:bodyPr/>
          <a:lstStyle/>
          <a:p>
            <a:pPr>
              <a:buFontTx/>
              <a:buNone/>
            </a:pPr>
            <a:r>
              <a:rPr lang="lv-LV" u="sng" dirty="0"/>
              <a:t>Princips</a:t>
            </a:r>
            <a:r>
              <a:rPr lang="lv-LV" dirty="0"/>
              <a:t>: ES iestāžu tulkotāji tieši saistās ar nozaru ekspertiem (Rīgā koordinācijas centra nav), ievērojot personiskus kontaktus vai iepriekš dalībvalsts rekomendētu speciālistu sarakstu.</a:t>
            </a:r>
          </a:p>
          <a:p>
            <a:pPr>
              <a:buFontTx/>
              <a:buNone/>
            </a:pPr>
            <a:r>
              <a:rPr lang="lv-LV" u="sng" dirty="0"/>
              <a:t>Priekšrocības</a:t>
            </a:r>
            <a:r>
              <a:rPr lang="lv-LV" dirty="0"/>
              <a:t>: </a:t>
            </a:r>
          </a:p>
          <a:p>
            <a:r>
              <a:rPr lang="lv-LV" dirty="0"/>
              <a:t>Efektīvas konsultācijas gadījumā saņemama ātra un kvalificēta atbilde;</a:t>
            </a:r>
          </a:p>
          <a:p>
            <a:r>
              <a:rPr lang="lv-LV" dirty="0"/>
              <a:t>Darbā ar tematiski radniecīgiem dokumentiem vieglāk saglabāt konsekvenci.</a:t>
            </a:r>
          </a:p>
          <a:p>
            <a:pPr>
              <a:buFontTx/>
              <a:buNone/>
            </a:pPr>
            <a:endParaRPr lang="en-GB" b="1" u="sng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0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>
              <a:defRPr/>
            </a:pPr>
            <a:r>
              <a:rPr lang="lv-LV" sz="3600" dirty="0"/>
              <a:t>Decentralizēta sadarbība (turp.)</a:t>
            </a:r>
            <a:endParaRPr lang="en-GB" sz="36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0560" y="1524001"/>
            <a:ext cx="10797540" cy="4602163"/>
          </a:xfrm>
        </p:spPr>
        <p:txBody>
          <a:bodyPr/>
          <a:lstStyle/>
          <a:p>
            <a:pPr>
              <a:buFontTx/>
              <a:buNone/>
            </a:pPr>
            <a:r>
              <a:rPr lang="lv-LV" u="sng" dirty="0"/>
              <a:t>Trūkumi</a:t>
            </a:r>
            <a:r>
              <a:rPr lang="lv-LV" dirty="0"/>
              <a:t>: </a:t>
            </a:r>
          </a:p>
          <a:p>
            <a:r>
              <a:rPr lang="lv-LV" dirty="0"/>
              <a:t>Eksperts ne vienmēr ir pieejams īstajā laikā;</a:t>
            </a:r>
          </a:p>
          <a:p>
            <a:r>
              <a:rPr lang="lv-LV" dirty="0"/>
              <a:t>Neskaidrs, kurš ir vajadzīgais eksperts (grūti spriest par tematisko piederību);</a:t>
            </a:r>
          </a:p>
          <a:p>
            <a:r>
              <a:rPr lang="lv-LV" dirty="0"/>
              <a:t>Ekspertam tā var būt liela papildu slodze; </a:t>
            </a:r>
          </a:p>
          <a:p>
            <a:r>
              <a:rPr lang="lv-LV" dirty="0"/>
              <a:t>Nav skaidrs, kā konsultanta atbilde tiks iekļauta datubāzēs un darīta zināma citiem.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922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74638"/>
            <a:ext cx="8610600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lv-LV" sz="3600" dirty="0" err="1"/>
              <a:t>Institucionalizēta</a:t>
            </a:r>
            <a:r>
              <a:rPr lang="lv-LV" sz="3600" dirty="0"/>
              <a:t> sadarbība</a:t>
            </a:r>
            <a:endParaRPr lang="en-GB" sz="36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" y="1447801"/>
            <a:ext cx="10911840" cy="46783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lv-LV" u="sng" dirty="0"/>
              <a:t>Princips</a:t>
            </a:r>
            <a:r>
              <a:rPr lang="lv-LV" dirty="0"/>
              <a:t>: jautājumu par konkrētu terminu saņem kāda valstiska struktūra (‘vienas pieturas aģentūra’), kura izmanto esošos terminoloģiskos resursus un meklē ekspertus.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lv-LV" u="sng" dirty="0"/>
              <a:t>Priekšrocības</a:t>
            </a:r>
            <a:r>
              <a:rPr lang="lv-LV" dirty="0"/>
              <a:t>:</a:t>
            </a:r>
          </a:p>
          <a:p>
            <a:pPr>
              <a:lnSpc>
                <a:spcPct val="90000"/>
              </a:lnSpc>
            </a:pPr>
            <a:r>
              <a:rPr lang="lv-LV" dirty="0"/>
              <a:t>Tiek izmantoti esošie terminoloģiskie resursi;</a:t>
            </a:r>
          </a:p>
          <a:p>
            <a:pPr>
              <a:lnSpc>
                <a:spcPct val="90000"/>
              </a:lnSpc>
            </a:pPr>
            <a:r>
              <a:rPr lang="lv-LV" dirty="0"/>
              <a:t>Risinājums tiek publiskots datubāzēs;</a:t>
            </a:r>
          </a:p>
          <a:p>
            <a:pPr>
              <a:lnSpc>
                <a:spcPct val="90000"/>
              </a:lnSpc>
            </a:pPr>
            <a:r>
              <a:rPr lang="lv-LV" dirty="0"/>
              <a:t>Vienmēr pieejams kāds terminoloģijas speciālists.   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026547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50838"/>
            <a:ext cx="8229600" cy="4572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lv-LV" sz="3600" dirty="0"/>
              <a:t>Sadarbības modelis</a:t>
            </a:r>
            <a:endParaRPr lang="en-GB" sz="36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120" y="1295400"/>
            <a:ext cx="996696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u="sng" dirty="0"/>
              <a:t>ES iestādes</a:t>
            </a:r>
            <a:r>
              <a:rPr lang="lv-LV" dirty="0"/>
              <a:t>: identificē jaunās reālijas, prasa padomus, ievieš jaunos terminus dzīvē, savstarpēji saskaņo viedokļus;</a:t>
            </a:r>
          </a:p>
          <a:p>
            <a:pPr>
              <a:lnSpc>
                <a:spcPct val="90000"/>
              </a:lnSpc>
            </a:pPr>
            <a:r>
              <a:rPr lang="lv-LV" u="sng" dirty="0"/>
              <a:t>VVC</a:t>
            </a:r>
            <a:r>
              <a:rPr lang="lv-LV" dirty="0"/>
              <a:t>: nodrošina konsultācijas, risina problēmas, sniedz atbildes, uzkrāj terminus;</a:t>
            </a:r>
          </a:p>
          <a:p>
            <a:pPr>
              <a:lnSpc>
                <a:spcPct val="90000"/>
              </a:lnSpc>
            </a:pPr>
            <a:r>
              <a:rPr lang="lv-LV" u="sng" dirty="0"/>
              <a:t>Latvijas iestādes</a:t>
            </a:r>
            <a:r>
              <a:rPr lang="lv-LV" dirty="0"/>
              <a:t>: nodrošina ekspertu konsultācijas un terminu pārbaudi;</a:t>
            </a:r>
          </a:p>
          <a:p>
            <a:pPr>
              <a:lnSpc>
                <a:spcPct val="90000"/>
              </a:lnSpc>
            </a:pPr>
            <a:r>
              <a:rPr lang="lv-LV" u="sng" dirty="0"/>
              <a:t>Augstskolas</a:t>
            </a:r>
            <a:r>
              <a:rPr lang="lv-LV" dirty="0"/>
              <a:t>: mērķtiecīgi sagatavo speciālistus – tulkotājus un terminologus.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063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B4304927-6C0E-4F98-BB52-1DA915727442}"/>
</file>

<file path=customXml/itemProps2.xml><?xml version="1.0" encoding="utf-8"?>
<ds:datastoreItem xmlns:ds="http://schemas.openxmlformats.org/officeDocument/2006/customXml" ds:itemID="{D4290124-D068-464D-BC77-ECF203D91079}"/>
</file>

<file path=customXml/itemProps3.xml><?xml version="1.0" encoding="utf-8"?>
<ds:datastoreItem xmlns:ds="http://schemas.openxmlformats.org/officeDocument/2006/customXml" ds:itemID="{E3DA337C-6398-4A95-8414-06FCC7A74F3F}"/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983</Words>
  <Application>Microsoft Office PowerPoint</Application>
  <PresentationFormat>Platekrāna</PresentationFormat>
  <Paragraphs>91</Paragraphs>
  <Slides>18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dizains</vt:lpstr>
      <vt:lpstr>Desmit gadu pieredzes izvērtējums un konferenču rekomendāciju izpilde</vt:lpstr>
      <vt:lpstr>Latviešu terminoloģijas straujākās izaugsmes posmi</vt:lpstr>
      <vt:lpstr>Laiks līdz 2004. gada 1. maijam</vt:lpstr>
      <vt:lpstr>Kopš 2004. GADA 1. MAIJA</vt:lpstr>
      <vt:lpstr>Sadarbības process jāsakārto, jo:</vt:lpstr>
      <vt:lpstr>Decentralizēta sadarbība</vt:lpstr>
      <vt:lpstr>Decentralizēta sadarbība (turp.)</vt:lpstr>
      <vt:lpstr>Institucionalizēta sadarbība</vt:lpstr>
      <vt:lpstr>Sadarbības modelis</vt:lpstr>
      <vt:lpstr>ES tulkotāju un Latvijas ekspertu sadarbības konferences</vt:lpstr>
      <vt:lpstr>ES tulkotāju un Latvijas ekspertu sadarbības konferences (turp.)</vt:lpstr>
      <vt:lpstr>ES tulkotāju un Latvijas ekspertu sadarbības konferences (turp.)</vt:lpstr>
      <vt:lpstr>Rekomendācijas un to raksturs</vt:lpstr>
      <vt:lpstr>2016. gada konferences rekomendācijas</vt:lpstr>
      <vt:lpstr>2016. gada konferences rekomendācijas (turp.)</vt:lpstr>
      <vt:lpstr>2016. gada konferences rekomendācijas (turp.)</vt:lpstr>
      <vt:lpstr>PowerPoint prezentācija</vt:lpstr>
      <vt:lpstr>Šo konferenču mērķi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Desmit gadu pieredzes izvērtējums un konferenču rekomendāciju izpilde</dc:title>
  <dc:creator>Māris Baltiņš</dc:creator>
  <cp:lastModifiedBy>Māris Baltiņš</cp:lastModifiedBy>
  <cp:revision>12</cp:revision>
  <cp:lastPrinted>2017-11-09T12:17:30Z</cp:lastPrinted>
  <dcterms:created xsi:type="dcterms:W3CDTF">2017-11-09T06:59:06Z</dcterms:created>
  <dcterms:modified xsi:type="dcterms:W3CDTF">2017-11-09T12:19:29Z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