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1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065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60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34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2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08492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3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43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91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8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819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424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13B4E30-5D6B-4538-8569-029D943CE2DE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3785780-AFA1-45E2-BDDD-A011FF2387A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203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sz="6000" dirty="0" smtClean="0"/>
              <a:t>Tipiskākās </a:t>
            </a:r>
            <a:r>
              <a:rPr lang="lv-LV" sz="6000" dirty="0" err="1" smtClean="0"/>
              <a:t>problēmsituācijas</a:t>
            </a:r>
            <a:r>
              <a:rPr lang="lv-LV" sz="6000" dirty="0" smtClean="0"/>
              <a:t> EP Tulkošanas ĢD darbā</a:t>
            </a:r>
            <a:endParaRPr lang="en-GB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 smtClean="0"/>
              <a:t>Ilze </a:t>
            </a:r>
            <a:r>
              <a:rPr lang="lv-LV" dirty="0" err="1" smtClean="0"/>
              <a:t>Dika</a:t>
            </a:r>
            <a:endParaRPr lang="lv-LV" dirty="0" smtClean="0"/>
          </a:p>
          <a:p>
            <a:pPr algn="r"/>
            <a:r>
              <a:rPr lang="lv-LV" dirty="0" smtClean="0"/>
              <a:t>6/11/2017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747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5" y="1747837"/>
            <a:ext cx="7524750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647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Nekonsekvence atsauces dokumentos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Ļoti problemātiska situācijās, kad ar vienu aktu groza vairākus aktus, kuros lietota atšķirīga terminoloģija</a:t>
            </a:r>
          </a:p>
          <a:p>
            <a:pPr lvl="1"/>
            <a:r>
              <a:rPr lang="lv-LV" dirty="0" smtClean="0"/>
              <a:t>telekomunikācijas un telesakari</a:t>
            </a:r>
          </a:p>
          <a:p>
            <a:pPr lvl="1"/>
            <a:endParaRPr lang="lv-LV" dirty="0"/>
          </a:p>
          <a:p>
            <a:pPr lvl="1"/>
            <a:r>
              <a:rPr lang="lv-LV" i="0" dirty="0" smtClean="0"/>
              <a:t>Svarīgi izsvērt, kur patiešām nepieciešams pāriet uz citu terminu, jo iepriekšējais ir nepareizs, un kur palikt pie esošā, lai arī varbūt ne gluži perfektā termina</a:t>
            </a:r>
          </a:p>
        </p:txBody>
      </p:sp>
    </p:spTree>
    <p:extLst>
      <p:ext uri="{BB962C8B-B14F-4D97-AF65-F5344CB8AC3E}">
        <p14:creationId xmlns:p14="http://schemas.microsoft.com/office/powerpoint/2010/main" val="2287694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Vai tā ir kļūda vai jauns termins?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Pieejamība </a:t>
            </a:r>
            <a:r>
              <a:rPr lang="lv-LV" dirty="0" err="1" smtClean="0"/>
              <a:t>vs</a:t>
            </a:r>
            <a:r>
              <a:rPr lang="lv-LV" dirty="0" smtClean="0"/>
              <a:t>. </a:t>
            </a:r>
            <a:r>
              <a:rPr lang="lv-LV" dirty="0" err="1" smtClean="0"/>
              <a:t>piekļūstamība</a:t>
            </a:r>
            <a:endParaRPr lang="lv-LV" dirty="0" smtClean="0"/>
          </a:p>
          <a:p>
            <a:r>
              <a:rPr lang="lv-LV" dirty="0" smtClean="0"/>
              <a:t>Vairumtirdzniecības un mazumtirdzniecības cenas </a:t>
            </a:r>
            <a:r>
              <a:rPr lang="lv-LV" dirty="0" err="1" smtClean="0"/>
              <a:t>vs</a:t>
            </a:r>
            <a:r>
              <a:rPr lang="lv-LV" dirty="0" smtClean="0"/>
              <a:t>. vairumcenas un mazumcenas</a:t>
            </a:r>
          </a:p>
          <a:p>
            <a:endParaRPr lang="lv-LV" dirty="0"/>
          </a:p>
          <a:p>
            <a:r>
              <a:rPr lang="lv-LV" dirty="0" smtClean="0"/>
              <a:t>Mēs nezinām, par ko jūs esat vienojušies savā iestādē, ja jūs mums to nepasakāt. To nevar uzminēt arī ārštata tulkotāji!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2669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Ar EP specifiku saistītas </a:t>
            </a:r>
            <a:r>
              <a:rPr lang="lv-LV" dirty="0" err="1" smtClean="0"/>
              <a:t>problēmsituācijas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«Vēsturiskā mantojuma» spiediens</a:t>
            </a:r>
          </a:p>
          <a:p>
            <a:pPr lvl="1"/>
            <a:r>
              <a:rPr lang="lv-LV" dirty="0" smtClean="0"/>
              <a:t>Reglaments (EP politiskās grupas; LV frakcijas), (lūgumraksts </a:t>
            </a:r>
            <a:r>
              <a:rPr lang="lv-LV" dirty="0" err="1" smtClean="0"/>
              <a:t>vs</a:t>
            </a:r>
            <a:r>
              <a:rPr lang="lv-LV" dirty="0" smtClean="0"/>
              <a:t>. petīcija)</a:t>
            </a:r>
          </a:p>
          <a:p>
            <a:pPr lvl="1"/>
            <a:r>
              <a:rPr lang="lv-LV" dirty="0" err="1" smtClean="0"/>
              <a:t>Pašizdomāti</a:t>
            </a:r>
            <a:r>
              <a:rPr lang="lv-LV" dirty="0" smtClean="0"/>
              <a:t> un </a:t>
            </a:r>
            <a:r>
              <a:rPr lang="lv-LV" dirty="0" err="1" smtClean="0"/>
              <a:t>pašuzspiesti</a:t>
            </a:r>
            <a:r>
              <a:rPr lang="lv-LV" dirty="0" smtClean="0"/>
              <a:t> noteikumi (pēdiņu veids, izvairīšanās no atsevišķu vārdu lietošanas: nacionāls, institūcija utt.)</a:t>
            </a:r>
          </a:p>
          <a:p>
            <a:pPr lvl="1"/>
            <a:r>
              <a:rPr lang="lv-LV" dirty="0" smtClean="0"/>
              <a:t>Iepriekš tulkotie dokumenti (mums </a:t>
            </a:r>
            <a:r>
              <a:rPr lang="lv-LV" dirty="0" err="1" smtClean="0"/>
              <a:t>rohingi</a:t>
            </a:r>
            <a:r>
              <a:rPr lang="lv-LV" dirty="0" smtClean="0"/>
              <a:t>, žurnālistiem </a:t>
            </a:r>
            <a:r>
              <a:rPr lang="lv-LV" dirty="0" err="1" smtClean="0"/>
              <a:t>rohindži</a:t>
            </a:r>
            <a:r>
              <a:rPr lang="lv-LV" dirty="0" smtClean="0"/>
              <a:t>)</a:t>
            </a:r>
          </a:p>
          <a:p>
            <a:pPr lvl="1"/>
            <a:endParaRPr lang="lv-LV" dirty="0" smtClean="0"/>
          </a:p>
          <a:p>
            <a:pPr lvl="1"/>
            <a:endParaRPr lang="lv-LV" dirty="0"/>
          </a:p>
          <a:p>
            <a:pPr lvl="1"/>
            <a:r>
              <a:rPr lang="lv-LV" dirty="0" smtClean="0"/>
              <a:t>Dilemma: turpināt, kā ir, vai kaut ko mainīt. Vai ir vērts ziedot konsekvenci?</a:t>
            </a:r>
            <a:endParaRPr lang="lv-LV" dirty="0"/>
          </a:p>
          <a:p>
            <a:pPr marL="530352" lvl="1" indent="0">
              <a:buNone/>
            </a:pP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3271508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Ar EP specifiku saistītas </a:t>
            </a:r>
            <a:r>
              <a:rPr lang="lv-LV" dirty="0" err="1"/>
              <a:t>problēmsituācijas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Ar daudzvalodību saistītas </a:t>
            </a:r>
            <a:r>
              <a:rPr lang="lv-LV" dirty="0" err="1" smtClean="0"/>
              <a:t>problēmsituācijas</a:t>
            </a:r>
            <a:endParaRPr lang="lv-LV" dirty="0" smtClean="0"/>
          </a:p>
          <a:p>
            <a:pPr lvl="1"/>
            <a:r>
              <a:rPr lang="lv-LV" dirty="0" smtClean="0"/>
              <a:t>Ja sākotnējais grozījums ir piemēram, BG, par to nobalso un iekļauj gala ziņojumā, kas ir EN, par pareizo kļūst EN tulkojums pat, ja tas ir nepareizs.</a:t>
            </a:r>
          </a:p>
          <a:p>
            <a:pPr lvl="1"/>
            <a:r>
              <a:rPr lang="lv-LV" dirty="0" smtClean="0"/>
              <a:t>Ne pārāk precīzs starpvalodas tulkojums (ko darīt? Sūdzēties par kolēģa darbu?)</a:t>
            </a:r>
          </a:p>
          <a:p>
            <a:pPr lvl="1"/>
            <a:r>
              <a:rPr lang="lv-LV" dirty="0" err="1" smtClean="0"/>
              <a:t>Avotvalodas</a:t>
            </a:r>
            <a:r>
              <a:rPr lang="lv-LV" dirty="0" smtClean="0"/>
              <a:t> spiediens un situācijas, kad mainās </a:t>
            </a:r>
            <a:r>
              <a:rPr lang="lv-LV" dirty="0" err="1" smtClean="0"/>
              <a:t>avotvaloda</a:t>
            </a:r>
            <a:r>
              <a:rPr lang="lv-LV" dirty="0" smtClean="0"/>
              <a:t>.</a:t>
            </a:r>
          </a:p>
          <a:p>
            <a:pPr lvl="1"/>
            <a:endParaRPr lang="lv-LV" dirty="0" smtClean="0"/>
          </a:p>
          <a:p>
            <a:pPr marL="530352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0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i="1" dirty="0" err="1" smtClean="0"/>
              <a:t>укрепване</a:t>
            </a:r>
            <a:r>
              <a:rPr lang="en-GB" sz="3200" b="1" i="1" dirty="0" smtClean="0"/>
              <a:t> </a:t>
            </a:r>
            <a:r>
              <a:rPr lang="en-GB" sz="3200" b="1" i="1" dirty="0" err="1"/>
              <a:t>на</a:t>
            </a:r>
            <a:r>
              <a:rPr lang="en-GB" sz="3200" b="1" i="1" dirty="0"/>
              <a:t> </a:t>
            </a:r>
            <a:r>
              <a:rPr lang="en-GB" sz="3200" b="1" i="1" dirty="0" err="1"/>
              <a:t>икономическото</a:t>
            </a:r>
            <a:r>
              <a:rPr lang="en-GB" sz="3200" b="1" i="1" dirty="0"/>
              <a:t> </a:t>
            </a:r>
            <a:r>
              <a:rPr lang="en-GB" sz="3200" b="1" i="1" dirty="0" err="1"/>
              <a:t>сътрудничество</a:t>
            </a:r>
            <a:r>
              <a:rPr lang="en-GB" sz="3200" b="1" i="1" dirty="0"/>
              <a:t> в </a:t>
            </a:r>
            <a:r>
              <a:rPr lang="en-GB" sz="3200" b="1" i="1" dirty="0" err="1"/>
              <a:t>пограничните</a:t>
            </a:r>
            <a:r>
              <a:rPr lang="en-GB" sz="3200" b="1" i="1" dirty="0"/>
              <a:t> </a:t>
            </a:r>
            <a:r>
              <a:rPr lang="en-GB" sz="3200" b="1" i="1" dirty="0" err="1"/>
              <a:t>райони</a:t>
            </a:r>
            <a:r>
              <a:rPr lang="en-GB" sz="3200" b="1" i="1" dirty="0"/>
              <a:t>, </a:t>
            </a:r>
            <a:r>
              <a:rPr lang="en-GB" sz="3200" b="1" i="1" u="sng" dirty="0" err="1"/>
              <a:t>развиване</a:t>
            </a:r>
            <a:r>
              <a:rPr lang="en-GB" sz="3200" b="1" i="1" u="sng" dirty="0"/>
              <a:t> </a:t>
            </a:r>
            <a:r>
              <a:rPr lang="en-GB" sz="3200" b="1" i="1" u="sng" dirty="0" err="1"/>
              <a:t>на</a:t>
            </a:r>
            <a:r>
              <a:rPr lang="en-GB" sz="3200" b="1" i="1" u="sng" dirty="0"/>
              <a:t> </a:t>
            </a:r>
            <a:r>
              <a:rPr lang="en-GB" sz="3200" b="1" i="1" u="sng" dirty="0" err="1"/>
              <a:t>трансграничните</a:t>
            </a:r>
            <a:r>
              <a:rPr lang="en-GB" sz="3200" b="1" i="1" u="sng" dirty="0"/>
              <a:t> </a:t>
            </a:r>
            <a:r>
              <a:rPr lang="en-GB" sz="3200" b="1" i="1" u="sng" dirty="0" err="1"/>
              <a:t>отношения</a:t>
            </a:r>
            <a:r>
              <a:rPr lang="en-GB" sz="3200" b="1" i="1" u="sng" dirty="0"/>
              <a:t> </a:t>
            </a:r>
            <a:r>
              <a:rPr lang="en-GB" sz="3200" b="1" i="1" dirty="0"/>
              <a:t>и </a:t>
            </a:r>
            <a:r>
              <a:rPr lang="en-GB" sz="3200" b="1" i="1" dirty="0" err="1"/>
              <a:t>създаване</a:t>
            </a:r>
            <a:r>
              <a:rPr lang="en-GB" sz="3200" b="1" i="1" dirty="0"/>
              <a:t> </a:t>
            </a:r>
            <a:r>
              <a:rPr lang="en-GB" sz="3200" b="1" i="1" dirty="0" err="1"/>
              <a:t>на</a:t>
            </a:r>
            <a:r>
              <a:rPr lang="en-GB" sz="3200" b="1" i="1" dirty="0"/>
              <a:t> </a:t>
            </a:r>
            <a:r>
              <a:rPr lang="en-GB" sz="3200" b="1" i="1" dirty="0" err="1"/>
              <a:t>стимули</a:t>
            </a:r>
            <a:r>
              <a:rPr lang="en-GB" sz="3200" b="1" i="1" dirty="0"/>
              <a:t> </a:t>
            </a:r>
            <a:r>
              <a:rPr lang="en-GB" sz="3200" b="1" i="1" dirty="0" err="1"/>
              <a:t>за</a:t>
            </a:r>
            <a:r>
              <a:rPr lang="en-GB" sz="3200" b="1" i="1" dirty="0"/>
              <a:t> </a:t>
            </a:r>
            <a:r>
              <a:rPr lang="en-GB" sz="3200" b="1" i="1" dirty="0" err="1"/>
              <a:t>преки</a:t>
            </a:r>
            <a:r>
              <a:rPr lang="en-GB" sz="3200" b="1" i="1" dirty="0"/>
              <a:t> </a:t>
            </a:r>
            <a:r>
              <a:rPr lang="en-GB" sz="3200" b="1" i="1" dirty="0" err="1"/>
              <a:t>инвестиции</a:t>
            </a:r>
            <a:r>
              <a:rPr lang="en-GB" sz="3200" b="1" i="1" dirty="0"/>
              <a:t> в </a:t>
            </a:r>
            <a:r>
              <a:rPr lang="en-GB" sz="3200" b="1" i="1" dirty="0" err="1"/>
              <a:t>пограничните</a:t>
            </a:r>
            <a:r>
              <a:rPr lang="en-GB" sz="3200" b="1" i="1" dirty="0"/>
              <a:t> </a:t>
            </a:r>
            <a:r>
              <a:rPr lang="en-GB" sz="3200" b="1" i="1" dirty="0" err="1"/>
              <a:t>райони</a:t>
            </a:r>
            <a:r>
              <a:rPr lang="en-GB" sz="3200" b="1" i="1" dirty="0"/>
              <a:t>;</a:t>
            </a:r>
            <a:endParaRPr lang="en-GB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624084" y="2879677"/>
            <a:ext cx="4447786" cy="3581401"/>
          </a:xfrm>
        </p:spPr>
        <p:txBody>
          <a:bodyPr/>
          <a:lstStyle/>
          <a:p>
            <a:r>
              <a:rPr lang="en-GB" b="1" i="1" dirty="0"/>
              <a:t>support for economic cooperation in border regions, </a:t>
            </a:r>
            <a:r>
              <a:rPr lang="en-GB" b="1" i="1" u="sng" dirty="0"/>
              <a:t>the development of transport links</a:t>
            </a:r>
            <a:r>
              <a:rPr lang="en-GB" b="1" i="1" dirty="0"/>
              <a:t> and the creation of incentives for direct investment in border regions;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634585" y="2975212"/>
            <a:ext cx="4447786" cy="3178791"/>
          </a:xfrm>
        </p:spPr>
        <p:txBody>
          <a:bodyPr/>
          <a:lstStyle/>
          <a:p>
            <a:r>
              <a:rPr lang="lv-LV" b="1" i="1" dirty="0"/>
              <a:t>atbalstīt ekonomisko sadarbību pierobežu reģionos, </a:t>
            </a:r>
            <a:r>
              <a:rPr lang="lv-LV" b="1" i="1" u="sng" dirty="0"/>
              <a:t>transporta savienojumu attīstību </a:t>
            </a:r>
            <a:r>
              <a:rPr lang="lv-LV" b="1" i="1" dirty="0"/>
              <a:t>un stimulu radīšanu tiešiem ieguldījumiem pierobežu reģionos;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52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considérant que les exportations africaines sont dominées par des </a:t>
            </a:r>
            <a:r>
              <a:rPr lang="fr-FR" sz="2800" u="sng" dirty="0"/>
              <a:t>produits bruts et non transformés </a:t>
            </a:r>
            <a:r>
              <a:rPr lang="fr-FR" sz="2800" dirty="0"/>
              <a:t>et que l’octroi de préférences commerciales a absorbé une grande partie de ces exportations sans produire d’effet sur l’industrialisation de ces pays;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900149"/>
            <a:ext cx="4447786" cy="2967251"/>
          </a:xfrm>
        </p:spPr>
        <p:txBody>
          <a:bodyPr/>
          <a:lstStyle/>
          <a:p>
            <a:r>
              <a:rPr lang="lv-LV" dirty="0"/>
              <a:t>tā kā Āfrikas eksportpreču vidū dominē izejvielas un neapstrādāti produkti un tā kā uz lielu šo preču eksporta daļu attiecas piešķirtās tirdzniecības preferences, neradot ietekmi uz šo valstu industrializāciju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900149"/>
            <a:ext cx="4447786" cy="2967251"/>
          </a:xfrm>
        </p:spPr>
        <p:txBody>
          <a:bodyPr/>
          <a:lstStyle/>
          <a:p>
            <a:r>
              <a:rPr lang="en-GB" dirty="0"/>
              <a:t>whereas exports from Africa are dominated by unprocessed products, and whereas a high proportion of these exports are covered by trade preference arrangements and have done nothing to boost industrialisation in the countries concerned;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46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94179" y="160361"/>
            <a:ext cx="9601200" cy="2623782"/>
          </a:xfrm>
        </p:spPr>
        <p:txBody>
          <a:bodyPr>
            <a:normAutofit fontScale="90000"/>
          </a:bodyPr>
          <a:lstStyle/>
          <a:p>
            <a:pPr algn="r"/>
            <a:r>
              <a:rPr lang="lv-LV" dirty="0"/>
              <a:t>tā kā Āfrikas eksportpreču vidū </a:t>
            </a:r>
            <a:r>
              <a:rPr lang="lv-LV" b="1" i="1" dirty="0"/>
              <a:t>joprojām</a:t>
            </a:r>
            <a:r>
              <a:rPr lang="lv-LV" dirty="0"/>
              <a:t> dominē izejvielas un neapstrādāti produkti un tā kā uz lielu šo preču eksporta daļu attiecas piešķirtās tirdzniecības preferences;</a:t>
            </a:r>
            <a:r>
              <a:rPr lang="lv-LV" sz="3100" i="1" dirty="0" smtClean="0"/>
              <a:t>	</a:t>
            </a:r>
            <a:endParaRPr lang="en-GB" sz="3100" i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371600" y="3309582"/>
            <a:ext cx="4447786" cy="2557818"/>
          </a:xfrm>
        </p:spPr>
        <p:txBody>
          <a:bodyPr/>
          <a:lstStyle/>
          <a:p>
            <a:r>
              <a:rPr lang="lv-LV" dirty="0" err="1" smtClean="0"/>
              <a:t>or</a:t>
            </a:r>
            <a:r>
              <a:rPr lang="lv-LV" dirty="0" smtClean="0"/>
              <a:t>. </a:t>
            </a:r>
            <a:r>
              <a:rPr lang="en-GB" dirty="0" smtClean="0"/>
              <a:t>whereas </a:t>
            </a:r>
            <a:r>
              <a:rPr lang="en-GB" dirty="0"/>
              <a:t>exports from Africa are dominated by unprocessed products, and whereas a high proportion of these exports are covered by trade preference arrangements </a:t>
            </a:r>
            <a:r>
              <a:rPr lang="en-GB" b="1" i="1" dirty="0"/>
              <a:t>and have done nothing to boost industrialisation in the countries concerned</a:t>
            </a:r>
            <a:r>
              <a:rPr lang="en-GB" dirty="0"/>
              <a:t>;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491283" y="3309582"/>
            <a:ext cx="4447786" cy="2414516"/>
          </a:xfrm>
        </p:spPr>
        <p:txBody>
          <a:bodyPr/>
          <a:lstStyle/>
          <a:p>
            <a:r>
              <a:rPr lang="lv-LV" dirty="0" err="1" smtClean="0"/>
              <a:t>am</a:t>
            </a:r>
            <a:r>
              <a:rPr lang="lv-LV" dirty="0" smtClean="0"/>
              <a:t>. </a:t>
            </a:r>
            <a:r>
              <a:rPr lang="en-GB" dirty="0" smtClean="0"/>
              <a:t>whereas </a:t>
            </a:r>
            <a:r>
              <a:rPr lang="en-GB" dirty="0"/>
              <a:t>exports from Africa are </a:t>
            </a:r>
            <a:r>
              <a:rPr lang="en-GB" b="1" i="1" dirty="0"/>
              <a:t>still </a:t>
            </a:r>
            <a:r>
              <a:rPr lang="en-GB" dirty="0"/>
              <a:t>dominated by unprocessed products, and whereas a high proportion of these exports are covered by trade preference arrangements;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5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Ar oriģinālu kvalitāti saistītās problēmas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Slikta, abstrakta, nesaprotama oriģināla gadījumā tulkotājam nākas interpretēt. 23 tulkotāji var saprast un interpretēt atšķirīgi</a:t>
            </a:r>
          </a:p>
          <a:p>
            <a:pPr lvl="1"/>
            <a:r>
              <a:rPr lang="en-GB" i="1" dirty="0" smtClean="0"/>
              <a:t>The </a:t>
            </a:r>
            <a:r>
              <a:rPr lang="en-GB" i="1" dirty="0"/>
              <a:t>agricultural sector in Europe is in crisis, while the Russian embargo and the crisis in China have negatively influenced prices for beef, pork and milk</a:t>
            </a:r>
            <a:endParaRPr lang="lv-LV" i="1" dirty="0" smtClean="0"/>
          </a:p>
          <a:p>
            <a:r>
              <a:rPr lang="lv-LV" dirty="0" smtClean="0"/>
              <a:t>Laika patēriņš, mēģinot saprast, kas ar to domāts</a:t>
            </a:r>
          </a:p>
          <a:p>
            <a:r>
              <a:rPr lang="lv-LV" dirty="0" smtClean="0"/>
              <a:t>Paradokss: uzlabojoties </a:t>
            </a:r>
            <a:r>
              <a:rPr lang="lv-LV" dirty="0" err="1" smtClean="0"/>
              <a:t>mašīntulkošanai</a:t>
            </a:r>
            <a:r>
              <a:rPr lang="lv-LV" dirty="0" smtClean="0"/>
              <a:t> atsevišķās valodu kombinācijās, uzlabojušies oriģināli angliski</a:t>
            </a:r>
          </a:p>
          <a:p>
            <a:r>
              <a:rPr lang="lv-LV" dirty="0" smtClean="0"/>
              <a:t>Pretēji vispārpieņemtam uzskatam, ka slikti oriģināli ir tikai tad, ja raksta svešvalodā, slikti mēdz būt arī oriģināli dzimtajā valodā (vismaz latviski)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1810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Ar COM dokumentiem un atsauces dokumentiem saistītās problēmas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606723"/>
            <a:ext cx="9601200" cy="3581400"/>
          </a:xfrm>
        </p:spPr>
        <p:txBody>
          <a:bodyPr/>
          <a:lstStyle/>
          <a:p>
            <a:r>
              <a:rPr lang="lv-LV" dirty="0" smtClean="0"/>
              <a:t>Briesmīgākais gadījums: COM tekstā trūkst daļas, ko Parlaments vēlas svītrot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637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1681"/>
          </a:xfrm>
        </p:spPr>
        <p:txBody>
          <a:bodyPr>
            <a:normAutofit/>
          </a:bodyPr>
          <a:lstStyle/>
          <a:p>
            <a:r>
              <a:rPr lang="lv-LV" sz="2400" dirty="0" smtClean="0"/>
              <a:t>Piemērs </a:t>
            </a:r>
            <a:endParaRPr lang="en-GB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371600" y="1467135"/>
            <a:ext cx="4447786" cy="4400266"/>
          </a:xfrm>
        </p:spPr>
        <p:txBody>
          <a:bodyPr>
            <a:normAutofit fontScale="55000" lnSpcReduction="20000"/>
          </a:bodyPr>
          <a:lstStyle/>
          <a:p>
            <a:r>
              <a:rPr lang="en-GB" dirty="0"/>
              <a:t>The applicant shall provide the following personal data in the application form:</a:t>
            </a:r>
          </a:p>
          <a:p>
            <a:r>
              <a:rPr lang="en-GB" dirty="0"/>
              <a:t>(a)	surname (family name), first name(s) (given name(s)), surname at birth; date of birth, place of birth, country of birth, sex, current nationality, first name(s) of the parents of the applicant;</a:t>
            </a:r>
          </a:p>
          <a:p>
            <a:r>
              <a:rPr lang="en-GB" dirty="0"/>
              <a:t>(b)	other names (alias(</a:t>
            </a:r>
            <a:r>
              <a:rPr lang="en-GB" dirty="0" err="1"/>
              <a:t>es</a:t>
            </a:r>
            <a:r>
              <a:rPr lang="en-GB" dirty="0"/>
              <a:t>), artistic name(s), usual name(s));</a:t>
            </a:r>
          </a:p>
          <a:p>
            <a:r>
              <a:rPr lang="en-GB" dirty="0"/>
              <a:t>(c)	other nationalities (if any);</a:t>
            </a:r>
          </a:p>
          <a:p>
            <a:r>
              <a:rPr lang="en-GB" dirty="0"/>
              <a:t>(d)	type, number and country of issuance of the travel document;</a:t>
            </a:r>
          </a:p>
          <a:p>
            <a:r>
              <a:rPr lang="en-GB" dirty="0"/>
              <a:t>(e)	the date of expiry of the validity of the travel document; </a:t>
            </a:r>
          </a:p>
          <a:p>
            <a:r>
              <a:rPr lang="en-GB" dirty="0"/>
              <a:t>(f) 	the applicant's home address or, if not available, his or her city and country of residence;</a:t>
            </a:r>
          </a:p>
          <a:p>
            <a:r>
              <a:rPr lang="en-GB" dirty="0"/>
              <a:t>(g) 	e-mail address, phone number;</a:t>
            </a:r>
          </a:p>
          <a:p>
            <a:r>
              <a:rPr lang="en-GB" dirty="0"/>
              <a:t>(h) 	education (level and field);</a:t>
            </a:r>
          </a:p>
          <a:p>
            <a:r>
              <a:rPr lang="en-GB" dirty="0"/>
              <a:t>(</a:t>
            </a:r>
            <a:r>
              <a:rPr lang="en-GB" dirty="0" err="1"/>
              <a:t>i</a:t>
            </a:r>
            <a:r>
              <a:rPr lang="en-GB" dirty="0"/>
              <a:t>)	current occupation; </a:t>
            </a:r>
          </a:p>
          <a:p>
            <a:r>
              <a:rPr lang="en-GB" dirty="0"/>
              <a:t>(j)	Member State of first intended entry;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525403" y="1467135"/>
            <a:ext cx="4447786" cy="4400265"/>
          </a:xfrm>
        </p:spPr>
        <p:txBody>
          <a:bodyPr>
            <a:normAutofit fontScale="55000" lnSpcReduction="20000"/>
          </a:bodyPr>
          <a:lstStyle/>
          <a:p>
            <a:r>
              <a:rPr lang="lv-LV" dirty="0"/>
              <a:t>Pieteikuma iesniedzējs pieteikuma veidlapā sniedz šādus personas datus:</a:t>
            </a:r>
            <a:endParaRPr lang="en-GB" dirty="0"/>
          </a:p>
          <a:p>
            <a:r>
              <a:rPr lang="lv-LV" dirty="0"/>
              <a:t>a)	uzvārds, vārds(-i), uzvārds piedzimstot; dzimšanas datums, dzimšanas vieta, dzimšanas valsts, dzimums, pašreizējā valstspiederība, pieteikuma iesniedzēja vecāku vārds(-i);</a:t>
            </a:r>
            <a:endParaRPr lang="en-GB" dirty="0"/>
          </a:p>
          <a:p>
            <a:r>
              <a:rPr lang="lv-LV" dirty="0"/>
              <a:t>b)	citi vārdi (pieņemtais vārds(-i), skatuves vārds(-i), ierastais vārds(-i));</a:t>
            </a:r>
            <a:endParaRPr lang="en-GB" dirty="0"/>
          </a:p>
          <a:p>
            <a:r>
              <a:rPr lang="lv-LV" dirty="0"/>
              <a:t>c)	citas valstspiederības (ja tādas ir);</a:t>
            </a:r>
            <a:endParaRPr lang="en-GB" dirty="0"/>
          </a:p>
          <a:p>
            <a:r>
              <a:rPr lang="lv-LV" dirty="0"/>
              <a:t>d)	ceļošanas dokumenta veids, numurs un izdevēja valsts;</a:t>
            </a:r>
            <a:endParaRPr lang="en-GB" dirty="0"/>
          </a:p>
          <a:p>
            <a:r>
              <a:rPr lang="lv-LV" dirty="0"/>
              <a:t>e)	ceļošanas dokumenta derīguma termiņš; </a:t>
            </a:r>
            <a:endParaRPr lang="en-GB" dirty="0"/>
          </a:p>
          <a:p>
            <a:r>
              <a:rPr lang="lv-LV" dirty="0"/>
              <a:t>f) 	pieteikuma iesniedzēja dzīvesvietas adrese vai, ja tā nav pieejama, viņa dzīvesvietas pilsēta un valsts;</a:t>
            </a:r>
            <a:endParaRPr lang="en-GB" dirty="0"/>
          </a:p>
          <a:p>
            <a:r>
              <a:rPr lang="lv-LV" dirty="0"/>
              <a:t>g) 	e-pasta adrese, tālruņa numurs;</a:t>
            </a:r>
            <a:endParaRPr lang="en-GB" dirty="0"/>
          </a:p>
          <a:p>
            <a:r>
              <a:rPr lang="lv-LV" dirty="0"/>
              <a:t>h) 	izglītība (līmenis un joma);</a:t>
            </a:r>
            <a:endParaRPr lang="en-GB" dirty="0"/>
          </a:p>
          <a:p>
            <a:r>
              <a:rPr lang="lv-LV" dirty="0" smtClean="0"/>
              <a:t>i)</a:t>
            </a:r>
            <a:r>
              <a:rPr lang="lv-LV" dirty="0"/>
              <a:t>	pirmās plānotās ieceļošanas dalībvalsts;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70872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9EBF805E-3B86-4882-A79D-A247A17A4D77}"/>
</file>

<file path=customXml/itemProps2.xml><?xml version="1.0" encoding="utf-8"?>
<ds:datastoreItem xmlns:ds="http://schemas.openxmlformats.org/officeDocument/2006/customXml" ds:itemID="{35DB6E91-28B5-454F-8482-745A4ACE3368}"/>
</file>

<file path=customXml/itemProps3.xml><?xml version="1.0" encoding="utf-8"?>
<ds:datastoreItem xmlns:ds="http://schemas.openxmlformats.org/officeDocument/2006/customXml" ds:itemID="{9CFCEAF9-F0FF-4CDF-AB5E-BE754A605188}"/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138</TotalTime>
  <Words>646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Franklin Gothic Book</vt:lpstr>
      <vt:lpstr>Crop</vt:lpstr>
      <vt:lpstr>Tipiskākās problēmsituācijas EP Tulkošanas ĢD darbā</vt:lpstr>
      <vt:lpstr>Ar EP specifiku saistītas problēmsituācijas</vt:lpstr>
      <vt:lpstr>Ar EP specifiku saistītas problēmsituācijas</vt:lpstr>
      <vt:lpstr>укрепване на икономическото сътрудничество в пограничните райони, развиване на трансграничните отношения и създаване на стимули за преки инвестиции в пограничните райони;</vt:lpstr>
      <vt:lpstr>considérant que les exportations africaines sont dominées par des produits bruts et non transformés et que l’octroi de préférences commerciales a absorbé une grande partie de ces exportations sans produire d’effet sur l’industrialisation de ces pays;</vt:lpstr>
      <vt:lpstr>tā kā Āfrikas eksportpreču vidū joprojām dominē izejvielas un neapstrādāti produkti un tā kā uz lielu šo preču eksporta daļu attiecas piešķirtās tirdzniecības preferences; </vt:lpstr>
      <vt:lpstr>Ar oriģinālu kvalitāti saistītās problēmas</vt:lpstr>
      <vt:lpstr>Ar COM dokumentiem un atsauces dokumentiem saistītās problēmas</vt:lpstr>
      <vt:lpstr>Piemērs </vt:lpstr>
      <vt:lpstr>PowerPoint Presentation</vt:lpstr>
      <vt:lpstr>Nekonsekvence atsauces dokumentos</vt:lpstr>
      <vt:lpstr>Vai tā ir kļūda vai jauns termins?</vt:lpstr>
    </vt:vector>
  </TitlesOfParts>
  <Company>European Parliament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Tipiskākās problēmsituācijas EP Tulkošanas ĢD darbā</dc:title>
  <dc:creator>DIKA Ilze</dc:creator>
  <cp:lastModifiedBy>DIKA Ilze</cp:lastModifiedBy>
  <cp:revision>34</cp:revision>
  <dcterms:created xsi:type="dcterms:W3CDTF">2017-11-06T12:54:17Z</dcterms:created>
  <dcterms:modified xsi:type="dcterms:W3CDTF">2017-11-06T15:13:10Z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