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1"/>
  </p:notesMasterIdLst>
  <p:sldIdLst>
    <p:sldId id="256" r:id="rId5"/>
    <p:sldId id="302" r:id="rId6"/>
    <p:sldId id="301" r:id="rId7"/>
    <p:sldId id="281" r:id="rId8"/>
    <p:sldId id="298" r:id="rId9"/>
    <p:sldId id="299" r:id="rId10"/>
    <p:sldId id="300" r:id="rId11"/>
    <p:sldId id="277" r:id="rId12"/>
    <p:sldId id="282" r:id="rId13"/>
    <p:sldId id="292" r:id="rId14"/>
    <p:sldId id="276" r:id="rId15"/>
    <p:sldId id="283" r:id="rId16"/>
    <p:sldId id="285" r:id="rId17"/>
    <p:sldId id="296" r:id="rId18"/>
    <p:sldId id="297" r:id="rId19"/>
    <p:sldId id="286" r:id="rId20"/>
    <p:sldId id="291" r:id="rId21"/>
    <p:sldId id="293" r:id="rId22"/>
    <p:sldId id="295" r:id="rId23"/>
    <p:sldId id="303" r:id="rId24"/>
    <p:sldId id="307" r:id="rId25"/>
    <p:sldId id="304" r:id="rId26"/>
    <p:sldId id="305" r:id="rId27"/>
    <p:sldId id="306" r:id="rId28"/>
    <p:sldId id="294" r:id="rId29"/>
    <p:sldId id="262" r:id="rId30"/>
  </p:sldIdLst>
  <p:sldSz cx="12192000" cy="6858000"/>
  <p:notesSz cx="6858000" cy="9144000"/>
  <p:embeddedFontLst>
    <p:embeddedFont>
      <p:font typeface="Open Sans" panose="020B0606030504020204" pitchFamily="34" charset="0"/>
      <p:regular r:id="rId32"/>
      <p:bold r:id="rId33"/>
      <p:italic r:id="rId34"/>
      <p:boldItalic r:id="rId35"/>
    </p:embeddedFont>
    <p:embeddedFont>
      <p:font typeface="Verdana" panose="020B0604030504040204" pitchFamily="34" charset="0"/>
      <p:regular r:id="rId36"/>
      <p:bold r:id="rId37"/>
      <p:italic r:id="rId38"/>
      <p:boldItalic r:id="rId39"/>
    </p:embeddedFont>
  </p:embeddedFontLst>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12269"/>
    <a:srgbClr val="FFFF75"/>
    <a:srgbClr val="FFFF66"/>
    <a:srgbClr val="517CAF"/>
    <a:srgbClr val="4990F9"/>
    <a:srgbClr val="000000"/>
    <a:srgbClr val="353535"/>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3" autoAdjust="0"/>
    <p:restoredTop sz="94660"/>
  </p:normalViewPr>
  <p:slideViewPr>
    <p:cSldViewPr snapToGrid="0">
      <p:cViewPr varScale="1">
        <p:scale>
          <a:sx n="64" d="100"/>
          <a:sy n="64" d="100"/>
        </p:scale>
        <p:origin x="84" y="7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1C2397-DDBD-4D55-9CB7-5FAB464C695B}" type="datetimeFigureOut">
              <a:rPr lang="lv-LV" smtClean="0"/>
              <a:t>25.10.2024</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6EA7CB-6419-486A-BD94-E7082E3CDA1E}" type="slidenum">
              <a:rPr lang="lv-LV" smtClean="0"/>
              <a:t>‹#›</a:t>
            </a:fld>
            <a:endParaRPr lang="lv-LV"/>
          </a:p>
        </p:txBody>
      </p:sp>
    </p:spTree>
    <p:extLst>
      <p:ext uri="{BB962C8B-B14F-4D97-AF65-F5344CB8AC3E}">
        <p14:creationId xmlns:p14="http://schemas.microsoft.com/office/powerpoint/2010/main" val="1498938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CC8C-EC47-49BE-B8E2-F30171272C03}"/>
              </a:ext>
            </a:extLst>
          </p:cNvPr>
          <p:cNvSpPr>
            <a:spLocks noGrp="1"/>
          </p:cNvSpPr>
          <p:nvPr>
            <p:ph type="title"/>
          </p:nvPr>
        </p:nvSpPr>
        <p:spPr>
          <a:xfrm>
            <a:off x="838200" y="365125"/>
            <a:ext cx="10515600" cy="1325563"/>
          </a:xfrm>
        </p:spPr>
        <p:txBody>
          <a:bodyPr/>
          <a:lstStyle/>
          <a:p>
            <a:r>
              <a:rPr lang="en-US" dirty="0"/>
              <a:t>Click to edit Master title style</a:t>
            </a:r>
            <a:endParaRPr lang="lv-LV" dirty="0"/>
          </a:p>
        </p:txBody>
      </p:sp>
      <p:sp>
        <p:nvSpPr>
          <p:cNvPr id="3" name="Content Placeholder 2">
            <a:extLst>
              <a:ext uri="{FF2B5EF4-FFF2-40B4-BE49-F238E27FC236}">
                <a16:creationId xmlns:a16="http://schemas.microsoft.com/office/drawing/2014/main" id="{8378D1F9-F595-4057-B8BC-3F95CC3E97F4}"/>
              </a:ext>
            </a:extLst>
          </p:cNvPr>
          <p:cNvSpPr>
            <a:spLocks noGrp="1"/>
          </p:cNvSpPr>
          <p:nvPr>
            <p:ph idx="1"/>
          </p:nvPr>
        </p:nvSpPr>
        <p:spPr>
          <a:xfrm>
            <a:off x="838200" y="1825625"/>
            <a:ext cx="10515600" cy="4351338"/>
          </a:xfrm>
        </p:spPr>
        <p:txBody>
          <a:bodyPr>
            <a:noAutofit/>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Slide Number Placeholder 5">
            <a:extLst>
              <a:ext uri="{FF2B5EF4-FFF2-40B4-BE49-F238E27FC236}">
                <a16:creationId xmlns:a16="http://schemas.microsoft.com/office/drawing/2014/main" id="{81905D80-564E-43CF-A4A4-C6B9BD730327}"/>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8" name="Picture 7">
            <a:extLst>
              <a:ext uri="{FF2B5EF4-FFF2-40B4-BE49-F238E27FC236}">
                <a16:creationId xmlns:a16="http://schemas.microsoft.com/office/drawing/2014/main" id="{53D32BE6-2135-4521-A546-2A8A8047C33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239061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2A514-7D5F-46F3-8ABB-1F556C0FE299}"/>
              </a:ext>
            </a:extLst>
          </p:cNvPr>
          <p:cNvSpPr>
            <a:spLocks noGrp="1"/>
          </p:cNvSpPr>
          <p:nvPr>
            <p:ph type="title"/>
          </p:nvPr>
        </p:nvSpPr>
        <p:spPr/>
        <p:txBody>
          <a:bodyPr/>
          <a:lstStyle/>
          <a:p>
            <a:r>
              <a:rPr lang="en-US" dirty="0"/>
              <a:t>Click to edit Master title style</a:t>
            </a:r>
            <a:endParaRPr lang="lv-LV" dirty="0"/>
          </a:p>
        </p:txBody>
      </p:sp>
      <p:sp>
        <p:nvSpPr>
          <p:cNvPr id="3" name="Vertical Text Placeholder 2">
            <a:extLst>
              <a:ext uri="{FF2B5EF4-FFF2-40B4-BE49-F238E27FC236}">
                <a16:creationId xmlns:a16="http://schemas.microsoft.com/office/drawing/2014/main" id="{DFB78F5D-A3E4-47D6-932B-BACAAA9E1F2A}"/>
              </a:ext>
            </a:extLst>
          </p:cNvPr>
          <p:cNvSpPr>
            <a:spLocks noGrp="1"/>
          </p:cNvSpPr>
          <p:nvPr>
            <p:ph type="body" orient="vert" idx="1"/>
          </p:nvPr>
        </p:nvSpPr>
        <p:spPr/>
        <p:txBody>
          <a:bodyPr vert="eaVert">
            <a:no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Slide Number Placeholder 5">
            <a:extLst>
              <a:ext uri="{FF2B5EF4-FFF2-40B4-BE49-F238E27FC236}">
                <a16:creationId xmlns:a16="http://schemas.microsoft.com/office/drawing/2014/main" id="{91E4A32C-C7E3-4BF1-8369-827DA95D515E}"/>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7" name="Picture 6">
            <a:extLst>
              <a:ext uri="{FF2B5EF4-FFF2-40B4-BE49-F238E27FC236}">
                <a16:creationId xmlns:a16="http://schemas.microsoft.com/office/drawing/2014/main" id="{410F77B0-4779-4852-9D3C-D97187C472D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2688880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9A507A-4F7D-462A-9E2C-AB43D7DE4E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6D7BBCC3-D83D-4D3D-9210-7EAFF5CDACCE}"/>
              </a:ext>
            </a:extLst>
          </p:cNvPr>
          <p:cNvSpPr>
            <a:spLocks noGrp="1"/>
          </p:cNvSpPr>
          <p:nvPr>
            <p:ph type="body" orient="vert" idx="1"/>
          </p:nvPr>
        </p:nvSpPr>
        <p:spPr>
          <a:xfrm>
            <a:off x="838200" y="365125"/>
            <a:ext cx="7734300" cy="5811838"/>
          </a:xfrm>
        </p:spPr>
        <p:txBody>
          <a:bodyPr vert="eaVert">
            <a:no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Slide Number Placeholder 5">
            <a:extLst>
              <a:ext uri="{FF2B5EF4-FFF2-40B4-BE49-F238E27FC236}">
                <a16:creationId xmlns:a16="http://schemas.microsoft.com/office/drawing/2014/main" id="{4618F318-0DC9-421B-8C4A-40668E7918BB}"/>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7" name="Picture 6">
            <a:extLst>
              <a:ext uri="{FF2B5EF4-FFF2-40B4-BE49-F238E27FC236}">
                <a16:creationId xmlns:a16="http://schemas.microsoft.com/office/drawing/2014/main" id="{BB87C497-BC9B-4409-A984-5C031FD3203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463905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76000"/>
            <a:duotone>
              <a:schemeClr val="accent5">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2AC163-1592-4550-A534-0D78A8C15D53}"/>
              </a:ext>
            </a:extLst>
          </p:cNvPr>
          <p:cNvSpPr/>
          <p:nvPr userDrawn="1"/>
        </p:nvSpPr>
        <p:spPr>
          <a:xfrm>
            <a:off x="838200" y="-1"/>
            <a:ext cx="4572000" cy="5972176"/>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 name="Rectangle 7">
            <a:extLst>
              <a:ext uri="{FF2B5EF4-FFF2-40B4-BE49-F238E27FC236}">
                <a16:creationId xmlns:a16="http://schemas.microsoft.com/office/drawing/2014/main" id="{7AF62AEC-1197-4808-8061-8E0129FA2567}"/>
              </a:ext>
            </a:extLst>
          </p:cNvPr>
          <p:cNvSpPr/>
          <p:nvPr userDrawn="1"/>
        </p:nvSpPr>
        <p:spPr>
          <a:xfrm>
            <a:off x="838200" y="5730240"/>
            <a:ext cx="4572000" cy="33401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Text Placeholder 11">
            <a:extLst>
              <a:ext uri="{FF2B5EF4-FFF2-40B4-BE49-F238E27FC236}">
                <a16:creationId xmlns:a16="http://schemas.microsoft.com/office/drawing/2014/main" id="{8C41316E-45AE-47DE-B113-1284040F3987}"/>
              </a:ext>
            </a:extLst>
          </p:cNvPr>
          <p:cNvSpPr>
            <a:spLocks noGrp="1"/>
          </p:cNvSpPr>
          <p:nvPr>
            <p:ph type="body" sz="quarter" idx="13" hasCustomPrompt="1"/>
          </p:nvPr>
        </p:nvSpPr>
        <p:spPr>
          <a:xfrm>
            <a:off x="1224280" y="2035652"/>
            <a:ext cx="3799840" cy="2343308"/>
          </a:xfrm>
        </p:spPr>
        <p:txBody>
          <a:bodyPr>
            <a:noAutofit/>
          </a:bodyPr>
          <a:lstStyle>
            <a:lvl1pPr marL="0" indent="0">
              <a:buNone/>
              <a:defRPr sz="2800" b="1">
                <a:solidFill>
                  <a:srgbClr val="012269"/>
                </a:solidFill>
                <a:latin typeface="Verdana" panose="020B0604030504040204" pitchFamily="34" charset="0"/>
                <a:ea typeface="Verdana" panose="020B0604030504040204" pitchFamily="34" charset="0"/>
              </a:defRPr>
            </a:lvl1pPr>
          </a:lstStyle>
          <a:p>
            <a:pPr lvl="0"/>
            <a:r>
              <a:rPr lang="lv-LV" dirty="0"/>
              <a:t>Prezentācijas nosaukums</a:t>
            </a:r>
          </a:p>
        </p:txBody>
      </p:sp>
      <p:sp>
        <p:nvSpPr>
          <p:cNvPr id="13" name="Rectangle 12">
            <a:extLst>
              <a:ext uri="{FF2B5EF4-FFF2-40B4-BE49-F238E27FC236}">
                <a16:creationId xmlns:a16="http://schemas.microsoft.com/office/drawing/2014/main" id="{ED744D15-96F7-41A8-B739-3403873AE2BA}"/>
              </a:ext>
            </a:extLst>
          </p:cNvPr>
          <p:cNvSpPr/>
          <p:nvPr userDrawn="1"/>
        </p:nvSpPr>
        <p:spPr>
          <a:xfrm>
            <a:off x="1224280" y="5656739"/>
            <a:ext cx="3799840" cy="147002"/>
          </a:xfrm>
          <a:prstGeom prst="rect">
            <a:avLst/>
          </a:prstGeom>
          <a:solidFill>
            <a:srgbClr val="499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7" name="Picture 16">
            <a:extLst>
              <a:ext uri="{FF2B5EF4-FFF2-40B4-BE49-F238E27FC236}">
                <a16:creationId xmlns:a16="http://schemas.microsoft.com/office/drawing/2014/main" id="{8C0C7D0D-B8C5-4B44-A17F-644D9AEEAAA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76205" y="0"/>
            <a:ext cx="1895989" cy="1895989"/>
          </a:xfrm>
          <a:prstGeom prst="rect">
            <a:avLst/>
          </a:prstGeom>
        </p:spPr>
      </p:pic>
      <p:sp>
        <p:nvSpPr>
          <p:cNvPr id="18" name="Text Placeholder 11">
            <a:extLst>
              <a:ext uri="{FF2B5EF4-FFF2-40B4-BE49-F238E27FC236}">
                <a16:creationId xmlns:a16="http://schemas.microsoft.com/office/drawing/2014/main" id="{49B7456E-FF12-4B54-9863-B69E7260D682}"/>
              </a:ext>
            </a:extLst>
          </p:cNvPr>
          <p:cNvSpPr>
            <a:spLocks noGrp="1"/>
          </p:cNvSpPr>
          <p:nvPr>
            <p:ph type="body" sz="quarter" idx="14" hasCustomPrompt="1"/>
          </p:nvPr>
        </p:nvSpPr>
        <p:spPr>
          <a:xfrm>
            <a:off x="1224280" y="4558586"/>
            <a:ext cx="3799840" cy="562054"/>
          </a:xfrm>
        </p:spPr>
        <p:txBody>
          <a:bodyPr>
            <a:normAutofit/>
          </a:bodyPr>
          <a:lstStyle>
            <a:lvl1pPr marL="0" indent="0">
              <a:buNone/>
              <a:defRPr sz="1800" b="0">
                <a:solidFill>
                  <a:srgbClr val="000000"/>
                </a:solidFill>
                <a:latin typeface="Verdana" panose="020B0604030504040204" pitchFamily="34" charset="0"/>
                <a:ea typeface="Verdana" panose="020B0604030504040204" pitchFamily="34" charset="0"/>
              </a:defRPr>
            </a:lvl1pPr>
          </a:lstStyle>
          <a:p>
            <a:pPr lvl="0"/>
            <a:r>
              <a:rPr lang="lv-LV" dirty="0"/>
              <a:t>Autors</a:t>
            </a:r>
          </a:p>
        </p:txBody>
      </p:sp>
      <p:sp>
        <p:nvSpPr>
          <p:cNvPr id="19" name="Text Placeholder 11">
            <a:extLst>
              <a:ext uri="{FF2B5EF4-FFF2-40B4-BE49-F238E27FC236}">
                <a16:creationId xmlns:a16="http://schemas.microsoft.com/office/drawing/2014/main" id="{BC7344F2-54B3-48EE-AB97-91559A60BA7A}"/>
              </a:ext>
            </a:extLst>
          </p:cNvPr>
          <p:cNvSpPr>
            <a:spLocks noGrp="1"/>
          </p:cNvSpPr>
          <p:nvPr>
            <p:ph type="body" sz="quarter" idx="15" hasCustomPrompt="1"/>
          </p:nvPr>
        </p:nvSpPr>
        <p:spPr>
          <a:xfrm>
            <a:off x="1224280" y="5302725"/>
            <a:ext cx="3799840" cy="334011"/>
          </a:xfrm>
        </p:spPr>
        <p:txBody>
          <a:bodyPr>
            <a:normAutofit/>
          </a:bodyPr>
          <a:lstStyle>
            <a:lvl1pPr marL="0" indent="0">
              <a:buNone/>
              <a:defRPr sz="1600" b="0">
                <a:solidFill>
                  <a:srgbClr val="4990F9"/>
                </a:solidFill>
                <a:latin typeface="Verdana" panose="020B0604030504040204" pitchFamily="34" charset="0"/>
                <a:ea typeface="Verdana" panose="020B0604030504040204" pitchFamily="34" charset="0"/>
              </a:defRPr>
            </a:lvl1pPr>
          </a:lstStyle>
          <a:p>
            <a:pPr lvl="0"/>
            <a:r>
              <a:rPr lang="lv-LV" dirty="0"/>
              <a:t>Datums</a:t>
            </a:r>
          </a:p>
        </p:txBody>
      </p:sp>
    </p:spTree>
    <p:extLst>
      <p:ext uri="{BB962C8B-B14F-4D97-AF65-F5344CB8AC3E}">
        <p14:creationId xmlns:p14="http://schemas.microsoft.com/office/powerpoint/2010/main" val="2939042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alphaModFix amt="22000"/>
            <a:duotone>
              <a:schemeClr val="accent5">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1D5B4-2213-44A9-9A55-19C46043CFFD}"/>
              </a:ext>
            </a:extLst>
          </p:cNvPr>
          <p:cNvSpPr>
            <a:spLocks noGrp="1"/>
          </p:cNvSpPr>
          <p:nvPr>
            <p:ph type="title" hasCustomPrompt="1"/>
          </p:nvPr>
        </p:nvSpPr>
        <p:spPr>
          <a:xfrm>
            <a:off x="838200" y="2394109"/>
            <a:ext cx="10515600" cy="2069782"/>
          </a:xfrm>
        </p:spPr>
        <p:txBody>
          <a:bodyPr anchor="ctr"/>
          <a:lstStyle>
            <a:lvl1pPr algn="ctr">
              <a:defRPr sz="3600"/>
            </a:lvl1pPr>
          </a:lstStyle>
          <a:p>
            <a:r>
              <a:rPr lang="lv-LV" dirty="0" err="1"/>
              <a:t>Starpvirsraksts</a:t>
            </a:r>
            <a:endParaRPr lang="lv-LV" dirty="0"/>
          </a:p>
        </p:txBody>
      </p:sp>
      <p:sp>
        <p:nvSpPr>
          <p:cNvPr id="6" name="Slide Number Placeholder 5">
            <a:extLst>
              <a:ext uri="{FF2B5EF4-FFF2-40B4-BE49-F238E27FC236}">
                <a16:creationId xmlns:a16="http://schemas.microsoft.com/office/drawing/2014/main" id="{F1D78CD9-5DDA-4EF6-90F2-D8846FFAA5C1}"/>
              </a:ext>
            </a:extLst>
          </p:cNvPr>
          <p:cNvSpPr>
            <a:spLocks noGrp="1"/>
          </p:cNvSpPr>
          <p:nvPr>
            <p:ph type="sldNum" sz="quarter" idx="12"/>
          </p:nvPr>
        </p:nvSpPr>
        <p:spPr/>
        <p:txBody>
          <a:bodyPr/>
          <a:lstStyle/>
          <a:p>
            <a:fld id="{7509A935-DFD3-462C-ABE8-08048DC21CC9}" type="slidenum">
              <a:rPr lang="lv-LV" smtClean="0"/>
              <a:t>‹#›</a:t>
            </a:fld>
            <a:endParaRPr lang="lv-LV"/>
          </a:p>
        </p:txBody>
      </p:sp>
      <p:sp>
        <p:nvSpPr>
          <p:cNvPr id="7" name="Rectangle 6">
            <a:extLst>
              <a:ext uri="{FF2B5EF4-FFF2-40B4-BE49-F238E27FC236}">
                <a16:creationId xmlns:a16="http://schemas.microsoft.com/office/drawing/2014/main" id="{2B1AAB59-7094-4C0E-98DA-20537FDC1853}"/>
              </a:ext>
            </a:extLst>
          </p:cNvPr>
          <p:cNvSpPr/>
          <p:nvPr userDrawn="1"/>
        </p:nvSpPr>
        <p:spPr>
          <a:xfrm>
            <a:off x="0" y="4296886"/>
            <a:ext cx="12192000" cy="33401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8" name="Rectangle 7">
            <a:extLst>
              <a:ext uri="{FF2B5EF4-FFF2-40B4-BE49-F238E27FC236}">
                <a16:creationId xmlns:a16="http://schemas.microsoft.com/office/drawing/2014/main" id="{D900D280-2E94-4324-BE41-9B702F61781A}"/>
              </a:ext>
            </a:extLst>
          </p:cNvPr>
          <p:cNvSpPr/>
          <p:nvPr userDrawn="1"/>
        </p:nvSpPr>
        <p:spPr>
          <a:xfrm>
            <a:off x="4196080" y="4223385"/>
            <a:ext cx="3799840" cy="147002"/>
          </a:xfrm>
          <a:prstGeom prst="rect">
            <a:avLst/>
          </a:prstGeom>
          <a:solidFill>
            <a:srgbClr val="499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0" name="Picture 9">
            <a:extLst>
              <a:ext uri="{FF2B5EF4-FFF2-40B4-BE49-F238E27FC236}">
                <a16:creationId xmlns:a16="http://schemas.microsoft.com/office/drawing/2014/main" id="{C002F1BC-1ABB-4B3E-89F2-99AC86BF4EC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3137495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BD8D-5F56-4199-B1F4-CBE326F063BE}"/>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62EB7197-C077-4DC1-AB05-B531574C9EF2}"/>
              </a:ext>
            </a:extLst>
          </p:cNvPr>
          <p:cNvSpPr>
            <a:spLocks noGrp="1"/>
          </p:cNvSpPr>
          <p:nvPr>
            <p:ph sz="half" idx="1"/>
          </p:nvPr>
        </p:nvSpPr>
        <p:spPr>
          <a:xfrm>
            <a:off x="838200" y="1825625"/>
            <a:ext cx="5181600" cy="4351338"/>
          </a:xfrm>
        </p:spPr>
        <p:txBody>
          <a:bodyPr>
            <a:no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Content Placeholder 3">
            <a:extLst>
              <a:ext uri="{FF2B5EF4-FFF2-40B4-BE49-F238E27FC236}">
                <a16:creationId xmlns:a16="http://schemas.microsoft.com/office/drawing/2014/main" id="{7BF2F0B7-2A0B-46B0-BC8A-F1715ECF1201}"/>
              </a:ext>
            </a:extLst>
          </p:cNvPr>
          <p:cNvSpPr>
            <a:spLocks noGrp="1"/>
          </p:cNvSpPr>
          <p:nvPr>
            <p:ph sz="half" idx="2"/>
          </p:nvPr>
        </p:nvSpPr>
        <p:spPr>
          <a:xfrm>
            <a:off x="6172200" y="1825625"/>
            <a:ext cx="5181600" cy="4351338"/>
          </a:xfrm>
        </p:spPr>
        <p:txBody>
          <a:bodyPr>
            <a:no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7" name="Slide Number Placeholder 6">
            <a:extLst>
              <a:ext uri="{FF2B5EF4-FFF2-40B4-BE49-F238E27FC236}">
                <a16:creationId xmlns:a16="http://schemas.microsoft.com/office/drawing/2014/main" id="{5C0C2CA2-11CA-4BAF-A216-D3F29AD478FD}"/>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8" name="Picture 7">
            <a:extLst>
              <a:ext uri="{FF2B5EF4-FFF2-40B4-BE49-F238E27FC236}">
                <a16:creationId xmlns:a16="http://schemas.microsoft.com/office/drawing/2014/main" id="{E207CF27-7ECF-4D5A-A1EF-E66DE4F3853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995656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E8688-3B5B-4AC2-87BF-45B3E6F68589}"/>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34577243-9132-4335-A24F-B34B1C1DD2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1584CC9-273C-4C96-8E3E-2C5D9328B69A}"/>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5" name="Text Placeholder 4">
            <a:extLst>
              <a:ext uri="{FF2B5EF4-FFF2-40B4-BE49-F238E27FC236}">
                <a16:creationId xmlns:a16="http://schemas.microsoft.com/office/drawing/2014/main" id="{86CC2915-206E-40C8-BD98-9A5DAF5151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70C4B20-2A1F-4D6B-94F6-82F9E1EF018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9" name="Slide Number Placeholder 8">
            <a:extLst>
              <a:ext uri="{FF2B5EF4-FFF2-40B4-BE49-F238E27FC236}">
                <a16:creationId xmlns:a16="http://schemas.microsoft.com/office/drawing/2014/main" id="{AE0B74FE-A3EE-48F4-9BE2-FC644E49745F}"/>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10" name="Picture 9">
            <a:extLst>
              <a:ext uri="{FF2B5EF4-FFF2-40B4-BE49-F238E27FC236}">
                <a16:creationId xmlns:a16="http://schemas.microsoft.com/office/drawing/2014/main" id="{63EDFC0E-29E3-4366-B510-51972159497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1722362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00167-F6B7-4D11-BDC0-953BA0CC9D34}"/>
              </a:ext>
            </a:extLst>
          </p:cNvPr>
          <p:cNvSpPr>
            <a:spLocks noGrp="1"/>
          </p:cNvSpPr>
          <p:nvPr>
            <p:ph type="title"/>
          </p:nvPr>
        </p:nvSpPr>
        <p:spPr/>
        <p:txBody>
          <a:bodyPr/>
          <a:lstStyle/>
          <a:p>
            <a:r>
              <a:rPr lang="en-US"/>
              <a:t>Click to edit Master title style</a:t>
            </a:r>
            <a:endParaRPr lang="lv-LV"/>
          </a:p>
        </p:txBody>
      </p:sp>
      <p:sp>
        <p:nvSpPr>
          <p:cNvPr id="5" name="Slide Number Placeholder 4">
            <a:extLst>
              <a:ext uri="{FF2B5EF4-FFF2-40B4-BE49-F238E27FC236}">
                <a16:creationId xmlns:a16="http://schemas.microsoft.com/office/drawing/2014/main" id="{61356A26-A4B2-4A22-BA58-65339B5574A5}"/>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6" name="Picture 5">
            <a:extLst>
              <a:ext uri="{FF2B5EF4-FFF2-40B4-BE49-F238E27FC236}">
                <a16:creationId xmlns:a16="http://schemas.microsoft.com/office/drawing/2014/main" id="{ABACEECE-123F-4BFD-9C83-2935B55AB3A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53066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0EC5A6-8EFA-4F55-A95E-10DD890EF4C6}"/>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5" name="Picture 4">
            <a:extLst>
              <a:ext uri="{FF2B5EF4-FFF2-40B4-BE49-F238E27FC236}">
                <a16:creationId xmlns:a16="http://schemas.microsoft.com/office/drawing/2014/main" id="{FCD98F42-A103-41DD-A540-31082113BF5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782841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B5C6C-EA29-44C3-AAB3-790546BE9954}"/>
              </a:ext>
            </a:extLst>
          </p:cNvPr>
          <p:cNvSpPr>
            <a:spLocks noGrp="1"/>
          </p:cNvSpPr>
          <p:nvPr>
            <p:ph type="title"/>
          </p:nvPr>
        </p:nvSpPr>
        <p:spPr>
          <a:xfrm>
            <a:off x="839788" y="457200"/>
            <a:ext cx="3932237" cy="1600200"/>
          </a:xfrm>
        </p:spPr>
        <p:txBody>
          <a:bodyPr anchor="b">
            <a:normAutofit/>
          </a:bodyPr>
          <a:lstStyle>
            <a:lvl1pPr>
              <a:defRPr sz="28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704A0E19-C616-490D-9E52-8FF5A459F2B5}"/>
              </a:ext>
            </a:extLst>
          </p:cNvPr>
          <p:cNvSpPr>
            <a:spLocks noGrp="1"/>
          </p:cNvSpPr>
          <p:nvPr>
            <p:ph idx="1"/>
          </p:nvPr>
        </p:nvSpPr>
        <p:spPr>
          <a:xfrm>
            <a:off x="5183188" y="987425"/>
            <a:ext cx="6172200" cy="4873625"/>
          </a:xfrm>
        </p:spPr>
        <p:txBody>
          <a:bodyPr>
            <a:no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Text Placeholder 3">
            <a:extLst>
              <a:ext uri="{FF2B5EF4-FFF2-40B4-BE49-F238E27FC236}">
                <a16:creationId xmlns:a16="http://schemas.microsoft.com/office/drawing/2014/main" id="{504F8C4F-48D1-4F31-B96E-D7EF6B06BE5E}"/>
              </a:ext>
            </a:extLst>
          </p:cNvPr>
          <p:cNvSpPr>
            <a:spLocks noGrp="1"/>
          </p:cNvSpPr>
          <p:nvPr>
            <p:ph type="body" sz="half" idx="2"/>
          </p:nvPr>
        </p:nvSpPr>
        <p:spPr>
          <a:xfrm>
            <a:off x="839788" y="2057400"/>
            <a:ext cx="3932237" cy="3811588"/>
          </a:xfrm>
        </p:spPr>
        <p:txBody>
          <a:bodyPr>
            <a:no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a:extLst>
              <a:ext uri="{FF2B5EF4-FFF2-40B4-BE49-F238E27FC236}">
                <a16:creationId xmlns:a16="http://schemas.microsoft.com/office/drawing/2014/main" id="{00A7AAD8-C23A-405B-A7F5-D6049779D558}"/>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8" name="Picture 7">
            <a:extLst>
              <a:ext uri="{FF2B5EF4-FFF2-40B4-BE49-F238E27FC236}">
                <a16:creationId xmlns:a16="http://schemas.microsoft.com/office/drawing/2014/main" id="{5A2525B3-68B9-4B50-AE44-7AB6E63A2FB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49964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73D93-C454-4CFD-9EEA-B24A9B939B84}"/>
              </a:ext>
            </a:extLst>
          </p:cNvPr>
          <p:cNvSpPr>
            <a:spLocks noGrp="1"/>
          </p:cNvSpPr>
          <p:nvPr>
            <p:ph type="title"/>
          </p:nvPr>
        </p:nvSpPr>
        <p:spPr>
          <a:xfrm>
            <a:off x="839788" y="457200"/>
            <a:ext cx="3932237" cy="1600200"/>
          </a:xfrm>
        </p:spPr>
        <p:txBody>
          <a:bodyPr anchor="b">
            <a:normAutofit/>
          </a:bodyPr>
          <a:lstStyle>
            <a:lvl1pPr>
              <a:defRPr sz="28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2EBF1524-C639-452B-A874-85EFC139E8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536ED39B-1F2C-4A7C-9531-E920F258B32E}"/>
              </a:ext>
            </a:extLst>
          </p:cNvPr>
          <p:cNvSpPr>
            <a:spLocks noGrp="1"/>
          </p:cNvSpPr>
          <p:nvPr>
            <p:ph type="body" sz="half" idx="2"/>
          </p:nvPr>
        </p:nvSpPr>
        <p:spPr>
          <a:xfrm>
            <a:off x="839788" y="2057400"/>
            <a:ext cx="3932237" cy="3811588"/>
          </a:xfrm>
        </p:spPr>
        <p:txBody>
          <a:bodyPr>
            <a:no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26EB8B39-06CD-4AF9-AC35-4BAE6E194644}"/>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8" name="Picture 7">
            <a:extLst>
              <a:ext uri="{FF2B5EF4-FFF2-40B4-BE49-F238E27FC236}">
                <a16:creationId xmlns:a16="http://schemas.microsoft.com/office/drawing/2014/main" id="{415839EB-972E-4A95-AA60-DA507560F3B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1027173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B244A1-30DA-4F74-8A6C-85AB4271FA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lv-LV" dirty="0"/>
          </a:p>
        </p:txBody>
      </p:sp>
      <p:sp>
        <p:nvSpPr>
          <p:cNvPr id="3" name="Text Placeholder 2">
            <a:extLst>
              <a:ext uri="{FF2B5EF4-FFF2-40B4-BE49-F238E27FC236}">
                <a16:creationId xmlns:a16="http://schemas.microsoft.com/office/drawing/2014/main" id="{6860C033-96B1-455F-929A-ECF1A0B4948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Slide Number Placeholder 5">
            <a:extLst>
              <a:ext uri="{FF2B5EF4-FFF2-40B4-BE49-F238E27FC236}">
                <a16:creationId xmlns:a16="http://schemas.microsoft.com/office/drawing/2014/main" id="{A9984555-F84E-401A-9C72-719DD620F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09A935-DFD3-462C-ABE8-08048DC21CC9}" type="slidenum">
              <a:rPr lang="lv-LV" smtClean="0"/>
              <a:t>‹#›</a:t>
            </a:fld>
            <a:endParaRPr lang="lv-LV"/>
          </a:p>
        </p:txBody>
      </p:sp>
    </p:spTree>
    <p:extLst>
      <p:ext uri="{BB962C8B-B14F-4D97-AF65-F5344CB8AC3E}">
        <p14:creationId xmlns:p14="http://schemas.microsoft.com/office/powerpoint/2010/main" val="3945695741"/>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2800" b="1" kern="1200">
          <a:solidFill>
            <a:srgbClr val="012269"/>
          </a:solidFill>
          <a:latin typeface="Verdana" panose="020B0604030504040204" pitchFamily="34" charset="0"/>
          <a:ea typeface="Verdana" panose="020B0604030504040204" pitchFamily="34"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0000"/>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000000"/>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000000"/>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000000"/>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duotone>
              <a:schemeClr val="accent5">
                <a:shade val="45000"/>
                <a:satMod val="135000"/>
              </a:schemeClr>
              <a:prstClr val="white"/>
            </a:duotone>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F7A32-4602-4A20-AD03-01A3A65016A6}"/>
              </a:ext>
            </a:extLst>
          </p:cNvPr>
          <p:cNvSpPr>
            <a:spLocks noGrp="1"/>
          </p:cNvSpPr>
          <p:nvPr>
            <p:ph type="ctrTitle" idx="4294967295"/>
          </p:nvPr>
        </p:nvSpPr>
        <p:spPr>
          <a:xfrm>
            <a:off x="1039734" y="1804619"/>
            <a:ext cx="4229891" cy="3011539"/>
          </a:xfrm>
        </p:spPr>
        <p:txBody>
          <a:bodyPr>
            <a:normAutofit fontScale="90000"/>
          </a:bodyPr>
          <a:lstStyle/>
          <a:p>
            <a:r>
              <a:rPr lang="lv-LV" dirty="0"/>
              <a:t>MUITAS PĀRVALDES PIEREDZE, SADARBOJOTIES AR EIROPAS KOMISIJAS TULKOŠANAS DIENESTU ES TIESĪBU AKTU TAPŠANAS PROCESĀ</a:t>
            </a:r>
          </a:p>
        </p:txBody>
      </p:sp>
      <p:sp>
        <p:nvSpPr>
          <p:cNvPr id="3" name="Subtitle 2">
            <a:extLst>
              <a:ext uri="{FF2B5EF4-FFF2-40B4-BE49-F238E27FC236}">
                <a16:creationId xmlns:a16="http://schemas.microsoft.com/office/drawing/2014/main" id="{D020905B-67E1-489A-A3A9-AA829578017A}"/>
              </a:ext>
            </a:extLst>
          </p:cNvPr>
          <p:cNvSpPr>
            <a:spLocks noGrp="1"/>
          </p:cNvSpPr>
          <p:nvPr>
            <p:ph type="subTitle" idx="4294967295"/>
          </p:nvPr>
        </p:nvSpPr>
        <p:spPr>
          <a:xfrm>
            <a:off x="1039734" y="4816158"/>
            <a:ext cx="3908186" cy="543560"/>
          </a:xfrm>
        </p:spPr>
        <p:txBody>
          <a:bodyPr>
            <a:normAutofit/>
          </a:bodyPr>
          <a:lstStyle/>
          <a:p>
            <a:r>
              <a:rPr lang="lv-LV" sz="1600" dirty="0">
                <a:solidFill>
                  <a:srgbClr val="353535"/>
                </a:solidFill>
              </a:rPr>
              <a:t>Ilva Žuga-Krampuža</a:t>
            </a:r>
          </a:p>
        </p:txBody>
      </p:sp>
      <p:sp>
        <p:nvSpPr>
          <p:cNvPr id="4" name="Subtitle 2">
            <a:extLst>
              <a:ext uri="{FF2B5EF4-FFF2-40B4-BE49-F238E27FC236}">
                <a16:creationId xmlns:a16="http://schemas.microsoft.com/office/drawing/2014/main" id="{756EF71C-C7CC-4EDF-8095-3AE685720D52}"/>
              </a:ext>
            </a:extLst>
          </p:cNvPr>
          <p:cNvSpPr txBox="1">
            <a:spLocks/>
          </p:cNvSpPr>
          <p:nvPr/>
        </p:nvSpPr>
        <p:spPr>
          <a:xfrm>
            <a:off x="1361440" y="5359718"/>
            <a:ext cx="3586480" cy="30956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600" dirty="0">
                <a:solidFill>
                  <a:srgbClr val="4990F9"/>
                </a:solidFill>
              </a:rPr>
              <a:t>01.11.2024.</a:t>
            </a:r>
          </a:p>
        </p:txBody>
      </p:sp>
    </p:spTree>
    <p:extLst>
      <p:ext uri="{BB962C8B-B14F-4D97-AF65-F5344CB8AC3E}">
        <p14:creationId xmlns:p14="http://schemas.microsoft.com/office/powerpoint/2010/main" val="1153456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B26382-06A2-89C0-4F1F-F3097FA3ED74}"/>
              </a:ext>
            </a:extLst>
          </p:cNvPr>
          <p:cNvSpPr/>
          <p:nvPr/>
        </p:nvSpPr>
        <p:spPr>
          <a:xfrm>
            <a:off x="764498" y="1289154"/>
            <a:ext cx="2347818" cy="4856813"/>
          </a:xfrm>
          <a:prstGeom prst="rect">
            <a:avLst/>
          </a:prstGeom>
          <a:solidFill>
            <a:schemeClr val="accent2">
              <a:alpha val="56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lv-LV" sz="2400" dirty="0">
                <a:solidFill>
                  <a:schemeClr val="tx1"/>
                </a:solidFill>
              </a:rPr>
              <a:t>Kombinētā nomenklatūra</a:t>
            </a:r>
          </a:p>
        </p:txBody>
      </p:sp>
      <p:sp>
        <p:nvSpPr>
          <p:cNvPr id="9" name="Rectangle 8">
            <a:extLst>
              <a:ext uri="{FF2B5EF4-FFF2-40B4-BE49-F238E27FC236}">
                <a16:creationId xmlns:a16="http://schemas.microsoft.com/office/drawing/2014/main" id="{95F9E9D0-B08D-7324-039F-5A30A54789D0}"/>
              </a:ext>
            </a:extLst>
          </p:cNvPr>
          <p:cNvSpPr/>
          <p:nvPr/>
        </p:nvSpPr>
        <p:spPr>
          <a:xfrm>
            <a:off x="3463943" y="1289154"/>
            <a:ext cx="2516697" cy="931178"/>
          </a:xfrm>
          <a:prstGeom prst="rect">
            <a:avLst/>
          </a:prstGeom>
          <a:solidFill>
            <a:schemeClr val="bg1"/>
          </a:solidFill>
          <a:ln>
            <a:solidFill>
              <a:schemeClr val="bg1"/>
            </a:solidFill>
          </a:ln>
        </p:spPr>
        <p:style>
          <a:lnRef idx="1">
            <a:schemeClr val="accent1"/>
          </a:lnRef>
          <a:fillRef idx="2">
            <a:schemeClr val="accent1"/>
          </a:fillRef>
          <a:effectRef idx="1">
            <a:schemeClr val="accent1"/>
          </a:effectRef>
          <a:fontRef idx="minor">
            <a:schemeClr val="dk1"/>
          </a:fontRef>
        </p:style>
        <p:txBody>
          <a:bodyPr bIns="0" rtlCol="0" anchor="ctr"/>
          <a:lstStyle/>
          <a:p>
            <a:pPr algn="ctr"/>
            <a:r>
              <a:rPr lang="lv-LV" sz="2400" b="1" dirty="0"/>
              <a:t>8471 xx </a:t>
            </a:r>
            <a:r>
              <a:rPr lang="lv-LV" sz="2400" b="1" dirty="0" err="1"/>
              <a:t>xx</a:t>
            </a:r>
            <a:endParaRPr lang="lv-LV" sz="2400" b="1" dirty="0"/>
          </a:p>
        </p:txBody>
      </p:sp>
      <p:sp>
        <p:nvSpPr>
          <p:cNvPr id="10" name="Rectangle 9">
            <a:extLst>
              <a:ext uri="{FF2B5EF4-FFF2-40B4-BE49-F238E27FC236}">
                <a16:creationId xmlns:a16="http://schemas.microsoft.com/office/drawing/2014/main" id="{86EC87CE-1023-1A97-B134-29B7ED28E14F}"/>
              </a:ext>
            </a:extLst>
          </p:cNvPr>
          <p:cNvSpPr/>
          <p:nvPr/>
        </p:nvSpPr>
        <p:spPr>
          <a:xfrm>
            <a:off x="3762531" y="2220332"/>
            <a:ext cx="6895475" cy="3925635"/>
          </a:xfrm>
          <a:prstGeom prst="rect">
            <a:avLst/>
          </a:prstGeom>
          <a:solidFill>
            <a:schemeClr val="accent3">
              <a:lumMod val="40000"/>
              <a:lumOff val="60000"/>
            </a:schemeClr>
          </a:solidFill>
          <a:ln>
            <a:solidFill>
              <a:schemeClr val="bg1"/>
            </a:solidFill>
          </a:ln>
          <a:effectLst>
            <a:outerShdw blurRad="50800" dist="38100" algn="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nSpc>
                <a:spcPct val="150000"/>
              </a:lnSpc>
            </a:pPr>
            <a:r>
              <a:rPr lang="lv-LV" sz="2400" i="0" u="none" strike="noStrike" baseline="0" dirty="0">
                <a:solidFill>
                  <a:schemeClr val="tx1"/>
                </a:solidFill>
              </a:rPr>
              <a:t>..</a:t>
            </a:r>
          </a:p>
          <a:p>
            <a:pPr>
              <a:lnSpc>
                <a:spcPct val="150000"/>
              </a:lnSpc>
            </a:pPr>
            <a:r>
              <a:rPr lang="lv-LV" sz="2400" i="0" u="none" strike="noStrike" baseline="0" dirty="0">
                <a:solidFill>
                  <a:schemeClr val="tx1"/>
                </a:solidFill>
              </a:rPr>
              <a:t>tastatūras</a:t>
            </a:r>
          </a:p>
          <a:p>
            <a:pPr>
              <a:lnSpc>
                <a:spcPct val="150000"/>
              </a:lnSpc>
            </a:pPr>
            <a:r>
              <a:rPr lang="lv-LV" sz="2400" dirty="0">
                <a:solidFill>
                  <a:schemeClr val="tx1"/>
                </a:solidFill>
              </a:rPr>
              <a:t>..</a:t>
            </a:r>
          </a:p>
          <a:p>
            <a:pPr>
              <a:lnSpc>
                <a:spcPct val="150000"/>
              </a:lnSpc>
            </a:pPr>
            <a:r>
              <a:rPr lang="lv-LV" sz="2400" i="0" u="none" strike="noStrike" baseline="0" dirty="0">
                <a:solidFill>
                  <a:schemeClr val="tx1"/>
                </a:solidFill>
              </a:rPr>
              <a:t>cieto disku diskdziņi</a:t>
            </a:r>
          </a:p>
          <a:p>
            <a:pPr>
              <a:lnSpc>
                <a:spcPct val="150000"/>
              </a:lnSpc>
            </a:pPr>
            <a:r>
              <a:rPr lang="lv-LV" sz="2400" dirty="0">
                <a:solidFill>
                  <a:schemeClr val="tx1"/>
                </a:solidFill>
              </a:rPr>
              <a:t>..</a:t>
            </a:r>
            <a:endParaRPr lang="lv-LV" sz="2400" i="0" u="none" strike="noStrike" baseline="0" dirty="0">
              <a:solidFill>
                <a:schemeClr val="tx1"/>
              </a:solidFill>
            </a:endParaRPr>
          </a:p>
          <a:p>
            <a:pPr marL="342900" indent="-342900" algn="ctr">
              <a:buFontTx/>
              <a:buChar char="-"/>
            </a:pPr>
            <a:endParaRPr lang="lv-LV" sz="2400" dirty="0">
              <a:solidFill>
                <a:schemeClr val="tx1"/>
              </a:solidFill>
            </a:endParaRPr>
          </a:p>
        </p:txBody>
      </p:sp>
    </p:spTree>
    <p:extLst>
      <p:ext uri="{BB962C8B-B14F-4D97-AF65-F5344CB8AC3E}">
        <p14:creationId xmlns:p14="http://schemas.microsoft.com/office/powerpoint/2010/main" val="306726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B26382-06A2-89C0-4F1F-F3097FA3ED74}"/>
              </a:ext>
            </a:extLst>
          </p:cNvPr>
          <p:cNvSpPr/>
          <p:nvPr/>
        </p:nvSpPr>
        <p:spPr>
          <a:xfrm>
            <a:off x="764498" y="1289154"/>
            <a:ext cx="2322651" cy="485681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lv-LV" sz="2400" dirty="0">
                <a:solidFill>
                  <a:schemeClr val="accent3">
                    <a:lumMod val="50000"/>
                  </a:schemeClr>
                </a:solidFill>
              </a:rPr>
              <a:t>Harmonizētās sistēmas nomenklatūra </a:t>
            </a:r>
          </a:p>
        </p:txBody>
      </p:sp>
      <p:pic>
        <p:nvPicPr>
          <p:cNvPr id="8" name="Picture 7">
            <a:extLst>
              <a:ext uri="{FF2B5EF4-FFF2-40B4-BE49-F238E27FC236}">
                <a16:creationId xmlns:a16="http://schemas.microsoft.com/office/drawing/2014/main" id="{848EC304-0FCE-1443-90F4-4DC6404498EF}"/>
              </a:ext>
            </a:extLst>
          </p:cNvPr>
          <p:cNvPicPr>
            <a:picLocks noChangeAspect="1"/>
          </p:cNvPicPr>
          <p:nvPr/>
        </p:nvPicPr>
        <p:blipFill>
          <a:blip r:embed="rId2"/>
          <a:stretch>
            <a:fillRect/>
          </a:stretch>
        </p:blipFill>
        <p:spPr>
          <a:xfrm>
            <a:off x="3144148" y="1289154"/>
            <a:ext cx="5325295" cy="2234913"/>
          </a:xfrm>
          <a:prstGeom prst="rect">
            <a:avLst/>
          </a:prstGeom>
        </p:spPr>
      </p:pic>
      <p:pic>
        <p:nvPicPr>
          <p:cNvPr id="10" name="Picture 9">
            <a:extLst>
              <a:ext uri="{FF2B5EF4-FFF2-40B4-BE49-F238E27FC236}">
                <a16:creationId xmlns:a16="http://schemas.microsoft.com/office/drawing/2014/main" id="{FDCF4DEC-7DAC-ECCF-19B9-F5D550254BE3}"/>
              </a:ext>
            </a:extLst>
          </p:cNvPr>
          <p:cNvPicPr>
            <a:picLocks noChangeAspect="1"/>
          </p:cNvPicPr>
          <p:nvPr/>
        </p:nvPicPr>
        <p:blipFill>
          <a:blip r:embed="rId3"/>
          <a:stretch>
            <a:fillRect/>
          </a:stretch>
        </p:blipFill>
        <p:spPr>
          <a:xfrm>
            <a:off x="4719275" y="3563983"/>
            <a:ext cx="6412410" cy="2478524"/>
          </a:xfrm>
          <a:prstGeom prst="rect">
            <a:avLst/>
          </a:prstGeom>
        </p:spPr>
      </p:pic>
    </p:spTree>
    <p:extLst>
      <p:ext uri="{BB962C8B-B14F-4D97-AF65-F5344CB8AC3E}">
        <p14:creationId xmlns:p14="http://schemas.microsoft.com/office/powerpoint/2010/main" val="593636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B26382-06A2-89C0-4F1F-F3097FA3ED74}"/>
              </a:ext>
            </a:extLst>
          </p:cNvPr>
          <p:cNvSpPr/>
          <p:nvPr/>
        </p:nvSpPr>
        <p:spPr>
          <a:xfrm>
            <a:off x="764498" y="1289154"/>
            <a:ext cx="2314262" cy="4856813"/>
          </a:xfrm>
          <a:prstGeom prst="rect">
            <a:avLst/>
          </a:prstGeom>
          <a:solidFill>
            <a:schemeClr val="accent2">
              <a:alpha val="56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lv-LV" sz="2400" dirty="0">
                <a:solidFill>
                  <a:schemeClr val="tx1"/>
                </a:solidFill>
              </a:rPr>
              <a:t>Kombinētā</a:t>
            </a:r>
          </a:p>
          <a:p>
            <a:pPr algn="ctr">
              <a:lnSpc>
                <a:spcPct val="150000"/>
              </a:lnSpc>
            </a:pPr>
            <a:r>
              <a:rPr lang="lv-LV" sz="2400" dirty="0">
                <a:solidFill>
                  <a:schemeClr val="tx1"/>
                </a:solidFill>
              </a:rPr>
              <a:t>nomenklatūra</a:t>
            </a:r>
          </a:p>
        </p:txBody>
      </p:sp>
      <p:pic>
        <p:nvPicPr>
          <p:cNvPr id="5" name="Picture 4">
            <a:extLst>
              <a:ext uri="{FF2B5EF4-FFF2-40B4-BE49-F238E27FC236}">
                <a16:creationId xmlns:a16="http://schemas.microsoft.com/office/drawing/2014/main" id="{F63C2F9A-D778-8C47-2406-63147B18B09E}"/>
              </a:ext>
            </a:extLst>
          </p:cNvPr>
          <p:cNvPicPr>
            <a:picLocks noChangeAspect="1"/>
          </p:cNvPicPr>
          <p:nvPr/>
        </p:nvPicPr>
        <p:blipFill>
          <a:blip r:embed="rId2"/>
          <a:stretch>
            <a:fillRect/>
          </a:stretch>
        </p:blipFill>
        <p:spPr>
          <a:xfrm>
            <a:off x="3259595" y="1981528"/>
            <a:ext cx="8087832" cy="3957877"/>
          </a:xfrm>
          <a:prstGeom prst="rect">
            <a:avLst/>
          </a:prstGeom>
        </p:spPr>
      </p:pic>
    </p:spTree>
    <p:extLst>
      <p:ext uri="{BB962C8B-B14F-4D97-AF65-F5344CB8AC3E}">
        <p14:creationId xmlns:p14="http://schemas.microsoft.com/office/powerpoint/2010/main" val="3705123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3C2F9A-D778-8C47-2406-63147B18B09E}"/>
              </a:ext>
            </a:extLst>
          </p:cNvPr>
          <p:cNvPicPr>
            <a:picLocks noChangeAspect="1"/>
          </p:cNvPicPr>
          <p:nvPr/>
        </p:nvPicPr>
        <p:blipFill>
          <a:blip r:embed="rId2">
            <a:alphaModFix amt="20000"/>
          </a:blip>
          <a:stretch>
            <a:fillRect/>
          </a:stretch>
        </p:blipFill>
        <p:spPr>
          <a:xfrm>
            <a:off x="3469320" y="1922806"/>
            <a:ext cx="7335078" cy="3589508"/>
          </a:xfrm>
          <a:prstGeom prst="rect">
            <a:avLst/>
          </a:prstGeom>
        </p:spPr>
      </p:pic>
      <p:pic>
        <p:nvPicPr>
          <p:cNvPr id="4" name="Picture 3">
            <a:extLst>
              <a:ext uri="{FF2B5EF4-FFF2-40B4-BE49-F238E27FC236}">
                <a16:creationId xmlns:a16="http://schemas.microsoft.com/office/drawing/2014/main" id="{E079A052-0DD9-A715-A376-82A0DA81675C}"/>
              </a:ext>
            </a:extLst>
          </p:cNvPr>
          <p:cNvPicPr>
            <a:picLocks noChangeAspect="1"/>
          </p:cNvPicPr>
          <p:nvPr/>
        </p:nvPicPr>
        <p:blipFill>
          <a:blip r:embed="rId3"/>
          <a:stretch>
            <a:fillRect/>
          </a:stretch>
        </p:blipFill>
        <p:spPr>
          <a:xfrm>
            <a:off x="2956960" y="2673645"/>
            <a:ext cx="8644616" cy="755355"/>
          </a:xfrm>
          <a:prstGeom prst="rect">
            <a:avLst/>
          </a:prstGeom>
        </p:spPr>
      </p:pic>
      <p:sp>
        <p:nvSpPr>
          <p:cNvPr id="3" name="Rectangle 2">
            <a:extLst>
              <a:ext uri="{FF2B5EF4-FFF2-40B4-BE49-F238E27FC236}">
                <a16:creationId xmlns:a16="http://schemas.microsoft.com/office/drawing/2014/main" id="{9516FA60-F0AF-7518-F5AA-2FACC53E8D31}"/>
              </a:ext>
            </a:extLst>
          </p:cNvPr>
          <p:cNvSpPr/>
          <p:nvPr/>
        </p:nvSpPr>
        <p:spPr>
          <a:xfrm>
            <a:off x="590424" y="1077238"/>
            <a:ext cx="2314262" cy="4856813"/>
          </a:xfrm>
          <a:prstGeom prst="rect">
            <a:avLst/>
          </a:prstGeom>
          <a:solidFill>
            <a:schemeClr val="accent2">
              <a:alpha val="56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lv-LV" sz="2400" dirty="0">
                <a:solidFill>
                  <a:schemeClr val="tx1"/>
                </a:solidFill>
              </a:rPr>
              <a:t>Kombinētā</a:t>
            </a:r>
          </a:p>
          <a:p>
            <a:pPr algn="ctr"/>
            <a:r>
              <a:rPr lang="lv-LV" sz="2400" dirty="0">
                <a:solidFill>
                  <a:schemeClr val="tx1"/>
                </a:solidFill>
              </a:rPr>
              <a:t>nomenklatūra</a:t>
            </a:r>
          </a:p>
        </p:txBody>
      </p:sp>
    </p:spTree>
    <p:extLst>
      <p:ext uri="{BB962C8B-B14F-4D97-AF65-F5344CB8AC3E}">
        <p14:creationId xmlns:p14="http://schemas.microsoft.com/office/powerpoint/2010/main" val="3687040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3C2F9A-D778-8C47-2406-63147B18B09E}"/>
              </a:ext>
            </a:extLst>
          </p:cNvPr>
          <p:cNvPicPr>
            <a:picLocks noChangeAspect="1"/>
          </p:cNvPicPr>
          <p:nvPr/>
        </p:nvPicPr>
        <p:blipFill>
          <a:blip r:embed="rId2">
            <a:alphaModFix amt="5000"/>
          </a:blip>
          <a:stretch>
            <a:fillRect/>
          </a:stretch>
        </p:blipFill>
        <p:spPr>
          <a:xfrm>
            <a:off x="3469320" y="1922806"/>
            <a:ext cx="7335078" cy="3589508"/>
          </a:xfrm>
          <a:prstGeom prst="rect">
            <a:avLst/>
          </a:prstGeom>
        </p:spPr>
      </p:pic>
      <p:pic>
        <p:nvPicPr>
          <p:cNvPr id="4" name="Picture 3">
            <a:extLst>
              <a:ext uri="{FF2B5EF4-FFF2-40B4-BE49-F238E27FC236}">
                <a16:creationId xmlns:a16="http://schemas.microsoft.com/office/drawing/2014/main" id="{E079A052-0DD9-A715-A376-82A0DA81675C}"/>
              </a:ext>
            </a:extLst>
          </p:cNvPr>
          <p:cNvPicPr>
            <a:picLocks noChangeAspect="1"/>
          </p:cNvPicPr>
          <p:nvPr/>
        </p:nvPicPr>
        <p:blipFill>
          <a:blip r:embed="rId3"/>
          <a:stretch>
            <a:fillRect/>
          </a:stretch>
        </p:blipFill>
        <p:spPr>
          <a:xfrm>
            <a:off x="2956960" y="2673645"/>
            <a:ext cx="8644616" cy="755355"/>
          </a:xfrm>
          <a:prstGeom prst="rect">
            <a:avLst/>
          </a:prstGeom>
        </p:spPr>
      </p:pic>
      <p:sp>
        <p:nvSpPr>
          <p:cNvPr id="3" name="Rectangle 2">
            <a:extLst>
              <a:ext uri="{FF2B5EF4-FFF2-40B4-BE49-F238E27FC236}">
                <a16:creationId xmlns:a16="http://schemas.microsoft.com/office/drawing/2014/main" id="{9516FA60-F0AF-7518-F5AA-2FACC53E8D31}"/>
              </a:ext>
            </a:extLst>
          </p:cNvPr>
          <p:cNvSpPr/>
          <p:nvPr/>
        </p:nvSpPr>
        <p:spPr>
          <a:xfrm>
            <a:off x="590424" y="1077238"/>
            <a:ext cx="2314262" cy="4856813"/>
          </a:xfrm>
          <a:prstGeom prst="rect">
            <a:avLst/>
          </a:prstGeom>
          <a:solidFill>
            <a:schemeClr val="accent2">
              <a:alpha val="56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lv-LV" sz="2400" dirty="0">
                <a:solidFill>
                  <a:schemeClr val="tx1"/>
                </a:solidFill>
              </a:rPr>
              <a:t>Kombinētā</a:t>
            </a:r>
          </a:p>
          <a:p>
            <a:pPr algn="ctr"/>
            <a:r>
              <a:rPr lang="lv-LV" sz="2400" dirty="0">
                <a:solidFill>
                  <a:schemeClr val="tx1"/>
                </a:solidFill>
              </a:rPr>
              <a:t>nomenklatūra</a:t>
            </a:r>
          </a:p>
        </p:txBody>
      </p:sp>
      <p:pic>
        <p:nvPicPr>
          <p:cNvPr id="6" name="Picture 5">
            <a:extLst>
              <a:ext uri="{FF2B5EF4-FFF2-40B4-BE49-F238E27FC236}">
                <a16:creationId xmlns:a16="http://schemas.microsoft.com/office/drawing/2014/main" id="{1A703357-76FD-2593-3807-CF9825116B31}"/>
              </a:ext>
            </a:extLst>
          </p:cNvPr>
          <p:cNvPicPr>
            <a:picLocks noChangeAspect="1"/>
          </p:cNvPicPr>
          <p:nvPr/>
        </p:nvPicPr>
        <p:blipFill rotWithShape="1">
          <a:blip r:embed="rId4"/>
          <a:srcRect l="701" t="1" b="-4173"/>
          <a:stretch/>
        </p:blipFill>
        <p:spPr>
          <a:xfrm>
            <a:off x="3020037" y="3993307"/>
            <a:ext cx="8644616" cy="1284481"/>
          </a:xfrm>
          <a:prstGeom prst="rect">
            <a:avLst/>
          </a:prstGeom>
        </p:spPr>
      </p:pic>
    </p:spTree>
    <p:extLst>
      <p:ext uri="{BB962C8B-B14F-4D97-AF65-F5344CB8AC3E}">
        <p14:creationId xmlns:p14="http://schemas.microsoft.com/office/powerpoint/2010/main" val="3385702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0566785-5F19-2CAA-A042-25253FDF2E8F}"/>
              </a:ext>
            </a:extLst>
          </p:cNvPr>
          <p:cNvSpPr txBox="1"/>
          <p:nvPr/>
        </p:nvSpPr>
        <p:spPr>
          <a:xfrm>
            <a:off x="838201" y="365125"/>
            <a:ext cx="5251316" cy="180730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dirty="0">
                <a:latin typeface="+mj-lt"/>
                <a:ea typeface="+mj-ea"/>
                <a:cs typeface="+mj-cs"/>
              </a:rPr>
              <a:t>Termini </a:t>
            </a:r>
          </a:p>
        </p:txBody>
      </p:sp>
      <p:sp>
        <p:nvSpPr>
          <p:cNvPr id="3" name="TextBox 2">
            <a:extLst>
              <a:ext uri="{FF2B5EF4-FFF2-40B4-BE49-F238E27FC236}">
                <a16:creationId xmlns:a16="http://schemas.microsoft.com/office/drawing/2014/main" id="{D82F3706-E4E4-8443-6F13-673CA64E451F}"/>
              </a:ext>
            </a:extLst>
          </p:cNvPr>
          <p:cNvSpPr txBox="1"/>
          <p:nvPr/>
        </p:nvSpPr>
        <p:spPr>
          <a:xfrm>
            <a:off x="838200" y="2333297"/>
            <a:ext cx="4619621" cy="3843666"/>
          </a:xfrm>
          <a:prstGeom prst="rect">
            <a:avLst/>
          </a:prstGeom>
        </p:spPr>
        <p:txBody>
          <a:bodyPr vert="horz" lIns="91440" tIns="45720" rIns="91440" bIns="45720" rtlCol="0">
            <a:normAutofit/>
          </a:bodyPr>
          <a:lstStyle/>
          <a:p>
            <a:pPr>
              <a:lnSpc>
                <a:spcPct val="90000"/>
              </a:lnSpc>
              <a:spcAft>
                <a:spcPts val="600"/>
              </a:spcAft>
            </a:pPr>
            <a:r>
              <a:rPr lang="en-US" sz="2400" i="1" dirty="0"/>
              <a:t>Gallus </a:t>
            </a:r>
            <a:r>
              <a:rPr lang="en-US" sz="2400" i="1" dirty="0" err="1"/>
              <a:t>domesticus</a:t>
            </a:r>
            <a:r>
              <a:rPr lang="en-US" sz="2400" i="1" dirty="0"/>
              <a:t> </a:t>
            </a:r>
            <a:r>
              <a:rPr lang="en-US" sz="2400" dirty="0" err="1"/>
              <a:t>sugas</a:t>
            </a:r>
            <a:r>
              <a:rPr lang="en-US" sz="2400" dirty="0"/>
              <a:t> </a:t>
            </a:r>
            <a:r>
              <a:rPr lang="en-US" sz="2400" dirty="0" err="1"/>
              <a:t>mājputni</a:t>
            </a:r>
            <a:endParaRPr lang="en-US" sz="2400" dirty="0"/>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endParaRPr lang="en-US" sz="2400" dirty="0"/>
          </a:p>
          <a:p>
            <a:pPr>
              <a:lnSpc>
                <a:spcPct val="90000"/>
              </a:lnSpc>
              <a:spcAft>
                <a:spcPts val="600"/>
              </a:spcAft>
            </a:pPr>
            <a:r>
              <a:rPr lang="en-US" sz="2400" dirty="0" err="1"/>
              <a:t>Spēkrati</a:t>
            </a:r>
            <a:endParaRPr lang="en-US" sz="2400" dirty="0"/>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endParaRPr lang="en-US" sz="2400" dirty="0"/>
          </a:p>
          <a:p>
            <a:pPr>
              <a:lnSpc>
                <a:spcPct val="90000"/>
              </a:lnSpc>
              <a:spcAft>
                <a:spcPts val="600"/>
              </a:spcAft>
            </a:pPr>
            <a:r>
              <a:rPr lang="en-US" sz="2400" dirty="0" err="1"/>
              <a:t>Zvērādas</a:t>
            </a:r>
            <a:r>
              <a:rPr lang="en-US" sz="2400" dirty="0"/>
              <a:t> -&gt; </a:t>
            </a:r>
            <a:r>
              <a:rPr lang="lv-LV" sz="2400" dirty="0"/>
              <a:t>k</a:t>
            </a:r>
            <a:r>
              <a:rPr lang="en-US" sz="2400" dirty="0" err="1"/>
              <a:t>ažokādas</a:t>
            </a:r>
            <a:endParaRPr lang="en-US" sz="2400" dirty="0"/>
          </a:p>
        </p:txBody>
      </p:sp>
      <p:pic>
        <p:nvPicPr>
          <p:cNvPr id="5" name="Picture 4" descr="A rooster and a chicken on a sheepskin on a road with a truck&#10;&#10;Description automatically generated">
            <a:extLst>
              <a:ext uri="{FF2B5EF4-FFF2-40B4-BE49-F238E27FC236}">
                <a16:creationId xmlns:a16="http://schemas.microsoft.com/office/drawing/2014/main" id="{E06C3FEC-7AE7-CB53-3D8F-FEFE0C7B7B8C}"/>
              </a:ext>
            </a:extLst>
          </p:cNvPr>
          <p:cNvPicPr>
            <a:picLocks noChangeAspect="1"/>
          </p:cNvPicPr>
          <p:nvPr/>
        </p:nvPicPr>
        <p:blipFill rotWithShape="1">
          <a:blip r:embed="rId2" cstate="screen">
            <a:alphaModFix amt="50000"/>
            <a:extLst>
              <a:ext uri="{28A0092B-C50C-407E-A947-70E740481C1C}">
                <a14:useLocalDpi xmlns:a14="http://schemas.microsoft.com/office/drawing/2010/main" val="0"/>
              </a:ext>
            </a:extLst>
          </a:blip>
          <a:srcRect/>
          <a:stretch/>
        </p:blipFill>
        <p:spPr>
          <a:xfrm>
            <a:off x="6445770" y="10"/>
            <a:ext cx="574623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569686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A7045CF-6EDB-950B-4BC5-9E10DD155B51}"/>
              </a:ext>
            </a:extLst>
          </p:cNvPr>
          <p:cNvSpPr txBox="1"/>
          <p:nvPr/>
        </p:nvSpPr>
        <p:spPr>
          <a:xfrm>
            <a:off x="1331073" y="628476"/>
            <a:ext cx="7990866" cy="493287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dirty="0" err="1">
                <a:ea typeface="+mj-ea"/>
                <a:cs typeface="+mj-cs"/>
              </a:rPr>
              <a:t>Kompozītā</a:t>
            </a:r>
            <a:r>
              <a:rPr lang="en-US" sz="2800" b="1" dirty="0">
                <a:ea typeface="+mj-ea"/>
                <a:cs typeface="+mj-cs"/>
              </a:rPr>
              <a:t> </a:t>
            </a:r>
            <a:r>
              <a:rPr lang="en-US" sz="2800" b="1" dirty="0" err="1">
                <a:ea typeface="+mj-ea"/>
                <a:cs typeface="+mj-cs"/>
              </a:rPr>
              <a:t>āda</a:t>
            </a:r>
            <a:endParaRPr lang="lv-LV" sz="2800" b="1" dirty="0">
              <a:ea typeface="+mj-ea"/>
              <a:cs typeface="+mj-cs"/>
            </a:endParaRPr>
          </a:p>
          <a:p>
            <a:pPr>
              <a:lnSpc>
                <a:spcPct val="90000"/>
              </a:lnSpc>
              <a:spcBef>
                <a:spcPct val="0"/>
              </a:spcBef>
              <a:spcAft>
                <a:spcPts val="600"/>
              </a:spcAft>
            </a:pPr>
            <a:endParaRPr lang="lv-LV" sz="2800" dirty="0">
              <a:ea typeface="+mj-ea"/>
              <a:cs typeface="+mj-cs"/>
            </a:endParaRPr>
          </a:p>
          <a:p>
            <a:pPr>
              <a:lnSpc>
                <a:spcPct val="90000"/>
              </a:lnSpc>
              <a:spcBef>
                <a:spcPct val="0"/>
              </a:spcBef>
              <a:spcAft>
                <a:spcPts val="600"/>
              </a:spcAft>
            </a:pPr>
            <a:r>
              <a:rPr lang="lv-LV" sz="2400" i="1" dirty="0" err="1">
                <a:ea typeface="+mj-ea"/>
                <a:cs typeface="+mj-cs"/>
              </a:rPr>
              <a:t>Composition</a:t>
            </a:r>
            <a:r>
              <a:rPr lang="lv-LV" sz="2400" i="1" dirty="0">
                <a:ea typeface="+mj-ea"/>
                <a:cs typeface="+mj-cs"/>
              </a:rPr>
              <a:t> </a:t>
            </a:r>
            <a:r>
              <a:rPr lang="lv-LV" sz="2400" i="1" dirty="0" err="1">
                <a:ea typeface="+mj-ea"/>
                <a:cs typeface="+mj-cs"/>
              </a:rPr>
              <a:t>leather</a:t>
            </a:r>
            <a:endParaRPr lang="lv-LV" sz="2400" i="1" dirty="0">
              <a:ea typeface="+mj-ea"/>
              <a:cs typeface="+mj-cs"/>
            </a:endParaRPr>
          </a:p>
          <a:p>
            <a:pPr>
              <a:lnSpc>
                <a:spcPct val="90000"/>
              </a:lnSpc>
              <a:spcBef>
                <a:spcPct val="0"/>
              </a:spcBef>
              <a:spcAft>
                <a:spcPts val="600"/>
              </a:spcAft>
            </a:pPr>
            <a:endParaRPr lang="lv-LV" sz="2400" i="1" dirty="0">
              <a:ea typeface="+mj-ea"/>
              <a:cs typeface="+mj-cs"/>
            </a:endParaRPr>
          </a:p>
          <a:p>
            <a:pPr>
              <a:lnSpc>
                <a:spcPct val="90000"/>
              </a:lnSpc>
              <a:spcBef>
                <a:spcPct val="0"/>
              </a:spcBef>
              <a:spcAft>
                <a:spcPts val="600"/>
              </a:spcAft>
            </a:pPr>
            <a:r>
              <a:rPr lang="lv-LV" sz="2400" i="1" dirty="0">
                <a:ea typeface="+mj-ea"/>
                <a:cs typeface="+mj-cs"/>
              </a:rPr>
              <a:t>Le </a:t>
            </a:r>
            <a:r>
              <a:rPr lang="lv-LV" sz="2400" i="1" dirty="0" err="1">
                <a:ea typeface="+mj-ea"/>
                <a:cs typeface="+mj-cs"/>
              </a:rPr>
              <a:t>cuir</a:t>
            </a:r>
            <a:r>
              <a:rPr lang="lv-LV" sz="2400" i="1" dirty="0">
                <a:ea typeface="+mj-ea"/>
                <a:cs typeface="+mj-cs"/>
              </a:rPr>
              <a:t> </a:t>
            </a:r>
            <a:r>
              <a:rPr lang="lv-LV" sz="2400" i="1" dirty="0" err="1">
                <a:ea typeface="+mj-ea"/>
                <a:cs typeface="+mj-cs"/>
              </a:rPr>
              <a:t>reconstitué</a:t>
            </a:r>
            <a:endParaRPr lang="lv-LV" sz="2400" i="1" dirty="0">
              <a:ea typeface="+mj-ea"/>
              <a:cs typeface="+mj-cs"/>
            </a:endParaRPr>
          </a:p>
          <a:p>
            <a:pPr>
              <a:lnSpc>
                <a:spcPct val="90000"/>
              </a:lnSpc>
              <a:spcBef>
                <a:spcPct val="0"/>
              </a:spcBef>
              <a:spcAft>
                <a:spcPts val="600"/>
              </a:spcAft>
            </a:pPr>
            <a:endParaRPr lang="lv-LV" sz="4400" i="1" dirty="0">
              <a:latin typeface="+mj-lt"/>
              <a:ea typeface="+mj-ea"/>
              <a:cs typeface="+mj-cs"/>
            </a:endParaRPr>
          </a:p>
          <a:p>
            <a:pPr>
              <a:lnSpc>
                <a:spcPct val="90000"/>
              </a:lnSpc>
              <a:spcBef>
                <a:spcPct val="0"/>
              </a:spcBef>
              <a:spcAft>
                <a:spcPts val="600"/>
              </a:spcAft>
            </a:pPr>
            <a:endParaRPr lang="lv-LV" sz="4400" i="1" dirty="0">
              <a:latin typeface="+mj-lt"/>
              <a:ea typeface="+mj-ea"/>
              <a:cs typeface="+mj-cs"/>
            </a:endParaRPr>
          </a:p>
          <a:p>
            <a:pPr>
              <a:lnSpc>
                <a:spcPct val="90000"/>
              </a:lnSpc>
              <a:spcBef>
                <a:spcPct val="0"/>
              </a:spcBef>
              <a:spcAft>
                <a:spcPts val="600"/>
              </a:spcAft>
            </a:pPr>
            <a:endParaRPr lang="en-US" sz="4400" dirty="0">
              <a:latin typeface="+mj-lt"/>
              <a:ea typeface="+mj-ea"/>
              <a:cs typeface="+mj-cs"/>
            </a:endParaRPr>
          </a:p>
        </p:txBody>
      </p:sp>
      <p:pic>
        <p:nvPicPr>
          <p:cNvPr id="5" name="Picture 4" descr="A close up of a leather surface&#10;&#10;Description automatically generated">
            <a:extLst>
              <a:ext uri="{FF2B5EF4-FFF2-40B4-BE49-F238E27FC236}">
                <a16:creationId xmlns:a16="http://schemas.microsoft.com/office/drawing/2014/main" id="{A05180B0-4D1A-1147-6A48-9C554092426F}"/>
              </a:ext>
            </a:extLst>
          </p:cNvPr>
          <p:cNvPicPr>
            <a:picLocks noChangeAspect="1"/>
          </p:cNvPicPr>
          <p:nvPr/>
        </p:nvPicPr>
        <p:blipFill rotWithShape="1">
          <a:blip r:embed="rId2" cstate="screen">
            <a:alphaModFix amt="50000"/>
            <a:extLst>
              <a:ext uri="{28A0092B-C50C-407E-A947-70E740481C1C}">
                <a14:useLocalDpi xmlns:a14="http://schemas.microsoft.com/office/drawing/2010/main" val="0"/>
              </a:ext>
            </a:extLst>
          </a:blip>
          <a:srcRect/>
          <a:stretch/>
        </p:blipFill>
        <p:spPr>
          <a:xfrm>
            <a:off x="6865495" y="10"/>
            <a:ext cx="532650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81159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A7045CF-6EDB-950B-4BC5-9E10DD155B51}"/>
              </a:ext>
            </a:extLst>
          </p:cNvPr>
          <p:cNvSpPr txBox="1"/>
          <p:nvPr/>
        </p:nvSpPr>
        <p:spPr>
          <a:xfrm>
            <a:off x="808359" y="2202445"/>
            <a:ext cx="5962784" cy="3238984"/>
          </a:xfrm>
          <a:prstGeom prst="rect">
            <a:avLst/>
          </a:prstGeom>
        </p:spPr>
        <p:txBody>
          <a:bodyPr vert="horz" lIns="91440" tIns="45720" rIns="91440" bIns="45720" rtlCol="0" anchor="b">
            <a:normAutofit fontScale="55000" lnSpcReduction="20000"/>
          </a:bodyPr>
          <a:lstStyle/>
          <a:p>
            <a:pPr>
              <a:lnSpc>
                <a:spcPct val="90000"/>
              </a:lnSpc>
              <a:spcBef>
                <a:spcPct val="0"/>
              </a:spcBef>
              <a:spcAft>
                <a:spcPts val="600"/>
              </a:spcAft>
            </a:pPr>
            <a:endParaRPr lang="lv-LV" sz="4400" dirty="0">
              <a:latin typeface="+mj-lt"/>
              <a:ea typeface="+mj-ea"/>
              <a:cs typeface="+mj-cs"/>
            </a:endParaRPr>
          </a:p>
          <a:p>
            <a:pPr>
              <a:lnSpc>
                <a:spcPct val="90000"/>
              </a:lnSpc>
              <a:spcBef>
                <a:spcPct val="0"/>
              </a:spcBef>
              <a:spcAft>
                <a:spcPts val="600"/>
              </a:spcAft>
            </a:pPr>
            <a:endParaRPr lang="lv-LV" sz="4400" dirty="0">
              <a:latin typeface="+mj-lt"/>
              <a:ea typeface="+mj-ea"/>
              <a:cs typeface="+mj-cs"/>
            </a:endParaRPr>
          </a:p>
          <a:p>
            <a:pPr>
              <a:lnSpc>
                <a:spcPct val="170000"/>
              </a:lnSpc>
              <a:spcBef>
                <a:spcPct val="0"/>
              </a:spcBef>
              <a:spcAft>
                <a:spcPts val="600"/>
              </a:spcAft>
            </a:pPr>
            <a:r>
              <a:rPr lang="en-US" sz="5100" b="1" dirty="0" err="1">
                <a:latin typeface="+mj-lt"/>
                <a:ea typeface="+mj-ea"/>
                <a:cs typeface="+mj-cs"/>
              </a:rPr>
              <a:t>Skolas</a:t>
            </a:r>
            <a:r>
              <a:rPr lang="lv-LV" sz="5100" b="1" dirty="0">
                <a:latin typeface="+mj-lt"/>
                <a:ea typeface="+mj-ea"/>
                <a:cs typeface="+mj-cs"/>
              </a:rPr>
              <a:t> </a:t>
            </a:r>
            <a:r>
              <a:rPr lang="lv-LV" sz="5100" b="1" dirty="0" err="1">
                <a:latin typeface="+mj-lt"/>
                <a:ea typeface="+mj-ea"/>
                <a:cs typeface="+mj-cs"/>
              </a:rPr>
              <a:t>portfeļ</a:t>
            </a:r>
            <a:r>
              <a:rPr lang="en-US" sz="5100" b="1" dirty="0">
                <a:latin typeface="+mj-lt"/>
                <a:ea typeface="+mj-ea"/>
                <a:cs typeface="+mj-cs"/>
              </a:rPr>
              <a:t>somas</a:t>
            </a:r>
            <a:r>
              <a:rPr lang="lv-LV" sz="5100" b="1" dirty="0">
                <a:latin typeface="+mj-lt"/>
                <a:ea typeface="+mj-ea"/>
                <a:cs typeface="+mj-cs"/>
              </a:rPr>
              <a:t> </a:t>
            </a:r>
            <a:r>
              <a:rPr lang="lv-LV" sz="5100" dirty="0">
                <a:latin typeface="+mj-lt"/>
                <a:ea typeface="+mj-ea"/>
                <a:cs typeface="+mj-cs"/>
              </a:rPr>
              <a:t>(</a:t>
            </a:r>
            <a:r>
              <a:rPr lang="lv-LV" sz="5100" dirty="0" err="1">
                <a:latin typeface="+mj-lt"/>
                <a:ea typeface="+mj-ea"/>
                <a:cs typeface="+mj-cs"/>
              </a:rPr>
              <a:t>ex</a:t>
            </a:r>
            <a:r>
              <a:rPr lang="lv-LV" sz="5100" dirty="0">
                <a:latin typeface="+mj-lt"/>
                <a:ea typeface="+mj-ea"/>
                <a:cs typeface="+mj-cs"/>
              </a:rPr>
              <a:t> </a:t>
            </a:r>
            <a:r>
              <a:rPr lang="lv-LV" sz="5100" dirty="0" err="1">
                <a:latin typeface="+mj-lt"/>
                <a:ea typeface="+mj-ea"/>
                <a:cs typeface="+mj-cs"/>
              </a:rPr>
              <a:t>skolassomas</a:t>
            </a:r>
            <a:r>
              <a:rPr lang="lv-LV" sz="5100" dirty="0">
                <a:latin typeface="+mj-lt"/>
                <a:ea typeface="+mj-ea"/>
                <a:cs typeface="+mj-cs"/>
              </a:rPr>
              <a:t>), </a:t>
            </a:r>
            <a:r>
              <a:rPr lang="lv-LV" sz="5100" b="1" dirty="0">
                <a:latin typeface="+mj-lt"/>
                <a:ea typeface="+mj-ea"/>
                <a:cs typeface="+mj-cs"/>
              </a:rPr>
              <a:t>mugursomas</a:t>
            </a:r>
          </a:p>
          <a:p>
            <a:pPr>
              <a:lnSpc>
                <a:spcPct val="90000"/>
              </a:lnSpc>
              <a:spcBef>
                <a:spcPct val="0"/>
              </a:spcBef>
              <a:spcAft>
                <a:spcPts val="600"/>
              </a:spcAft>
            </a:pPr>
            <a:endParaRPr lang="lv-LV" sz="5100" dirty="0">
              <a:latin typeface="+mj-lt"/>
              <a:ea typeface="+mj-ea"/>
              <a:cs typeface="+mj-cs"/>
            </a:endParaRPr>
          </a:p>
          <a:p>
            <a:pPr>
              <a:lnSpc>
                <a:spcPct val="90000"/>
              </a:lnSpc>
              <a:spcBef>
                <a:spcPct val="0"/>
              </a:spcBef>
              <a:spcAft>
                <a:spcPts val="600"/>
              </a:spcAft>
            </a:pPr>
            <a:endParaRPr lang="lv-LV" sz="5100" dirty="0">
              <a:latin typeface="+mj-lt"/>
              <a:ea typeface="+mj-ea"/>
              <a:cs typeface="+mj-cs"/>
            </a:endParaRPr>
          </a:p>
          <a:p>
            <a:pPr>
              <a:lnSpc>
                <a:spcPct val="90000"/>
              </a:lnSpc>
              <a:spcBef>
                <a:spcPct val="0"/>
              </a:spcBef>
              <a:spcAft>
                <a:spcPts val="600"/>
              </a:spcAft>
            </a:pPr>
            <a:r>
              <a:rPr lang="lv-LV" sz="4400" i="1" dirty="0">
                <a:latin typeface="+mj-lt"/>
                <a:ea typeface="+mj-ea"/>
                <a:cs typeface="+mj-cs"/>
              </a:rPr>
              <a:t>School </a:t>
            </a:r>
            <a:r>
              <a:rPr lang="lv-LV" sz="4400" i="1" dirty="0" err="1">
                <a:latin typeface="+mj-lt"/>
                <a:ea typeface="+mj-ea"/>
                <a:cs typeface="+mj-cs"/>
              </a:rPr>
              <a:t>satchels</a:t>
            </a:r>
            <a:r>
              <a:rPr lang="lv-LV" sz="4400" i="1" dirty="0">
                <a:latin typeface="+mj-lt"/>
                <a:ea typeface="+mj-ea"/>
                <a:cs typeface="+mj-cs"/>
              </a:rPr>
              <a:t>, </a:t>
            </a:r>
            <a:r>
              <a:rPr lang="lv-LV" sz="4400" i="1" dirty="0" err="1">
                <a:latin typeface="+mj-lt"/>
                <a:ea typeface="+mj-ea"/>
                <a:cs typeface="+mj-cs"/>
              </a:rPr>
              <a:t>rucksacks</a:t>
            </a:r>
            <a:endParaRPr lang="lv-LV" sz="4400" i="1" dirty="0">
              <a:latin typeface="+mj-lt"/>
              <a:ea typeface="+mj-ea"/>
              <a:cs typeface="+mj-cs"/>
            </a:endParaRPr>
          </a:p>
          <a:p>
            <a:pPr>
              <a:lnSpc>
                <a:spcPct val="90000"/>
              </a:lnSpc>
              <a:spcBef>
                <a:spcPct val="0"/>
              </a:spcBef>
              <a:spcAft>
                <a:spcPts val="600"/>
              </a:spcAft>
            </a:pPr>
            <a:endParaRPr lang="lv-LV" sz="4400" i="1" dirty="0">
              <a:latin typeface="+mj-lt"/>
              <a:ea typeface="+mj-ea"/>
              <a:cs typeface="+mj-cs"/>
            </a:endParaRPr>
          </a:p>
          <a:p>
            <a:pPr>
              <a:lnSpc>
                <a:spcPct val="90000"/>
              </a:lnSpc>
              <a:spcBef>
                <a:spcPct val="0"/>
              </a:spcBef>
              <a:spcAft>
                <a:spcPts val="600"/>
              </a:spcAft>
            </a:pPr>
            <a:endParaRPr lang="lv-LV" sz="4400" i="1" dirty="0">
              <a:latin typeface="+mj-lt"/>
              <a:ea typeface="+mj-ea"/>
              <a:cs typeface="+mj-cs"/>
            </a:endParaRPr>
          </a:p>
          <a:p>
            <a:pPr>
              <a:lnSpc>
                <a:spcPct val="90000"/>
              </a:lnSpc>
              <a:spcBef>
                <a:spcPct val="0"/>
              </a:spcBef>
              <a:spcAft>
                <a:spcPts val="600"/>
              </a:spcAft>
            </a:pPr>
            <a:endParaRPr lang="lv-LV" sz="4400" dirty="0">
              <a:latin typeface="+mj-lt"/>
              <a:ea typeface="+mj-ea"/>
              <a:cs typeface="+mj-cs"/>
            </a:endParaRPr>
          </a:p>
          <a:p>
            <a:pPr>
              <a:lnSpc>
                <a:spcPct val="90000"/>
              </a:lnSpc>
              <a:spcBef>
                <a:spcPct val="0"/>
              </a:spcBef>
              <a:spcAft>
                <a:spcPts val="600"/>
              </a:spcAft>
            </a:pPr>
            <a:endParaRPr lang="en-US" sz="4400" dirty="0">
              <a:latin typeface="+mj-lt"/>
              <a:ea typeface="+mj-ea"/>
              <a:cs typeface="+mj-cs"/>
            </a:endParaRPr>
          </a:p>
        </p:txBody>
      </p:sp>
      <p:pic>
        <p:nvPicPr>
          <p:cNvPr id="4" name="Picture 3" descr="A pair of backpacks on a black background&#10;&#10;Description automatically generated">
            <a:extLst>
              <a:ext uri="{FF2B5EF4-FFF2-40B4-BE49-F238E27FC236}">
                <a16:creationId xmlns:a16="http://schemas.microsoft.com/office/drawing/2014/main" id="{B3BFFD3F-DB6E-D567-88F9-67467B1F5256}"/>
              </a:ext>
            </a:extLst>
          </p:cNvPr>
          <p:cNvPicPr>
            <a:picLocks noChangeAspect="1"/>
          </p:cNvPicPr>
          <p:nvPr/>
        </p:nvPicPr>
        <p:blipFill rotWithShape="1">
          <a:blip r:embed="rId2" cstate="screen">
            <a:alphaModFix amt="70000"/>
            <a:extLst>
              <a:ext uri="{28A0092B-C50C-407E-A947-70E740481C1C}">
                <a14:useLocalDpi xmlns:a14="http://schemas.microsoft.com/office/drawing/2010/main" val="0"/>
              </a:ext>
            </a:extLst>
          </a:blip>
          <a:srcRect/>
          <a:stretch/>
        </p:blipFill>
        <p:spPr>
          <a:xfrm>
            <a:off x="6355830" y="10"/>
            <a:ext cx="583617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228287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A7045CF-6EDB-950B-4BC5-9E10DD155B51}"/>
              </a:ext>
            </a:extLst>
          </p:cNvPr>
          <p:cNvSpPr txBox="1"/>
          <p:nvPr/>
        </p:nvSpPr>
        <p:spPr>
          <a:xfrm>
            <a:off x="838339" y="1313513"/>
            <a:ext cx="5962785" cy="4230973"/>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lv-LV" sz="2800" b="1" dirty="0" err="1">
                <a:latin typeface="+mj-lt"/>
                <a:ea typeface="+mj-ea"/>
                <a:cs typeface="+mj-cs"/>
              </a:rPr>
              <a:t>Mozaīkmīklas</a:t>
            </a:r>
            <a:r>
              <a:rPr lang="lv-LV" sz="2800" b="1" dirty="0">
                <a:latin typeface="+mj-lt"/>
                <a:ea typeface="+mj-ea"/>
                <a:cs typeface="+mj-cs"/>
              </a:rPr>
              <a:t> </a:t>
            </a:r>
          </a:p>
          <a:p>
            <a:pPr>
              <a:lnSpc>
                <a:spcPct val="90000"/>
              </a:lnSpc>
              <a:spcBef>
                <a:spcPct val="0"/>
              </a:spcBef>
              <a:spcAft>
                <a:spcPts val="600"/>
              </a:spcAft>
            </a:pPr>
            <a:r>
              <a:rPr lang="lv-LV" sz="2800" dirty="0">
                <a:latin typeface="+mj-lt"/>
                <a:ea typeface="+mj-ea"/>
                <a:cs typeface="+mj-cs"/>
              </a:rPr>
              <a:t>(</a:t>
            </a:r>
            <a:r>
              <a:rPr lang="lv-LV" sz="2800" dirty="0" err="1">
                <a:latin typeface="+mj-lt"/>
                <a:ea typeface="+mj-ea"/>
                <a:cs typeface="+mj-cs"/>
              </a:rPr>
              <a:t>ex</a:t>
            </a:r>
            <a:r>
              <a:rPr lang="lv-LV" sz="2800" dirty="0">
                <a:latin typeface="+mj-lt"/>
                <a:ea typeface="+mj-ea"/>
                <a:cs typeface="+mj-cs"/>
              </a:rPr>
              <a:t> saliekamie attēli)</a:t>
            </a:r>
          </a:p>
          <a:p>
            <a:pPr>
              <a:lnSpc>
                <a:spcPct val="90000"/>
              </a:lnSpc>
              <a:spcBef>
                <a:spcPct val="0"/>
              </a:spcBef>
              <a:spcAft>
                <a:spcPts val="600"/>
              </a:spcAft>
            </a:pPr>
            <a:endParaRPr lang="lv-LV" sz="2800" dirty="0">
              <a:latin typeface="+mj-lt"/>
              <a:ea typeface="+mj-ea"/>
              <a:cs typeface="+mj-cs"/>
            </a:endParaRPr>
          </a:p>
          <a:p>
            <a:pPr>
              <a:lnSpc>
                <a:spcPct val="90000"/>
              </a:lnSpc>
              <a:spcBef>
                <a:spcPct val="0"/>
              </a:spcBef>
              <a:spcAft>
                <a:spcPts val="600"/>
              </a:spcAft>
            </a:pPr>
            <a:r>
              <a:rPr lang="lv-LV" sz="2400" i="1" dirty="0" err="1">
                <a:ea typeface="+mj-ea"/>
                <a:cs typeface="+mj-cs"/>
              </a:rPr>
              <a:t>Puzzles</a:t>
            </a:r>
            <a:endParaRPr lang="lv-LV" sz="2400" i="1" dirty="0">
              <a:ea typeface="+mj-ea"/>
              <a:cs typeface="+mj-cs"/>
            </a:endParaRPr>
          </a:p>
          <a:p>
            <a:pPr>
              <a:lnSpc>
                <a:spcPct val="90000"/>
              </a:lnSpc>
              <a:spcBef>
                <a:spcPct val="0"/>
              </a:spcBef>
              <a:spcAft>
                <a:spcPts val="600"/>
              </a:spcAft>
            </a:pPr>
            <a:endParaRPr lang="lv-LV" sz="2400" i="1" dirty="0">
              <a:ea typeface="+mj-ea"/>
              <a:cs typeface="+mj-cs"/>
            </a:endParaRPr>
          </a:p>
          <a:p>
            <a:pPr>
              <a:lnSpc>
                <a:spcPct val="90000"/>
              </a:lnSpc>
              <a:spcBef>
                <a:spcPct val="0"/>
              </a:spcBef>
              <a:spcAft>
                <a:spcPts val="600"/>
              </a:spcAft>
            </a:pPr>
            <a:r>
              <a:rPr lang="lv-LV" sz="2400" i="1" dirty="0" err="1">
                <a:ea typeface="+mj-ea"/>
                <a:cs typeface="+mj-cs"/>
              </a:rPr>
              <a:t>Galvosūkiai</a:t>
            </a:r>
            <a:endParaRPr lang="lv-LV" sz="2400" i="1" dirty="0">
              <a:ea typeface="+mj-ea"/>
              <a:cs typeface="+mj-cs"/>
            </a:endParaRPr>
          </a:p>
          <a:p>
            <a:pPr>
              <a:lnSpc>
                <a:spcPct val="90000"/>
              </a:lnSpc>
              <a:spcBef>
                <a:spcPct val="0"/>
              </a:spcBef>
              <a:spcAft>
                <a:spcPts val="600"/>
              </a:spcAft>
            </a:pPr>
            <a:endParaRPr lang="lv-LV" sz="2400" i="1" dirty="0">
              <a:ea typeface="+mj-ea"/>
              <a:cs typeface="+mj-cs"/>
            </a:endParaRPr>
          </a:p>
          <a:p>
            <a:pPr>
              <a:lnSpc>
                <a:spcPct val="90000"/>
              </a:lnSpc>
              <a:spcBef>
                <a:spcPct val="0"/>
              </a:spcBef>
              <a:spcAft>
                <a:spcPts val="600"/>
              </a:spcAft>
            </a:pPr>
            <a:r>
              <a:rPr lang="lv-LV" sz="2400" i="1" dirty="0" err="1">
                <a:ea typeface="+mj-ea"/>
                <a:cs typeface="+mj-cs"/>
              </a:rPr>
              <a:t>Mosaiikpildid</a:t>
            </a:r>
            <a:endParaRPr lang="lv-LV" sz="2400" i="1" dirty="0">
              <a:ea typeface="+mj-ea"/>
              <a:cs typeface="+mj-cs"/>
            </a:endParaRPr>
          </a:p>
          <a:p>
            <a:pPr>
              <a:lnSpc>
                <a:spcPct val="90000"/>
              </a:lnSpc>
              <a:spcBef>
                <a:spcPct val="0"/>
              </a:spcBef>
              <a:spcAft>
                <a:spcPts val="600"/>
              </a:spcAft>
            </a:pPr>
            <a:endParaRPr lang="lv-LV" sz="2400" i="1" dirty="0">
              <a:ea typeface="+mj-ea"/>
              <a:cs typeface="+mj-cs"/>
            </a:endParaRPr>
          </a:p>
          <a:p>
            <a:pPr>
              <a:lnSpc>
                <a:spcPct val="90000"/>
              </a:lnSpc>
              <a:spcBef>
                <a:spcPct val="0"/>
              </a:spcBef>
              <a:spcAft>
                <a:spcPts val="600"/>
              </a:spcAft>
            </a:pPr>
            <a:r>
              <a:rPr lang="ru-RU" sz="2400" i="1" dirty="0" err="1">
                <a:ea typeface="+mj-ea"/>
                <a:cs typeface="+mj-cs"/>
              </a:rPr>
              <a:t>Пъзели</a:t>
            </a:r>
            <a:r>
              <a:rPr lang="ru-RU" sz="2400" i="1" dirty="0">
                <a:ea typeface="+mj-ea"/>
                <a:cs typeface="+mj-cs"/>
              </a:rPr>
              <a:t> (</a:t>
            </a:r>
            <a:r>
              <a:rPr lang="ru-RU" sz="2400" i="1" dirty="0" err="1">
                <a:ea typeface="+mj-ea"/>
                <a:cs typeface="+mj-cs"/>
              </a:rPr>
              <a:t>мозайки</a:t>
            </a:r>
            <a:r>
              <a:rPr lang="ru-RU" sz="2400" i="1" dirty="0">
                <a:ea typeface="+mj-ea"/>
                <a:cs typeface="+mj-cs"/>
              </a:rPr>
              <a:t> </a:t>
            </a:r>
            <a:r>
              <a:rPr lang="ru-RU" sz="2400" i="1" dirty="0" err="1">
                <a:ea typeface="+mj-ea"/>
                <a:cs typeface="+mj-cs"/>
              </a:rPr>
              <a:t>картинни</a:t>
            </a:r>
            <a:r>
              <a:rPr lang="ru-RU" sz="2400" i="1" dirty="0">
                <a:ea typeface="+mj-ea"/>
                <a:cs typeface="+mj-cs"/>
              </a:rPr>
              <a:t>)</a:t>
            </a:r>
            <a:endParaRPr lang="en-US" sz="2400" i="1" dirty="0">
              <a:ea typeface="+mj-ea"/>
              <a:cs typeface="+mj-cs"/>
            </a:endParaRPr>
          </a:p>
        </p:txBody>
      </p:sp>
      <p:pic>
        <p:nvPicPr>
          <p:cNvPr id="5" name="Picture 4" descr="A puzzle cube on a table&#10;&#10;Description automatically generated">
            <a:extLst>
              <a:ext uri="{FF2B5EF4-FFF2-40B4-BE49-F238E27FC236}">
                <a16:creationId xmlns:a16="http://schemas.microsoft.com/office/drawing/2014/main" id="{AD86838A-7BEE-47A8-433A-572A58E00FF9}"/>
              </a:ext>
            </a:extLst>
          </p:cNvPr>
          <p:cNvPicPr>
            <a:picLocks noChangeAspect="1"/>
          </p:cNvPicPr>
          <p:nvPr/>
        </p:nvPicPr>
        <p:blipFill rotWithShape="1">
          <a:blip r:embed="rId2" cstate="screen">
            <a:alphaModFix amt="70000"/>
            <a:extLst>
              <a:ext uri="{28A0092B-C50C-407E-A947-70E740481C1C}">
                <a14:useLocalDpi xmlns:a14="http://schemas.microsoft.com/office/drawing/2010/main" val="0"/>
              </a:ext>
            </a:extLst>
          </a:blip>
          <a:srcRect/>
          <a:stretch/>
        </p:blipFill>
        <p:spPr>
          <a:xfrm>
            <a:off x="7075357" y="10"/>
            <a:ext cx="511359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130777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A7045CF-6EDB-950B-4BC5-9E10DD155B51}"/>
              </a:ext>
            </a:extLst>
          </p:cNvPr>
          <p:cNvSpPr txBox="1"/>
          <p:nvPr/>
        </p:nvSpPr>
        <p:spPr>
          <a:xfrm>
            <a:off x="520521" y="-233666"/>
            <a:ext cx="9990884" cy="5703288"/>
          </a:xfrm>
          <a:prstGeom prst="rect">
            <a:avLst/>
          </a:prstGeom>
        </p:spPr>
        <p:txBody>
          <a:bodyPr vert="horz" lIns="91440" tIns="45720" rIns="91440" bIns="45720" rtlCol="0" anchor="b">
            <a:normAutofit/>
          </a:bodyPr>
          <a:lstStyle/>
          <a:p>
            <a:pPr>
              <a:lnSpc>
                <a:spcPct val="90000"/>
              </a:lnSpc>
              <a:spcBef>
                <a:spcPct val="0"/>
              </a:spcBef>
              <a:spcAft>
                <a:spcPts val="600"/>
              </a:spcAft>
            </a:pPr>
            <a:r>
              <a:rPr lang="lv-LV" sz="2400" b="1" dirty="0">
                <a:latin typeface="+mj-lt"/>
                <a:ea typeface="+mj-ea"/>
                <a:cs typeface="+mj-cs"/>
              </a:rPr>
              <a:t>9405 40 xx --- starmeši un p</a:t>
            </a:r>
            <a:r>
              <a:rPr lang="en-US" sz="2400" b="1" dirty="0" err="1">
                <a:latin typeface="+mj-lt"/>
                <a:ea typeface="+mj-ea"/>
                <a:cs typeface="+mj-cs"/>
              </a:rPr>
              <a:t>rožektori</a:t>
            </a:r>
            <a:endParaRPr lang="lv-LV" sz="2400" b="1" dirty="0">
              <a:latin typeface="+mj-lt"/>
              <a:ea typeface="+mj-ea"/>
              <a:cs typeface="+mj-cs"/>
            </a:endParaRPr>
          </a:p>
          <a:p>
            <a:pPr>
              <a:lnSpc>
                <a:spcPct val="90000"/>
              </a:lnSpc>
              <a:spcBef>
                <a:spcPct val="0"/>
              </a:spcBef>
              <a:spcAft>
                <a:spcPts val="600"/>
              </a:spcAft>
            </a:pPr>
            <a:endParaRPr lang="lv-LV" sz="2400" b="1" dirty="0">
              <a:ea typeface="+mj-ea"/>
              <a:cs typeface="+mj-cs"/>
            </a:endParaRPr>
          </a:p>
          <a:p>
            <a:pPr>
              <a:lnSpc>
                <a:spcPct val="90000"/>
              </a:lnSpc>
              <a:spcBef>
                <a:spcPct val="0"/>
              </a:spcBef>
              <a:spcAft>
                <a:spcPts val="600"/>
              </a:spcAft>
            </a:pPr>
            <a:r>
              <a:rPr lang="lv-LV" sz="2400" i="1" dirty="0">
                <a:ea typeface="+mj-ea"/>
                <a:cs typeface="+mj-cs"/>
              </a:rPr>
              <a:t>EN: </a:t>
            </a:r>
            <a:r>
              <a:rPr lang="lv-LV" sz="2400" i="1" dirty="0" err="1">
                <a:ea typeface="+mj-ea"/>
                <a:cs typeface="+mj-cs"/>
              </a:rPr>
              <a:t>Searchlights</a:t>
            </a:r>
            <a:r>
              <a:rPr lang="lv-LV" sz="2400" i="1" dirty="0">
                <a:ea typeface="+mj-ea"/>
                <a:cs typeface="+mj-cs"/>
              </a:rPr>
              <a:t> </a:t>
            </a:r>
            <a:r>
              <a:rPr lang="lv-LV" sz="2400" i="1" dirty="0" err="1">
                <a:ea typeface="+mj-ea"/>
                <a:cs typeface="+mj-cs"/>
              </a:rPr>
              <a:t>and</a:t>
            </a:r>
            <a:r>
              <a:rPr lang="lv-LV" sz="2400" i="1" dirty="0">
                <a:ea typeface="+mj-ea"/>
                <a:cs typeface="+mj-cs"/>
              </a:rPr>
              <a:t> </a:t>
            </a:r>
            <a:r>
              <a:rPr lang="lv-LV" sz="2400" i="1" dirty="0" err="1">
                <a:ea typeface="+mj-ea"/>
                <a:cs typeface="+mj-cs"/>
              </a:rPr>
              <a:t>spotlights</a:t>
            </a:r>
            <a:endParaRPr lang="lv-LV" sz="2400" i="1" dirty="0">
              <a:ea typeface="+mj-ea"/>
              <a:cs typeface="+mj-cs"/>
            </a:endParaRPr>
          </a:p>
          <a:p>
            <a:pPr>
              <a:lnSpc>
                <a:spcPct val="90000"/>
              </a:lnSpc>
              <a:spcBef>
                <a:spcPct val="0"/>
              </a:spcBef>
              <a:spcAft>
                <a:spcPts val="600"/>
              </a:spcAft>
            </a:pPr>
            <a:endParaRPr lang="lv-LV" sz="2400" dirty="0">
              <a:ea typeface="+mj-ea"/>
              <a:cs typeface="+mj-cs"/>
            </a:endParaRPr>
          </a:p>
          <a:p>
            <a:pPr>
              <a:lnSpc>
                <a:spcPct val="90000"/>
              </a:lnSpc>
              <a:spcBef>
                <a:spcPct val="0"/>
              </a:spcBef>
              <a:spcAft>
                <a:spcPts val="600"/>
              </a:spcAft>
            </a:pPr>
            <a:r>
              <a:rPr lang="lv-LV" sz="2400" i="1" dirty="0">
                <a:ea typeface="+mj-ea"/>
                <a:cs typeface="+mj-cs"/>
              </a:rPr>
              <a:t>FR: </a:t>
            </a:r>
            <a:r>
              <a:rPr lang="lv-LV" sz="2400" i="1" dirty="0" err="1">
                <a:ea typeface="+mj-ea"/>
                <a:cs typeface="+mj-cs"/>
              </a:rPr>
              <a:t>Projecteurs</a:t>
            </a:r>
            <a:endParaRPr lang="lv-LV" sz="2400" i="1" dirty="0">
              <a:ea typeface="+mj-ea"/>
              <a:cs typeface="+mj-cs"/>
            </a:endParaRPr>
          </a:p>
          <a:p>
            <a:pPr>
              <a:lnSpc>
                <a:spcPct val="90000"/>
              </a:lnSpc>
              <a:spcBef>
                <a:spcPct val="0"/>
              </a:spcBef>
              <a:spcAft>
                <a:spcPts val="600"/>
              </a:spcAft>
            </a:pPr>
            <a:endParaRPr lang="lv-LV" sz="2400" dirty="0">
              <a:ea typeface="+mj-ea"/>
              <a:cs typeface="+mj-cs"/>
            </a:endParaRPr>
          </a:p>
          <a:p>
            <a:pPr>
              <a:lnSpc>
                <a:spcPct val="150000"/>
              </a:lnSpc>
              <a:spcBef>
                <a:spcPct val="0"/>
              </a:spcBef>
              <a:spcAft>
                <a:spcPts val="600"/>
              </a:spcAft>
            </a:pPr>
            <a:r>
              <a:rPr lang="lv-LV" sz="2400" dirty="0">
                <a:ea typeface="+mj-ea"/>
                <a:cs typeface="+mj-cs"/>
              </a:rPr>
              <a:t>Regula Nr. 337/2014: </a:t>
            </a:r>
          </a:p>
          <a:p>
            <a:pPr marL="342900" indent="-342900">
              <a:lnSpc>
                <a:spcPct val="150000"/>
              </a:lnSpc>
              <a:spcBef>
                <a:spcPct val="0"/>
              </a:spcBef>
              <a:spcAft>
                <a:spcPts val="600"/>
              </a:spcAft>
              <a:buFontTx/>
              <a:buChar char="-"/>
            </a:pPr>
            <a:r>
              <a:rPr lang="lv-LV" sz="2400" i="1" dirty="0">
                <a:ea typeface="+mj-ea"/>
                <a:cs typeface="+mj-cs"/>
              </a:rPr>
              <a:t>prožektori (LED </a:t>
            </a:r>
            <a:r>
              <a:rPr lang="lv-LV" sz="2400" i="1" dirty="0" err="1">
                <a:ea typeface="+mj-ea"/>
                <a:cs typeface="+mj-cs"/>
              </a:rPr>
              <a:t>floodlights</a:t>
            </a:r>
            <a:r>
              <a:rPr lang="lv-LV" sz="2400" i="1" dirty="0">
                <a:ea typeface="+mj-ea"/>
                <a:cs typeface="+mj-cs"/>
              </a:rPr>
              <a:t>) </a:t>
            </a:r>
          </a:p>
          <a:p>
            <a:pPr marL="342900" indent="-342900">
              <a:lnSpc>
                <a:spcPct val="150000"/>
              </a:lnSpc>
              <a:spcBef>
                <a:spcPct val="0"/>
              </a:spcBef>
              <a:spcAft>
                <a:spcPts val="600"/>
              </a:spcAft>
              <a:buFontTx/>
              <a:buChar char="-"/>
            </a:pPr>
            <a:r>
              <a:rPr lang="lv-LV" sz="2400" dirty="0">
                <a:ea typeface="+mj-ea"/>
                <a:cs typeface="+mj-cs"/>
              </a:rPr>
              <a:t>neklasificē pie prožektoriem</a:t>
            </a:r>
            <a:r>
              <a:rPr lang="lv-LV" sz="2400" i="1" dirty="0">
                <a:ea typeface="+mj-ea"/>
                <a:cs typeface="+mj-cs"/>
              </a:rPr>
              <a:t> </a:t>
            </a:r>
            <a:endParaRPr lang="en-US" sz="2400" i="1" dirty="0">
              <a:ea typeface="+mj-ea"/>
              <a:cs typeface="+mj-cs"/>
            </a:endParaRPr>
          </a:p>
        </p:txBody>
      </p:sp>
      <p:pic>
        <p:nvPicPr>
          <p:cNvPr id="5" name="Picture 4" descr="A light shining through a circle&#10;&#10;Description automatically generated">
            <a:extLst>
              <a:ext uri="{FF2B5EF4-FFF2-40B4-BE49-F238E27FC236}">
                <a16:creationId xmlns:a16="http://schemas.microsoft.com/office/drawing/2014/main" id="{521C5677-3E8A-82EA-B419-476055A18551}"/>
              </a:ext>
            </a:extLst>
          </p:cNvPr>
          <p:cNvPicPr>
            <a:picLocks noChangeAspect="1"/>
          </p:cNvPicPr>
          <p:nvPr/>
        </p:nvPicPr>
        <p:blipFill rotWithShape="1">
          <a:blip r:embed="rId2" cstate="screen">
            <a:alphaModFix amt="70000"/>
            <a:extLst>
              <a:ext uri="{28A0092B-C50C-407E-A947-70E740481C1C}">
                <a14:useLocalDpi xmlns:a14="http://schemas.microsoft.com/office/drawing/2010/main" val="0"/>
              </a:ext>
            </a:extLst>
          </a:blip>
          <a:srcRect/>
          <a:stretch/>
        </p:blipFill>
        <p:spPr>
          <a:xfrm>
            <a:off x="6910466" y="10"/>
            <a:ext cx="528153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379780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4B2A0-1CF1-C4CB-B4F3-A488D58B65E5}"/>
              </a:ext>
            </a:extLst>
          </p:cNvPr>
          <p:cNvSpPr>
            <a:spLocks noGrp="1"/>
          </p:cNvSpPr>
          <p:nvPr>
            <p:ph type="title"/>
          </p:nvPr>
        </p:nvSpPr>
        <p:spPr>
          <a:xfrm>
            <a:off x="643647" y="365125"/>
            <a:ext cx="10515600" cy="1055113"/>
          </a:xfrm>
        </p:spPr>
        <p:txBody>
          <a:bodyPr/>
          <a:lstStyle/>
          <a:p>
            <a:r>
              <a:rPr lang="lv-LV" dirty="0"/>
              <a:t>Sadarbība ar EK Tulkošanas ģenerāldirektorātu </a:t>
            </a:r>
          </a:p>
        </p:txBody>
      </p:sp>
      <p:sp>
        <p:nvSpPr>
          <p:cNvPr id="3" name="Arrow: Pentagon 2">
            <a:extLst>
              <a:ext uri="{FF2B5EF4-FFF2-40B4-BE49-F238E27FC236}">
                <a16:creationId xmlns:a16="http://schemas.microsoft.com/office/drawing/2014/main" id="{90278CA4-3E51-E17F-3EF0-6F2356508AF2}"/>
              </a:ext>
            </a:extLst>
          </p:cNvPr>
          <p:cNvSpPr/>
          <p:nvPr/>
        </p:nvSpPr>
        <p:spPr>
          <a:xfrm>
            <a:off x="719847" y="1624536"/>
            <a:ext cx="2859929" cy="1325564"/>
          </a:xfrm>
          <a:prstGeom prst="homePlate">
            <a:avLst/>
          </a:prstGeom>
          <a:effectLst>
            <a:outerShdw blurRad="50800" dist="38100" dir="16200000"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lv-LV" sz="2400" dirty="0"/>
              <a:t>Harmonizētās sistēmas (HS)</a:t>
            </a:r>
          </a:p>
          <a:p>
            <a:pPr algn="ctr"/>
            <a:r>
              <a:rPr lang="lv-LV" sz="2400" dirty="0"/>
              <a:t>nomenklatūra</a:t>
            </a:r>
          </a:p>
        </p:txBody>
      </p:sp>
      <p:cxnSp>
        <p:nvCxnSpPr>
          <p:cNvPr id="5" name="Straight Connector 4">
            <a:extLst>
              <a:ext uri="{FF2B5EF4-FFF2-40B4-BE49-F238E27FC236}">
                <a16:creationId xmlns:a16="http://schemas.microsoft.com/office/drawing/2014/main" id="{57F379DB-F8E0-A248-F249-3FA583C56DED}"/>
              </a:ext>
            </a:extLst>
          </p:cNvPr>
          <p:cNvCxnSpPr/>
          <p:nvPr/>
        </p:nvCxnSpPr>
        <p:spPr>
          <a:xfrm flipV="1">
            <a:off x="719847" y="5671225"/>
            <a:ext cx="10739336" cy="116732"/>
          </a:xfrm>
          <a:prstGeom prst="line">
            <a:avLst/>
          </a:prstGeom>
          <a:ln w="41275">
            <a:prstDash val="dash"/>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Arrow: Pentagon 5">
            <a:extLst>
              <a:ext uri="{FF2B5EF4-FFF2-40B4-BE49-F238E27FC236}">
                <a16:creationId xmlns:a16="http://schemas.microsoft.com/office/drawing/2014/main" id="{33B82459-9E62-C62F-F8A8-4851579DE07B}"/>
              </a:ext>
            </a:extLst>
          </p:cNvPr>
          <p:cNvSpPr/>
          <p:nvPr/>
        </p:nvSpPr>
        <p:spPr>
          <a:xfrm>
            <a:off x="4189375" y="2153056"/>
            <a:ext cx="3297676" cy="1507787"/>
          </a:xfrm>
          <a:prstGeom prst="homePlate">
            <a:avLst/>
          </a:prstGeom>
          <a:effectLst>
            <a:outerShdw blurRad="63500" sx="102000" sy="102000" algn="c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lv-LV" sz="2400" dirty="0"/>
              <a:t>Kombinētā nomenklatūra (KN)</a:t>
            </a:r>
          </a:p>
        </p:txBody>
      </p:sp>
    </p:spTree>
    <p:extLst>
      <p:ext uri="{BB962C8B-B14F-4D97-AF65-F5344CB8AC3E}">
        <p14:creationId xmlns:p14="http://schemas.microsoft.com/office/powerpoint/2010/main" val="3081051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04A4C6-0A54-0C3B-E2FB-980B96EA3A10}"/>
              </a:ext>
            </a:extLst>
          </p:cNvPr>
          <p:cNvSpPr txBox="1"/>
          <p:nvPr/>
        </p:nvSpPr>
        <p:spPr>
          <a:xfrm>
            <a:off x="817754" y="1197972"/>
            <a:ext cx="10095085" cy="4462055"/>
          </a:xfrm>
          <a:prstGeom prst="rect">
            <a:avLst/>
          </a:prstGeom>
          <a:noFill/>
        </p:spPr>
        <p:txBody>
          <a:bodyPr wrap="square">
            <a:spAutoFit/>
          </a:bodyPr>
          <a:lstStyle/>
          <a:p>
            <a:pPr>
              <a:lnSpc>
                <a:spcPct val="150000"/>
              </a:lnSpc>
            </a:pPr>
            <a:r>
              <a:rPr lang="lv-LV" sz="2400" b="0" i="0" dirty="0">
                <a:solidFill>
                  <a:srgbClr val="000000"/>
                </a:solidFill>
                <a:effectLst/>
                <a:latin typeface="Open Sans" panose="020B0606030504020204" pitchFamily="34" charset="0"/>
              </a:rPr>
              <a:t>Saskaņā ar Eiropas Savienības Tiesas pastāvīgo judikatūru vienā no Savienības tiesību normas valodu redakcijām lietotais formulējums nevar būt vienīgais pamats šīs tiesību normas interpretācijai vai arī tam nevar piešķirt prioritāru nozīmi salīdzinājumā ar pārējo valodu redakcijām. Savienības tiesību normas ir interpretējamas un piemērojamas vienveidīgi, ņemot vērā visu Savienības oficiālo valodu redakcijas (skat. spriedumu </a:t>
            </a:r>
            <a:r>
              <a:rPr lang="lv-LV" sz="2400" b="0" i="1" dirty="0">
                <a:solidFill>
                  <a:srgbClr val="000000"/>
                </a:solidFill>
                <a:effectLst/>
                <a:latin typeface="Open Sans" panose="020B0606030504020204" pitchFamily="34" charset="0"/>
              </a:rPr>
              <a:t>Kurcums </a:t>
            </a:r>
            <a:r>
              <a:rPr lang="lv-LV" sz="2400" b="0" i="1" dirty="0" err="1">
                <a:solidFill>
                  <a:srgbClr val="000000"/>
                </a:solidFill>
                <a:effectLst/>
                <a:latin typeface="Open Sans" panose="020B0606030504020204" pitchFamily="34" charset="0"/>
              </a:rPr>
              <a:t>Metal</a:t>
            </a:r>
            <a:r>
              <a:rPr lang="lv-LV" sz="2400" b="0" i="0" dirty="0">
                <a:solidFill>
                  <a:srgbClr val="000000"/>
                </a:solidFill>
                <a:effectLst/>
                <a:latin typeface="Open Sans" panose="020B0606030504020204" pitchFamily="34" charset="0"/>
              </a:rPr>
              <a:t>, C‑558/11, EU:C:2012:721, 48. punkts un tajā minētā judikatūra)</a:t>
            </a:r>
            <a:endParaRPr lang="lv-LV" sz="2400" dirty="0"/>
          </a:p>
        </p:txBody>
      </p:sp>
    </p:spTree>
    <p:extLst>
      <p:ext uri="{BB962C8B-B14F-4D97-AF65-F5344CB8AC3E}">
        <p14:creationId xmlns:p14="http://schemas.microsoft.com/office/powerpoint/2010/main" val="3358258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04A4C6-0A54-0C3B-E2FB-980B96EA3A10}"/>
              </a:ext>
            </a:extLst>
          </p:cNvPr>
          <p:cNvSpPr txBox="1"/>
          <p:nvPr/>
        </p:nvSpPr>
        <p:spPr>
          <a:xfrm>
            <a:off x="1349115" y="1379095"/>
            <a:ext cx="8507950" cy="3354060"/>
          </a:xfrm>
          <a:prstGeom prst="rect">
            <a:avLst/>
          </a:prstGeom>
          <a:noFill/>
        </p:spPr>
        <p:txBody>
          <a:bodyPr wrap="square">
            <a:spAutoFit/>
          </a:bodyPr>
          <a:lstStyle/>
          <a:p>
            <a:pPr>
              <a:lnSpc>
                <a:spcPct val="150000"/>
              </a:lnSpc>
            </a:pPr>
            <a:r>
              <a:rPr lang="lv-LV" sz="2400" b="0" i="0" dirty="0">
                <a:solidFill>
                  <a:srgbClr val="000000"/>
                </a:solidFill>
                <a:effectLst/>
                <a:latin typeface="Open Sans" panose="020B0606030504020204" pitchFamily="34" charset="0"/>
              </a:rPr>
              <a:t>Saskaņā ar pastāvīgo Eiropas Savienības Tiesas judikatūru tādu jēdzienu nozīme un tvērums, kuriem Savienības tiesībās definīcija nav sniegta, ir jānosaka saskaņā ar to ierasto nozīmi ikdienas valodā, ņemot vērā kontekstu, kādā tie tiek lietoti, un tiesiskā regulējuma, kura daļu tie veido, sasniedzamos mērķus</a:t>
            </a:r>
            <a:endParaRPr lang="lv-LV" sz="2400" dirty="0"/>
          </a:p>
        </p:txBody>
      </p:sp>
    </p:spTree>
    <p:extLst>
      <p:ext uri="{BB962C8B-B14F-4D97-AF65-F5344CB8AC3E}">
        <p14:creationId xmlns:p14="http://schemas.microsoft.com/office/powerpoint/2010/main" val="3728595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04A4C6-0A54-0C3B-E2FB-980B96EA3A10}"/>
              </a:ext>
            </a:extLst>
          </p:cNvPr>
          <p:cNvSpPr txBox="1"/>
          <p:nvPr/>
        </p:nvSpPr>
        <p:spPr>
          <a:xfrm>
            <a:off x="1000386" y="685919"/>
            <a:ext cx="9804633" cy="5139164"/>
          </a:xfrm>
          <a:prstGeom prst="rect">
            <a:avLst/>
          </a:prstGeom>
          <a:noFill/>
        </p:spPr>
        <p:txBody>
          <a:bodyPr wrap="square">
            <a:spAutoFit/>
          </a:bodyPr>
          <a:lstStyle/>
          <a:p>
            <a:pPr algn="ctr">
              <a:spcAft>
                <a:spcPts val="1200"/>
              </a:spcAft>
            </a:pPr>
            <a:r>
              <a:rPr lang="lv-LV" sz="2400" b="1" i="0" dirty="0">
                <a:solidFill>
                  <a:srgbClr val="000000"/>
                </a:solidFill>
                <a:effectLst/>
                <a:latin typeface="Open Sans" panose="020B0606030504020204" pitchFamily="34" charset="0"/>
              </a:rPr>
              <a:t>EST lieta C-368/22, </a:t>
            </a:r>
            <a:r>
              <a:rPr lang="lv-LV" sz="2400" b="1" i="1" dirty="0" err="1">
                <a:solidFill>
                  <a:srgbClr val="000000"/>
                </a:solidFill>
                <a:effectLst/>
                <a:latin typeface="Open Sans" panose="020B0606030504020204" pitchFamily="34" charset="0"/>
              </a:rPr>
              <a:t>Skatteministeriet</a:t>
            </a:r>
            <a:endParaRPr lang="lv-LV" sz="2400" b="0" i="0" dirty="0">
              <a:solidFill>
                <a:srgbClr val="000000"/>
              </a:solidFill>
              <a:effectLst/>
              <a:latin typeface="Open Sans" panose="020B0606030504020204" pitchFamily="34" charset="0"/>
            </a:endParaRPr>
          </a:p>
          <a:p>
            <a:pPr algn="ctr">
              <a:spcAft>
                <a:spcPts val="1200"/>
              </a:spcAft>
            </a:pPr>
            <a:r>
              <a:rPr lang="lv-LV" sz="2400" b="0" i="0" dirty="0">
                <a:solidFill>
                  <a:srgbClr val="000000"/>
                </a:solidFill>
                <a:effectLst/>
                <a:latin typeface="Open Sans" panose="020B0606030504020204" pitchFamily="34" charset="0"/>
              </a:rPr>
              <a:t>pret </a:t>
            </a:r>
            <a:r>
              <a:rPr lang="lv-LV" sz="2400" b="1" i="1" dirty="0" err="1">
                <a:solidFill>
                  <a:srgbClr val="000000"/>
                </a:solidFill>
                <a:effectLst/>
                <a:latin typeface="Open Sans" panose="020B0606030504020204" pitchFamily="34" charset="0"/>
              </a:rPr>
              <a:t>Danish</a:t>
            </a:r>
            <a:r>
              <a:rPr lang="lv-LV" sz="2400" b="1" i="1" dirty="0">
                <a:solidFill>
                  <a:srgbClr val="000000"/>
                </a:solidFill>
                <a:effectLst/>
                <a:latin typeface="Open Sans" panose="020B0606030504020204" pitchFamily="34" charset="0"/>
              </a:rPr>
              <a:t> </a:t>
            </a:r>
            <a:r>
              <a:rPr lang="lv-LV" sz="2400" b="1" i="1" dirty="0" err="1">
                <a:solidFill>
                  <a:srgbClr val="000000"/>
                </a:solidFill>
                <a:effectLst/>
                <a:latin typeface="Open Sans" panose="020B0606030504020204" pitchFamily="34" charset="0"/>
              </a:rPr>
              <a:t>Fluid</a:t>
            </a:r>
            <a:r>
              <a:rPr lang="lv-LV" sz="2400" b="1" i="1" dirty="0">
                <a:solidFill>
                  <a:srgbClr val="000000"/>
                </a:solidFill>
                <a:effectLst/>
                <a:latin typeface="Open Sans" panose="020B0606030504020204" pitchFamily="34" charset="0"/>
              </a:rPr>
              <a:t> </a:t>
            </a:r>
            <a:r>
              <a:rPr lang="lv-LV" sz="2400" b="1" i="1" dirty="0" err="1">
                <a:solidFill>
                  <a:srgbClr val="000000"/>
                </a:solidFill>
                <a:effectLst/>
                <a:latin typeface="Open Sans" panose="020B0606030504020204" pitchFamily="34" charset="0"/>
              </a:rPr>
              <a:t>System</a:t>
            </a:r>
            <a:r>
              <a:rPr lang="lv-LV" sz="2400" b="1" i="1" dirty="0">
                <a:solidFill>
                  <a:srgbClr val="000000"/>
                </a:solidFill>
                <a:effectLst/>
                <a:latin typeface="Open Sans" panose="020B0606030504020204" pitchFamily="34" charset="0"/>
              </a:rPr>
              <a:t> Technologies A/S</a:t>
            </a:r>
            <a:endParaRPr lang="lv-LV" sz="2400" b="0" i="0" dirty="0">
              <a:solidFill>
                <a:srgbClr val="000000"/>
              </a:solidFill>
              <a:effectLst/>
              <a:latin typeface="Open Sans" panose="020B0606030504020204" pitchFamily="34" charset="0"/>
            </a:endParaRPr>
          </a:p>
          <a:p>
            <a:pPr algn="ctr">
              <a:lnSpc>
                <a:spcPct val="150000"/>
              </a:lnSpc>
            </a:pPr>
            <a:endParaRPr lang="lv-LV" sz="800" b="1" i="0" dirty="0">
              <a:solidFill>
                <a:srgbClr val="000000"/>
              </a:solidFill>
              <a:effectLst/>
              <a:latin typeface="Open Sans" panose="020B0606030504020204" pitchFamily="34" charset="0"/>
            </a:endParaRPr>
          </a:p>
          <a:p>
            <a:pPr>
              <a:lnSpc>
                <a:spcPct val="150000"/>
              </a:lnSpc>
            </a:pPr>
            <a:r>
              <a:rPr lang="lv-LV" sz="2400" b="0" i="0" dirty="0">
                <a:solidFill>
                  <a:srgbClr val="000000"/>
                </a:solidFill>
                <a:effectLst/>
                <a:latin typeface="Open Sans" panose="020B0606030504020204" pitchFamily="34" charset="0"/>
              </a:rPr>
              <a:t>Dāņu, vācu un angļu valodā vārds </a:t>
            </a:r>
            <a:r>
              <a:rPr lang="lv-LV" sz="2400" b="1" i="0" dirty="0">
                <a:solidFill>
                  <a:srgbClr val="000000"/>
                </a:solidFill>
                <a:effectLst/>
                <a:latin typeface="Open Sans" panose="020B0606030504020204" pitchFamily="34" charset="0"/>
              </a:rPr>
              <a:t>“uzmava”</a:t>
            </a:r>
            <a:r>
              <a:rPr lang="lv-LV" sz="2400" b="0" i="0" dirty="0">
                <a:solidFill>
                  <a:srgbClr val="000000"/>
                </a:solidFill>
                <a:effectLst/>
                <a:latin typeface="Open Sans" panose="020B0606030504020204" pitchFamily="34" charset="0"/>
              </a:rPr>
              <a:t> ir definēts kā īsa caurule, kas paredzēta, lai aptvertu divu cauruļu galus, un ka šādi apzīmētais savienotājelements caurulēm ir pretstats tam, kas tiek apzīmēts ar vārdu “nipelis”, – šādi apzīmētais piederums ir definēts kā tāds, kas var būt gluds vai ar ārēju vītni. No tā izriet, [..] uzmava, ja tā nav gluda, var būt tikai ar iekšēju vītni, jo pretējā gadījumā tā nevarētu aptvert divu cauruļu, ko tā savieno, galus</a:t>
            </a:r>
            <a:endParaRPr lang="lv-LV" sz="2400" dirty="0"/>
          </a:p>
        </p:txBody>
      </p:sp>
      <p:pic>
        <p:nvPicPr>
          <p:cNvPr id="4" name="Picture 3" descr="A group of metal pipes&#10;&#10;Description automatically generated">
            <a:extLst>
              <a:ext uri="{FF2B5EF4-FFF2-40B4-BE49-F238E27FC236}">
                <a16:creationId xmlns:a16="http://schemas.microsoft.com/office/drawing/2014/main" id="{93D3F4A2-D22C-2A33-C362-60C1852B57F3}"/>
              </a:ext>
            </a:extLst>
          </p:cNvPr>
          <p:cNvPicPr>
            <a:picLocks noChangeAspect="1"/>
          </p:cNvPicPr>
          <p:nvPr/>
        </p:nvPicPr>
        <p:blipFill>
          <a:blip r:embed="rId2" cstate="screen">
            <a:alphaModFix amt="20000"/>
            <a:extLst>
              <a:ext uri="{28A0092B-C50C-407E-A947-70E740481C1C}">
                <a14:useLocalDpi xmlns:a14="http://schemas.microsoft.com/office/drawing/2010/main" val="0"/>
              </a:ext>
            </a:extLst>
          </a:blip>
          <a:stretch>
            <a:fillRect/>
          </a:stretch>
        </p:blipFill>
        <p:spPr>
          <a:xfrm>
            <a:off x="9009776" y="3675776"/>
            <a:ext cx="3182224" cy="3182224"/>
          </a:xfrm>
          <a:prstGeom prst="rect">
            <a:avLst/>
          </a:prstGeom>
          <a:ln>
            <a:noFill/>
          </a:ln>
          <a:effectLst>
            <a:softEdge rad="112500"/>
          </a:effectLst>
        </p:spPr>
      </p:pic>
    </p:spTree>
    <p:extLst>
      <p:ext uri="{BB962C8B-B14F-4D97-AF65-F5344CB8AC3E}">
        <p14:creationId xmlns:p14="http://schemas.microsoft.com/office/powerpoint/2010/main" val="3813876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04A4C6-0A54-0C3B-E2FB-980B96EA3A10}"/>
              </a:ext>
            </a:extLst>
          </p:cNvPr>
          <p:cNvSpPr txBox="1"/>
          <p:nvPr/>
        </p:nvSpPr>
        <p:spPr>
          <a:xfrm>
            <a:off x="1369503" y="643974"/>
            <a:ext cx="8319782" cy="3354060"/>
          </a:xfrm>
          <a:prstGeom prst="rect">
            <a:avLst/>
          </a:prstGeom>
          <a:noFill/>
        </p:spPr>
        <p:txBody>
          <a:bodyPr wrap="square">
            <a:spAutoFit/>
          </a:bodyPr>
          <a:lstStyle/>
          <a:p>
            <a:pPr>
              <a:lnSpc>
                <a:spcPct val="150000"/>
              </a:lnSpc>
            </a:pPr>
            <a:endParaRPr lang="lv-LV" sz="2400" b="0" i="0" dirty="0">
              <a:solidFill>
                <a:srgbClr val="000000"/>
              </a:solidFill>
              <a:effectLst/>
              <a:latin typeface="Open Sans" panose="020B0606030504020204" pitchFamily="34" charset="0"/>
            </a:endParaRPr>
          </a:p>
          <a:p>
            <a:pPr>
              <a:lnSpc>
                <a:spcPct val="150000"/>
              </a:lnSpc>
            </a:pPr>
            <a:r>
              <a:rPr lang="lv-LV" sz="2400" b="0" i="0" dirty="0">
                <a:solidFill>
                  <a:srgbClr val="000000"/>
                </a:solidFill>
                <a:effectLst/>
                <a:latin typeface="Open Sans" panose="020B0606030504020204" pitchFamily="34" charset="0"/>
              </a:rPr>
              <a:t>Daudzi vārdi, kas apzīmē cauruļu piederumus [..], šķiet, vairākās valodu versijās ir radušies, iedvesmojoties no vārdiem, kas atbilst noteiktām formām, piemēram, ķermeņa daļas, alfabēta burti vai apģērbi, un tādējādi tie ietver norādi par attiecīgā piederuma veida formu</a:t>
            </a:r>
            <a:endParaRPr lang="lv-LV" sz="2400" dirty="0"/>
          </a:p>
        </p:txBody>
      </p:sp>
    </p:spTree>
    <p:extLst>
      <p:ext uri="{BB962C8B-B14F-4D97-AF65-F5344CB8AC3E}">
        <p14:creationId xmlns:p14="http://schemas.microsoft.com/office/powerpoint/2010/main" val="3105882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04A4C6-0A54-0C3B-E2FB-980B96EA3A10}"/>
              </a:ext>
            </a:extLst>
          </p:cNvPr>
          <p:cNvSpPr txBox="1"/>
          <p:nvPr/>
        </p:nvSpPr>
        <p:spPr>
          <a:xfrm>
            <a:off x="1369503" y="643974"/>
            <a:ext cx="8319782" cy="4462055"/>
          </a:xfrm>
          <a:prstGeom prst="rect">
            <a:avLst/>
          </a:prstGeom>
          <a:noFill/>
        </p:spPr>
        <p:txBody>
          <a:bodyPr wrap="square">
            <a:spAutoFit/>
          </a:bodyPr>
          <a:lstStyle/>
          <a:p>
            <a:pPr>
              <a:lnSpc>
                <a:spcPct val="150000"/>
              </a:lnSpc>
            </a:pPr>
            <a:endParaRPr lang="lv-LV" sz="2400" b="0" i="0" dirty="0">
              <a:solidFill>
                <a:srgbClr val="000000"/>
              </a:solidFill>
              <a:effectLst/>
              <a:latin typeface="Open Sans" panose="020B0606030504020204" pitchFamily="34" charset="0"/>
            </a:endParaRPr>
          </a:p>
          <a:p>
            <a:pPr>
              <a:lnSpc>
                <a:spcPct val="150000"/>
              </a:lnSpc>
            </a:pPr>
            <a:r>
              <a:rPr lang="lv-LV" sz="2400" b="0" i="0" dirty="0">
                <a:solidFill>
                  <a:srgbClr val="000000"/>
                </a:solidFill>
                <a:effectLst/>
                <a:latin typeface="Open Sans" panose="020B0606030504020204" pitchFamily="34" charset="0"/>
              </a:rPr>
              <a:t>Piemēram, dāņu valodas vārdi “</a:t>
            </a:r>
            <a:r>
              <a:rPr lang="lv-LV" sz="2400" b="0" i="0" dirty="0" err="1">
                <a:solidFill>
                  <a:srgbClr val="000000"/>
                </a:solidFill>
                <a:effectLst/>
                <a:latin typeface="Open Sans" panose="020B0606030504020204" pitchFamily="34" charset="0"/>
              </a:rPr>
              <a:t>rørknæ</a:t>
            </a:r>
            <a:r>
              <a:rPr lang="lv-LV" sz="2400" b="0" i="0" dirty="0">
                <a:solidFill>
                  <a:srgbClr val="000000"/>
                </a:solidFill>
                <a:effectLst/>
                <a:latin typeface="Open Sans" panose="020B0606030504020204" pitchFamily="34" charset="0"/>
              </a:rPr>
              <a:t>” un “</a:t>
            </a:r>
            <a:r>
              <a:rPr lang="lv-LV" sz="2400" b="0" i="0" dirty="0" err="1">
                <a:solidFill>
                  <a:srgbClr val="000000"/>
                </a:solidFill>
                <a:effectLst/>
                <a:latin typeface="Open Sans" panose="020B0606030504020204" pitchFamily="34" charset="0"/>
              </a:rPr>
              <a:t>rørbøjninger</a:t>
            </a:r>
            <a:r>
              <a:rPr lang="lv-LV" sz="2400" b="0" i="0" dirty="0">
                <a:solidFill>
                  <a:srgbClr val="000000"/>
                </a:solidFill>
                <a:effectLst/>
                <a:latin typeface="Open Sans" panose="020B0606030504020204" pitchFamily="34" charset="0"/>
              </a:rPr>
              <a:t>” (angļu valodā “</a:t>
            </a:r>
            <a:r>
              <a:rPr lang="lv-LV" sz="2400" b="0" i="0" dirty="0" err="1">
                <a:solidFill>
                  <a:srgbClr val="000000"/>
                </a:solidFill>
                <a:effectLst/>
                <a:latin typeface="Open Sans" panose="020B0606030504020204" pitchFamily="34" charset="0"/>
              </a:rPr>
              <a:t>elbows</a:t>
            </a:r>
            <a:r>
              <a:rPr lang="lv-LV" sz="2400" b="0" i="0" dirty="0">
                <a:solidFill>
                  <a:srgbClr val="000000"/>
                </a:solidFill>
                <a:effectLst/>
                <a:latin typeface="Open Sans" panose="020B0606030504020204" pitchFamily="34" charset="0"/>
              </a:rPr>
              <a:t>” un “</a:t>
            </a:r>
            <a:r>
              <a:rPr lang="lv-LV" sz="2400" b="0" i="0" dirty="0" err="1">
                <a:solidFill>
                  <a:srgbClr val="000000"/>
                </a:solidFill>
                <a:effectLst/>
                <a:latin typeface="Open Sans" panose="020B0606030504020204" pitchFamily="34" charset="0"/>
              </a:rPr>
              <a:t>bends</a:t>
            </a:r>
            <a:r>
              <a:rPr lang="lv-LV" sz="2400" b="0" i="0" dirty="0">
                <a:solidFill>
                  <a:srgbClr val="000000"/>
                </a:solidFill>
                <a:effectLst/>
                <a:latin typeface="Open Sans" panose="020B0606030504020204" pitchFamily="34" charset="0"/>
              </a:rPr>
              <a:t>”, kā arī franču valodā – “</a:t>
            </a:r>
            <a:r>
              <a:rPr lang="lv-LV" sz="2400" b="0" i="0" dirty="0" err="1">
                <a:solidFill>
                  <a:srgbClr val="000000"/>
                </a:solidFill>
                <a:effectLst/>
                <a:latin typeface="Open Sans" panose="020B0606030504020204" pitchFamily="34" charset="0"/>
              </a:rPr>
              <a:t>coudes</a:t>
            </a:r>
            <a:r>
              <a:rPr lang="lv-LV" sz="2400" b="0" i="0" dirty="0">
                <a:solidFill>
                  <a:srgbClr val="000000"/>
                </a:solidFill>
                <a:effectLst/>
                <a:latin typeface="Open Sans" panose="020B0606030504020204" pitchFamily="34" charset="0"/>
              </a:rPr>
              <a:t>” un “</a:t>
            </a:r>
            <a:r>
              <a:rPr lang="lv-LV" sz="2400" b="0" i="0" dirty="0" err="1">
                <a:solidFill>
                  <a:srgbClr val="000000"/>
                </a:solidFill>
                <a:effectLst/>
                <a:latin typeface="Open Sans" panose="020B0606030504020204" pitchFamily="34" charset="0"/>
              </a:rPr>
              <a:t>courbes</a:t>
            </a:r>
            <a:r>
              <a:rPr lang="lv-LV" sz="2400" b="0" i="0" dirty="0">
                <a:solidFill>
                  <a:srgbClr val="000000"/>
                </a:solidFill>
                <a:effectLst/>
                <a:latin typeface="Open Sans" panose="020B0606030504020204" pitchFamily="34" charset="0"/>
              </a:rPr>
              <a:t>”) apzīmē preci, kas, līdzīgi kā celis (“</a:t>
            </a:r>
            <a:r>
              <a:rPr lang="lv-LV" sz="2400" b="0" i="0" dirty="0" err="1">
                <a:solidFill>
                  <a:srgbClr val="000000"/>
                </a:solidFill>
                <a:effectLst/>
                <a:latin typeface="Open Sans" panose="020B0606030504020204" pitchFamily="34" charset="0"/>
              </a:rPr>
              <a:t>knæ</a:t>
            </a:r>
            <a:r>
              <a:rPr lang="lv-LV" sz="2400" b="0" i="0" dirty="0">
                <a:solidFill>
                  <a:srgbClr val="000000"/>
                </a:solidFill>
                <a:effectLst/>
                <a:latin typeface="Open Sans" panose="020B0606030504020204" pitchFamily="34" charset="0"/>
              </a:rPr>
              <a:t>”), ir izliekta, tāpat kā vārds “</a:t>
            </a:r>
            <a:r>
              <a:rPr lang="lv-LV" sz="2400" b="0" i="0" dirty="0" err="1">
                <a:solidFill>
                  <a:srgbClr val="000000"/>
                </a:solidFill>
                <a:effectLst/>
                <a:latin typeface="Open Sans" panose="020B0606030504020204" pitchFamily="34" charset="0"/>
              </a:rPr>
              <a:t>muffe</a:t>
            </a:r>
            <a:r>
              <a:rPr lang="lv-LV" sz="2400" b="0" i="0" dirty="0">
                <a:solidFill>
                  <a:srgbClr val="000000"/>
                </a:solidFill>
                <a:effectLst/>
                <a:latin typeface="Open Sans" panose="020B0606030504020204" pitchFamily="34" charset="0"/>
              </a:rPr>
              <a:t>” (angļu valodā “</a:t>
            </a:r>
            <a:r>
              <a:rPr lang="lv-LV" sz="2400" b="0" i="0" dirty="0" err="1">
                <a:solidFill>
                  <a:srgbClr val="000000"/>
                </a:solidFill>
                <a:effectLst/>
                <a:latin typeface="Open Sans" panose="020B0606030504020204" pitchFamily="34" charset="0"/>
              </a:rPr>
              <a:t>sleeve</a:t>
            </a:r>
            <a:r>
              <a:rPr lang="lv-LV" sz="2400" b="0" i="0" dirty="0">
                <a:solidFill>
                  <a:srgbClr val="000000"/>
                </a:solidFill>
                <a:effectLst/>
                <a:latin typeface="Open Sans" panose="020B0606030504020204" pitchFamily="34" charset="0"/>
              </a:rPr>
              <a:t>” un franču valodā “</a:t>
            </a:r>
            <a:r>
              <a:rPr lang="lv-LV" sz="2400" b="0" i="0" dirty="0" err="1">
                <a:solidFill>
                  <a:srgbClr val="000000"/>
                </a:solidFill>
                <a:effectLst/>
                <a:latin typeface="Open Sans" panose="020B0606030504020204" pitchFamily="34" charset="0"/>
              </a:rPr>
              <a:t>manchon</a:t>
            </a:r>
            <a:r>
              <a:rPr lang="lv-LV" sz="2400" b="0" i="0" dirty="0">
                <a:solidFill>
                  <a:srgbClr val="000000"/>
                </a:solidFill>
                <a:effectLst/>
                <a:latin typeface="Open Sans" panose="020B0606030504020204" pitchFamily="34" charset="0"/>
              </a:rPr>
              <a:t>”), šķiet, norāda uz to, ka šādi apzīmētajai precei ir uzroča vai piedurknes forma</a:t>
            </a:r>
            <a:endParaRPr lang="lv-LV" sz="2400" dirty="0"/>
          </a:p>
        </p:txBody>
      </p:sp>
    </p:spTree>
    <p:extLst>
      <p:ext uri="{BB962C8B-B14F-4D97-AF65-F5344CB8AC3E}">
        <p14:creationId xmlns:p14="http://schemas.microsoft.com/office/powerpoint/2010/main" val="2906803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B26382-06A2-89C0-4F1F-F3097FA3ED74}"/>
              </a:ext>
            </a:extLst>
          </p:cNvPr>
          <p:cNvSpPr/>
          <p:nvPr/>
        </p:nvSpPr>
        <p:spPr>
          <a:xfrm>
            <a:off x="764498" y="1289154"/>
            <a:ext cx="2347818" cy="485681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lv-LV" sz="2400" dirty="0">
                <a:solidFill>
                  <a:schemeClr val="accent3">
                    <a:lumMod val="50000"/>
                  </a:schemeClr>
                </a:solidFill>
              </a:rPr>
              <a:t>Regulas par atsevišķu preču klasifikāciju KN, </a:t>
            </a:r>
          </a:p>
          <a:p>
            <a:pPr algn="ctr">
              <a:lnSpc>
                <a:spcPct val="150000"/>
              </a:lnSpc>
            </a:pPr>
            <a:r>
              <a:rPr lang="lv-LV" sz="2400" dirty="0">
                <a:solidFill>
                  <a:schemeClr val="accent3">
                    <a:lumMod val="50000"/>
                  </a:schemeClr>
                </a:solidFill>
              </a:rPr>
              <a:t>KN skaidrojumi</a:t>
            </a:r>
          </a:p>
        </p:txBody>
      </p:sp>
      <p:sp>
        <p:nvSpPr>
          <p:cNvPr id="9" name="Rectangle 8">
            <a:extLst>
              <a:ext uri="{FF2B5EF4-FFF2-40B4-BE49-F238E27FC236}">
                <a16:creationId xmlns:a16="http://schemas.microsoft.com/office/drawing/2014/main" id="{95F9E9D0-B08D-7324-039F-5A30A54789D0}"/>
              </a:ext>
            </a:extLst>
          </p:cNvPr>
          <p:cNvSpPr/>
          <p:nvPr/>
        </p:nvSpPr>
        <p:spPr>
          <a:xfrm>
            <a:off x="3478933" y="1289154"/>
            <a:ext cx="2516697" cy="931178"/>
          </a:xfrm>
          <a:prstGeom prst="rect">
            <a:avLst/>
          </a:prstGeom>
          <a:solidFill>
            <a:schemeClr val="bg1"/>
          </a:solidFill>
          <a:ln>
            <a:solidFill>
              <a:schemeClr val="bg1"/>
            </a:solidFill>
          </a:ln>
        </p:spPr>
        <p:style>
          <a:lnRef idx="1">
            <a:schemeClr val="accent1"/>
          </a:lnRef>
          <a:fillRef idx="2">
            <a:schemeClr val="accent1"/>
          </a:fillRef>
          <a:effectRef idx="1">
            <a:schemeClr val="accent1"/>
          </a:effectRef>
          <a:fontRef idx="minor">
            <a:schemeClr val="dk1"/>
          </a:fontRef>
        </p:style>
        <p:txBody>
          <a:bodyPr bIns="0" rtlCol="0" anchor="ctr"/>
          <a:lstStyle/>
          <a:p>
            <a:pPr algn="ctr"/>
            <a:r>
              <a:rPr lang="lv-LV" sz="2400" b="1" dirty="0"/>
              <a:t>Saīsinājumi</a:t>
            </a:r>
          </a:p>
        </p:txBody>
      </p:sp>
      <p:sp>
        <p:nvSpPr>
          <p:cNvPr id="10" name="Rectangle 9">
            <a:extLst>
              <a:ext uri="{FF2B5EF4-FFF2-40B4-BE49-F238E27FC236}">
                <a16:creationId xmlns:a16="http://schemas.microsoft.com/office/drawing/2014/main" id="{86EC87CE-1023-1A97-B134-29B7ED28E14F}"/>
              </a:ext>
            </a:extLst>
          </p:cNvPr>
          <p:cNvSpPr/>
          <p:nvPr/>
        </p:nvSpPr>
        <p:spPr>
          <a:xfrm>
            <a:off x="3784995" y="2468083"/>
            <a:ext cx="6644080" cy="3100763"/>
          </a:xfrm>
          <a:prstGeom prst="rect">
            <a:avLst/>
          </a:prstGeom>
          <a:solidFill>
            <a:schemeClr val="accent3">
              <a:lumMod val="40000"/>
              <a:lumOff val="60000"/>
            </a:schemeClr>
          </a:solidFill>
          <a:ln>
            <a:solidFill>
              <a:schemeClr val="bg1"/>
            </a:solidFill>
          </a:ln>
          <a:effectLst>
            <a:outerShdw blurRad="50800" dist="38100" algn="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lang="lv-LV" sz="2400" dirty="0">
                <a:solidFill>
                  <a:schemeClr val="tx1"/>
                </a:solidFill>
              </a:rPr>
              <a:t>Vispārīgie interpretācijas noteikumi (VIN) – </a:t>
            </a:r>
            <a:r>
              <a:rPr lang="lv-LV" sz="2400" i="1" dirty="0" err="1">
                <a:solidFill>
                  <a:schemeClr val="tx1"/>
                </a:solidFill>
              </a:rPr>
              <a:t>general</a:t>
            </a:r>
            <a:r>
              <a:rPr lang="lv-LV" sz="2400" i="1" dirty="0">
                <a:solidFill>
                  <a:schemeClr val="tx1"/>
                </a:solidFill>
              </a:rPr>
              <a:t> </a:t>
            </a:r>
            <a:r>
              <a:rPr lang="lv-LV" sz="2400" i="1" dirty="0" err="1">
                <a:solidFill>
                  <a:schemeClr val="tx1"/>
                </a:solidFill>
              </a:rPr>
              <a:t>rules</a:t>
            </a:r>
            <a:r>
              <a:rPr lang="lv-LV" sz="2400" i="1" dirty="0">
                <a:solidFill>
                  <a:schemeClr val="tx1"/>
                </a:solidFill>
              </a:rPr>
              <a:t> of </a:t>
            </a:r>
            <a:r>
              <a:rPr lang="lv-LV" sz="2400" i="1" dirty="0" err="1">
                <a:solidFill>
                  <a:schemeClr val="tx1"/>
                </a:solidFill>
              </a:rPr>
              <a:t>interpretation</a:t>
            </a:r>
            <a:r>
              <a:rPr lang="lv-LV" sz="2400" i="1" dirty="0">
                <a:solidFill>
                  <a:schemeClr val="tx1"/>
                </a:solidFill>
              </a:rPr>
              <a:t> (GIR)</a:t>
            </a:r>
          </a:p>
          <a:p>
            <a:endParaRPr lang="lv-LV" sz="2400" dirty="0">
              <a:solidFill>
                <a:schemeClr val="tx1"/>
              </a:solidFill>
            </a:endParaRPr>
          </a:p>
          <a:p>
            <a:r>
              <a:rPr lang="lv-LV" sz="2400" dirty="0">
                <a:solidFill>
                  <a:schemeClr val="tx1"/>
                </a:solidFill>
              </a:rPr>
              <a:t>Automātiskās datu apstrādes iekārtas (ADA – </a:t>
            </a:r>
            <a:r>
              <a:rPr lang="lv-LV" sz="2400" i="1" dirty="0">
                <a:solidFill>
                  <a:schemeClr val="tx1"/>
                </a:solidFill>
              </a:rPr>
              <a:t>ADP</a:t>
            </a:r>
            <a:r>
              <a:rPr lang="lv-LV" sz="2400" dirty="0">
                <a:solidFill>
                  <a:schemeClr val="tx1"/>
                </a:solidFill>
              </a:rPr>
              <a:t>)</a:t>
            </a:r>
          </a:p>
        </p:txBody>
      </p:sp>
    </p:spTree>
    <p:extLst>
      <p:ext uri="{BB962C8B-B14F-4D97-AF65-F5344CB8AC3E}">
        <p14:creationId xmlns:p14="http://schemas.microsoft.com/office/powerpoint/2010/main" val="1898857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duotone>
              <a:schemeClr val="accent5">
                <a:shade val="45000"/>
                <a:satMod val="135000"/>
              </a:schemeClr>
              <a:prstClr val="white"/>
            </a:duotone>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3DCA5F-F414-40FF-AE7E-DBD5D8ABE6B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70904" y="2323475"/>
            <a:ext cx="3319223" cy="3191879"/>
          </a:xfrm>
          <a:prstGeom prst="rect">
            <a:avLst/>
          </a:prstGeom>
        </p:spPr>
      </p:pic>
    </p:spTree>
    <p:extLst>
      <p:ext uri="{BB962C8B-B14F-4D97-AF65-F5344CB8AC3E}">
        <p14:creationId xmlns:p14="http://schemas.microsoft.com/office/powerpoint/2010/main" val="337954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4B2A0-1CF1-C4CB-B4F3-A488D58B65E5}"/>
              </a:ext>
            </a:extLst>
          </p:cNvPr>
          <p:cNvSpPr>
            <a:spLocks noGrp="1"/>
          </p:cNvSpPr>
          <p:nvPr>
            <p:ph type="title"/>
          </p:nvPr>
        </p:nvSpPr>
        <p:spPr>
          <a:xfrm>
            <a:off x="643647" y="365125"/>
            <a:ext cx="10515600" cy="1055113"/>
          </a:xfrm>
        </p:spPr>
        <p:txBody>
          <a:bodyPr/>
          <a:lstStyle/>
          <a:p>
            <a:r>
              <a:rPr lang="lv-LV" dirty="0"/>
              <a:t>Sadarbība ar EK Tulkošanas ģenerāldirektorātu </a:t>
            </a:r>
          </a:p>
        </p:txBody>
      </p:sp>
      <p:sp>
        <p:nvSpPr>
          <p:cNvPr id="3" name="Arrow: Pentagon 2">
            <a:extLst>
              <a:ext uri="{FF2B5EF4-FFF2-40B4-BE49-F238E27FC236}">
                <a16:creationId xmlns:a16="http://schemas.microsoft.com/office/drawing/2014/main" id="{90278CA4-3E51-E17F-3EF0-6F2356508AF2}"/>
              </a:ext>
            </a:extLst>
          </p:cNvPr>
          <p:cNvSpPr/>
          <p:nvPr/>
        </p:nvSpPr>
        <p:spPr>
          <a:xfrm>
            <a:off x="719847" y="1624536"/>
            <a:ext cx="2859929" cy="1325564"/>
          </a:xfrm>
          <a:prstGeom prst="homePlate">
            <a:avLst/>
          </a:prstGeom>
          <a:effectLst>
            <a:outerShdw blurRad="50800" dist="38100" dir="16200000"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lv-LV" sz="2400" dirty="0"/>
              <a:t>Harmonizētās sistēmas (HS)</a:t>
            </a:r>
          </a:p>
          <a:p>
            <a:pPr algn="ctr"/>
            <a:r>
              <a:rPr lang="lv-LV" sz="2400" dirty="0"/>
              <a:t>nomenklatūra</a:t>
            </a:r>
          </a:p>
        </p:txBody>
      </p:sp>
      <p:cxnSp>
        <p:nvCxnSpPr>
          <p:cNvPr id="5" name="Straight Connector 4">
            <a:extLst>
              <a:ext uri="{FF2B5EF4-FFF2-40B4-BE49-F238E27FC236}">
                <a16:creationId xmlns:a16="http://schemas.microsoft.com/office/drawing/2014/main" id="{57F379DB-F8E0-A248-F249-3FA583C56DED}"/>
              </a:ext>
            </a:extLst>
          </p:cNvPr>
          <p:cNvCxnSpPr/>
          <p:nvPr/>
        </p:nvCxnSpPr>
        <p:spPr>
          <a:xfrm flipV="1">
            <a:off x="719847" y="5671225"/>
            <a:ext cx="10739336" cy="116732"/>
          </a:xfrm>
          <a:prstGeom prst="line">
            <a:avLst/>
          </a:prstGeom>
          <a:ln w="41275">
            <a:prstDash val="dash"/>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Arrow: Pentagon 5">
            <a:extLst>
              <a:ext uri="{FF2B5EF4-FFF2-40B4-BE49-F238E27FC236}">
                <a16:creationId xmlns:a16="http://schemas.microsoft.com/office/drawing/2014/main" id="{33B82459-9E62-C62F-F8A8-4851579DE07B}"/>
              </a:ext>
            </a:extLst>
          </p:cNvPr>
          <p:cNvSpPr/>
          <p:nvPr/>
        </p:nvSpPr>
        <p:spPr>
          <a:xfrm>
            <a:off x="4189375" y="2153056"/>
            <a:ext cx="3297676" cy="1507787"/>
          </a:xfrm>
          <a:prstGeom prst="homePlate">
            <a:avLst/>
          </a:prstGeom>
          <a:effectLst>
            <a:outerShdw blurRad="63500" sx="102000" sy="102000" algn="c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lv-LV" sz="2400" dirty="0"/>
              <a:t>Kombinētā nomenklatūra (KN)</a:t>
            </a:r>
          </a:p>
        </p:txBody>
      </p:sp>
      <p:sp>
        <p:nvSpPr>
          <p:cNvPr id="7" name="Arrow: Pentagon 6">
            <a:extLst>
              <a:ext uri="{FF2B5EF4-FFF2-40B4-BE49-F238E27FC236}">
                <a16:creationId xmlns:a16="http://schemas.microsoft.com/office/drawing/2014/main" id="{E2197BBA-2228-F7D4-4ACA-AE60B572F5DD}"/>
              </a:ext>
            </a:extLst>
          </p:cNvPr>
          <p:cNvSpPr/>
          <p:nvPr/>
        </p:nvSpPr>
        <p:spPr>
          <a:xfrm>
            <a:off x="8129079" y="2927401"/>
            <a:ext cx="3297676" cy="1507787"/>
          </a:xfrm>
          <a:prstGeom prst="homePlate">
            <a:avLst/>
          </a:prstGeom>
          <a:effectLst>
            <a:outerShdw blurRad="50800" dist="38100" algn="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lv-LV" sz="2400" dirty="0"/>
              <a:t>Regulas par atsevišķu preču klasifikāciju KN,</a:t>
            </a:r>
          </a:p>
          <a:p>
            <a:pPr algn="ctr"/>
            <a:r>
              <a:rPr lang="lv-LV" sz="2400" dirty="0"/>
              <a:t>KN skaidrojumi</a:t>
            </a:r>
          </a:p>
        </p:txBody>
      </p:sp>
    </p:spTree>
    <p:extLst>
      <p:ext uri="{BB962C8B-B14F-4D97-AF65-F5344CB8AC3E}">
        <p14:creationId xmlns:p14="http://schemas.microsoft.com/office/powerpoint/2010/main" val="1148624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6A29240-841C-BBD6-8CCC-444A69874E4F}"/>
              </a:ext>
            </a:extLst>
          </p:cNvPr>
          <p:cNvSpPr>
            <a:spLocks noGrp="1" noRot="1" noMove="1" noResize="1" noEditPoints="1" noAdjustHandles="1" noChangeArrowheads="1" noChangeShapeType="1"/>
          </p:cNvSpPr>
          <p:nvPr/>
        </p:nvSpPr>
        <p:spPr>
          <a:xfrm>
            <a:off x="123217" y="1328634"/>
            <a:ext cx="11945566" cy="5150458"/>
          </a:xfrm>
          <a:prstGeom prst="roundRect">
            <a:avLst/>
          </a:prstGeom>
          <a:solidFill>
            <a:schemeClr val="accent3">
              <a:alpha val="23000"/>
            </a:schemeClr>
          </a:solidFill>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lv-LV" dirty="0"/>
          </a:p>
        </p:txBody>
      </p:sp>
      <p:sp>
        <p:nvSpPr>
          <p:cNvPr id="2" name="Title 1">
            <a:extLst>
              <a:ext uri="{FF2B5EF4-FFF2-40B4-BE49-F238E27FC236}">
                <a16:creationId xmlns:a16="http://schemas.microsoft.com/office/drawing/2014/main" id="{26B4B2A0-1CF1-C4CB-B4F3-A488D58B65E5}"/>
              </a:ext>
            </a:extLst>
          </p:cNvPr>
          <p:cNvSpPr>
            <a:spLocks noGrp="1"/>
          </p:cNvSpPr>
          <p:nvPr>
            <p:ph type="title"/>
          </p:nvPr>
        </p:nvSpPr>
        <p:spPr>
          <a:xfrm>
            <a:off x="643647" y="365125"/>
            <a:ext cx="10515600" cy="1055113"/>
          </a:xfrm>
        </p:spPr>
        <p:txBody>
          <a:bodyPr/>
          <a:lstStyle/>
          <a:p>
            <a:r>
              <a:rPr lang="lv-LV" dirty="0"/>
              <a:t>Sadarbība ar EK Tulkošanas ģenerāldirektorātu </a:t>
            </a:r>
          </a:p>
        </p:txBody>
      </p:sp>
      <p:sp>
        <p:nvSpPr>
          <p:cNvPr id="3" name="Arrow: Pentagon 2">
            <a:extLst>
              <a:ext uri="{FF2B5EF4-FFF2-40B4-BE49-F238E27FC236}">
                <a16:creationId xmlns:a16="http://schemas.microsoft.com/office/drawing/2014/main" id="{90278CA4-3E51-E17F-3EF0-6F2356508AF2}"/>
              </a:ext>
            </a:extLst>
          </p:cNvPr>
          <p:cNvSpPr/>
          <p:nvPr/>
        </p:nvSpPr>
        <p:spPr>
          <a:xfrm>
            <a:off x="719847" y="1624536"/>
            <a:ext cx="2859929" cy="1325564"/>
          </a:xfrm>
          <a:prstGeom prst="homePlate">
            <a:avLst/>
          </a:prstGeom>
          <a:effectLst>
            <a:outerShdw blurRad="50800" dist="38100" dir="16200000"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lv-LV" sz="2400" dirty="0"/>
              <a:t>Harmonizētās sistēmas (HS)</a:t>
            </a:r>
          </a:p>
          <a:p>
            <a:pPr algn="ctr"/>
            <a:r>
              <a:rPr lang="lv-LV" sz="2400" dirty="0"/>
              <a:t>nomenklatūra</a:t>
            </a:r>
          </a:p>
        </p:txBody>
      </p:sp>
      <p:cxnSp>
        <p:nvCxnSpPr>
          <p:cNvPr id="5" name="Straight Connector 4">
            <a:extLst>
              <a:ext uri="{FF2B5EF4-FFF2-40B4-BE49-F238E27FC236}">
                <a16:creationId xmlns:a16="http://schemas.microsoft.com/office/drawing/2014/main" id="{57F379DB-F8E0-A248-F249-3FA583C56DED}"/>
              </a:ext>
            </a:extLst>
          </p:cNvPr>
          <p:cNvCxnSpPr/>
          <p:nvPr/>
        </p:nvCxnSpPr>
        <p:spPr>
          <a:xfrm flipV="1">
            <a:off x="719847" y="5671225"/>
            <a:ext cx="10739336" cy="116732"/>
          </a:xfrm>
          <a:prstGeom prst="line">
            <a:avLst/>
          </a:prstGeom>
          <a:ln w="41275">
            <a:prstDash val="dash"/>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Arrow: Pentagon 5">
            <a:extLst>
              <a:ext uri="{FF2B5EF4-FFF2-40B4-BE49-F238E27FC236}">
                <a16:creationId xmlns:a16="http://schemas.microsoft.com/office/drawing/2014/main" id="{33B82459-9E62-C62F-F8A8-4851579DE07B}"/>
              </a:ext>
            </a:extLst>
          </p:cNvPr>
          <p:cNvSpPr/>
          <p:nvPr/>
        </p:nvSpPr>
        <p:spPr>
          <a:xfrm>
            <a:off x="4189375" y="2153056"/>
            <a:ext cx="3297676" cy="1507787"/>
          </a:xfrm>
          <a:prstGeom prst="homePlate">
            <a:avLst/>
          </a:prstGeom>
          <a:effectLst>
            <a:outerShdw blurRad="63500" sx="102000" sy="102000" algn="c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lv-LV" sz="2400" dirty="0"/>
              <a:t>Kombinētā nomenklatūra (KN)</a:t>
            </a:r>
          </a:p>
        </p:txBody>
      </p:sp>
      <p:sp>
        <p:nvSpPr>
          <p:cNvPr id="7" name="Arrow: Pentagon 6">
            <a:extLst>
              <a:ext uri="{FF2B5EF4-FFF2-40B4-BE49-F238E27FC236}">
                <a16:creationId xmlns:a16="http://schemas.microsoft.com/office/drawing/2014/main" id="{E2197BBA-2228-F7D4-4ACA-AE60B572F5DD}"/>
              </a:ext>
            </a:extLst>
          </p:cNvPr>
          <p:cNvSpPr/>
          <p:nvPr/>
        </p:nvSpPr>
        <p:spPr>
          <a:xfrm>
            <a:off x="8129079" y="2927401"/>
            <a:ext cx="3297676" cy="1507787"/>
          </a:xfrm>
          <a:prstGeom prst="homePlate">
            <a:avLst/>
          </a:prstGeom>
          <a:effectLst>
            <a:outerShdw blurRad="50800" dist="38100" algn="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lv-LV" sz="2400" dirty="0"/>
              <a:t>Regulas par atsevišķu preču klasifikāciju KN,</a:t>
            </a:r>
          </a:p>
          <a:p>
            <a:pPr algn="ctr"/>
            <a:r>
              <a:rPr lang="lv-LV" sz="2400" dirty="0"/>
              <a:t>KN skaidrojumi</a:t>
            </a:r>
          </a:p>
        </p:txBody>
      </p:sp>
      <p:grpSp>
        <p:nvGrpSpPr>
          <p:cNvPr id="13" name="Group 12">
            <a:extLst>
              <a:ext uri="{FF2B5EF4-FFF2-40B4-BE49-F238E27FC236}">
                <a16:creationId xmlns:a16="http://schemas.microsoft.com/office/drawing/2014/main" id="{DA943EFF-8637-F40D-EDF6-8EE6E96728A9}"/>
              </a:ext>
            </a:extLst>
          </p:cNvPr>
          <p:cNvGrpSpPr/>
          <p:nvPr/>
        </p:nvGrpSpPr>
        <p:grpSpPr>
          <a:xfrm>
            <a:off x="643647" y="4198481"/>
            <a:ext cx="3043136" cy="1472744"/>
            <a:chOff x="643647" y="4198481"/>
            <a:chExt cx="3043136" cy="1472744"/>
          </a:xfrm>
        </p:grpSpPr>
        <p:sp>
          <p:nvSpPr>
            <p:cNvPr id="4" name="Arrow: Right 3">
              <a:extLst>
                <a:ext uri="{FF2B5EF4-FFF2-40B4-BE49-F238E27FC236}">
                  <a16:creationId xmlns:a16="http://schemas.microsoft.com/office/drawing/2014/main" id="{86528082-E0EC-DE79-D095-D2D25D2335BF}"/>
                </a:ext>
              </a:extLst>
            </p:cNvPr>
            <p:cNvSpPr/>
            <p:nvPr/>
          </p:nvSpPr>
          <p:spPr>
            <a:xfrm>
              <a:off x="643647" y="4301821"/>
              <a:ext cx="2859929" cy="554090"/>
            </a:xfrm>
            <a:prstGeom prst="rightArrow">
              <a:avLst>
                <a:gd name="adj1" fmla="val 60028"/>
                <a:gd name="adj2" fmla="val 53125"/>
              </a:avLst>
            </a:prstGeom>
            <a:solidFill>
              <a:schemeClr val="accent3">
                <a:lumMod val="60000"/>
                <a:lumOff val="4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lv-LV" dirty="0">
                  <a:solidFill>
                    <a:schemeClr val="accent6">
                      <a:lumMod val="75000"/>
                    </a:schemeClr>
                  </a:solidFill>
                </a:rPr>
                <a:t>~ </a:t>
              </a:r>
              <a:r>
                <a:rPr lang="lv-LV" sz="1400" dirty="0">
                  <a:solidFill>
                    <a:schemeClr val="accent6">
                      <a:lumMod val="75000"/>
                    </a:schemeClr>
                  </a:solidFill>
                </a:rPr>
                <a:t>ik pēc pieciem gadiem</a:t>
              </a:r>
            </a:p>
          </p:txBody>
        </p:sp>
        <p:cxnSp>
          <p:nvCxnSpPr>
            <p:cNvPr id="10" name="Straight Connector 9">
              <a:extLst>
                <a:ext uri="{FF2B5EF4-FFF2-40B4-BE49-F238E27FC236}">
                  <a16:creationId xmlns:a16="http://schemas.microsoft.com/office/drawing/2014/main" id="{B396AA29-33EF-B584-A9D6-ABF70CC1C91A}"/>
                </a:ext>
              </a:extLst>
            </p:cNvPr>
            <p:cNvCxnSpPr>
              <a:cxnSpLocks/>
            </p:cNvCxnSpPr>
            <p:nvPr/>
          </p:nvCxnSpPr>
          <p:spPr>
            <a:xfrm>
              <a:off x="3686783" y="4198481"/>
              <a:ext cx="0" cy="1472744"/>
            </a:xfrm>
            <a:prstGeom prst="line">
              <a:avLst/>
            </a:prstGeom>
            <a:ln w="44450">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974891D5-8748-87EF-2771-DBDD80C687A5}"/>
              </a:ext>
            </a:extLst>
          </p:cNvPr>
          <p:cNvGrpSpPr/>
          <p:nvPr/>
        </p:nvGrpSpPr>
        <p:grpSpPr>
          <a:xfrm>
            <a:off x="4189374" y="4393661"/>
            <a:ext cx="3297677" cy="1206466"/>
            <a:chOff x="719847" y="4870554"/>
            <a:chExt cx="3111437" cy="1206468"/>
          </a:xfrm>
        </p:grpSpPr>
        <p:sp>
          <p:nvSpPr>
            <p:cNvPr id="15" name="Arrow: Right 14">
              <a:extLst>
                <a:ext uri="{FF2B5EF4-FFF2-40B4-BE49-F238E27FC236}">
                  <a16:creationId xmlns:a16="http://schemas.microsoft.com/office/drawing/2014/main" id="{4E6C4922-7B30-8F91-9C93-6D4166F3D1EC}"/>
                </a:ext>
              </a:extLst>
            </p:cNvPr>
            <p:cNvSpPr/>
            <p:nvPr/>
          </p:nvSpPr>
          <p:spPr>
            <a:xfrm>
              <a:off x="719847" y="5008123"/>
              <a:ext cx="2958824" cy="658240"/>
            </a:xfrm>
            <a:prstGeom prst="rightArrow">
              <a:avLst>
                <a:gd name="adj1" fmla="val 53972"/>
                <a:gd name="adj2" fmla="val 53125"/>
              </a:avLst>
            </a:prstGeom>
            <a:solidFill>
              <a:schemeClr val="accent3">
                <a:lumMod val="60000"/>
                <a:lumOff val="4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solidFill>
                    <a:schemeClr val="accent6">
                      <a:lumMod val="75000"/>
                    </a:schemeClr>
                  </a:solidFill>
                </a:rPr>
                <a:t>~ </a:t>
              </a:r>
              <a:r>
                <a:rPr lang="lv-LV" sz="1400" dirty="0">
                  <a:solidFill>
                    <a:schemeClr val="accent6">
                      <a:lumMod val="75000"/>
                    </a:schemeClr>
                  </a:solidFill>
                </a:rPr>
                <a:t>vienu reizi gadā</a:t>
              </a:r>
            </a:p>
          </p:txBody>
        </p:sp>
        <p:cxnSp>
          <p:nvCxnSpPr>
            <p:cNvPr id="16" name="Straight Connector 15">
              <a:extLst>
                <a:ext uri="{FF2B5EF4-FFF2-40B4-BE49-F238E27FC236}">
                  <a16:creationId xmlns:a16="http://schemas.microsoft.com/office/drawing/2014/main" id="{35FFE971-B50C-5F20-E527-D4CCBB4681ED}"/>
                </a:ext>
              </a:extLst>
            </p:cNvPr>
            <p:cNvCxnSpPr>
              <a:cxnSpLocks/>
            </p:cNvCxnSpPr>
            <p:nvPr/>
          </p:nvCxnSpPr>
          <p:spPr>
            <a:xfrm>
              <a:off x="3831284" y="4870554"/>
              <a:ext cx="0" cy="1206468"/>
            </a:xfrm>
            <a:prstGeom prst="line">
              <a:avLst/>
            </a:prstGeom>
            <a:ln w="44450">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3ED15170-3945-7DD0-175C-F698E5BA3CD0}"/>
              </a:ext>
            </a:extLst>
          </p:cNvPr>
          <p:cNvGrpSpPr/>
          <p:nvPr/>
        </p:nvGrpSpPr>
        <p:grpSpPr>
          <a:xfrm>
            <a:off x="8129079" y="4542505"/>
            <a:ext cx="3346318" cy="1021403"/>
            <a:chOff x="719847" y="4694718"/>
            <a:chExt cx="3157333" cy="1021403"/>
          </a:xfrm>
        </p:grpSpPr>
        <p:sp>
          <p:nvSpPr>
            <p:cNvPr id="19" name="Arrow: Right 18">
              <a:extLst>
                <a:ext uri="{FF2B5EF4-FFF2-40B4-BE49-F238E27FC236}">
                  <a16:creationId xmlns:a16="http://schemas.microsoft.com/office/drawing/2014/main" id="{8D43E719-4840-D05E-04CE-239D26BD826C}"/>
                </a:ext>
              </a:extLst>
            </p:cNvPr>
            <p:cNvSpPr/>
            <p:nvPr/>
          </p:nvSpPr>
          <p:spPr>
            <a:xfrm>
              <a:off x="719847" y="5008123"/>
              <a:ext cx="2958824" cy="658240"/>
            </a:xfrm>
            <a:prstGeom prst="rightArrow">
              <a:avLst>
                <a:gd name="adj1" fmla="val 53972"/>
                <a:gd name="adj2" fmla="val 53125"/>
              </a:avLst>
            </a:prstGeom>
            <a:solidFill>
              <a:schemeClr val="accent3">
                <a:lumMod val="60000"/>
                <a:lumOff val="4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1400" dirty="0">
                  <a:solidFill>
                    <a:schemeClr val="accent6">
                      <a:lumMod val="75000"/>
                    </a:schemeClr>
                  </a:solidFill>
                </a:rPr>
                <a:t>nenoteikta regularitāte</a:t>
              </a:r>
            </a:p>
          </p:txBody>
        </p:sp>
        <p:cxnSp>
          <p:nvCxnSpPr>
            <p:cNvPr id="20" name="Straight Connector 19">
              <a:extLst>
                <a:ext uri="{FF2B5EF4-FFF2-40B4-BE49-F238E27FC236}">
                  <a16:creationId xmlns:a16="http://schemas.microsoft.com/office/drawing/2014/main" id="{60EFB64A-8268-337B-DF72-E0D63A89C481}"/>
                </a:ext>
              </a:extLst>
            </p:cNvPr>
            <p:cNvCxnSpPr>
              <a:cxnSpLocks/>
            </p:cNvCxnSpPr>
            <p:nvPr/>
          </p:nvCxnSpPr>
          <p:spPr>
            <a:xfrm flipH="1">
              <a:off x="3846583" y="4694718"/>
              <a:ext cx="30597" cy="1021403"/>
            </a:xfrm>
            <a:prstGeom prst="line">
              <a:avLst/>
            </a:prstGeom>
            <a:ln w="44450">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71826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736F7B-287A-F263-35BA-530294B1CA48}"/>
              </a:ext>
            </a:extLst>
          </p:cNvPr>
          <p:cNvPicPr>
            <a:picLocks noChangeAspect="1"/>
          </p:cNvPicPr>
          <p:nvPr/>
        </p:nvPicPr>
        <p:blipFill>
          <a:blip r:embed="rId2"/>
          <a:stretch>
            <a:fillRect/>
          </a:stretch>
        </p:blipFill>
        <p:spPr>
          <a:xfrm>
            <a:off x="1493907" y="902633"/>
            <a:ext cx="8886815" cy="5643639"/>
          </a:xfrm>
          <a:prstGeom prst="rect">
            <a:avLst/>
          </a:prstGeom>
        </p:spPr>
      </p:pic>
    </p:spTree>
    <p:extLst>
      <p:ext uri="{BB962C8B-B14F-4D97-AF65-F5344CB8AC3E}">
        <p14:creationId xmlns:p14="http://schemas.microsoft.com/office/powerpoint/2010/main" val="529331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736F7B-287A-F263-35BA-530294B1CA48}"/>
              </a:ext>
            </a:extLst>
          </p:cNvPr>
          <p:cNvPicPr>
            <a:picLocks noChangeAspect="1"/>
          </p:cNvPicPr>
          <p:nvPr/>
        </p:nvPicPr>
        <p:blipFill>
          <a:blip r:embed="rId2"/>
          <a:stretch>
            <a:fillRect/>
          </a:stretch>
        </p:blipFill>
        <p:spPr>
          <a:xfrm>
            <a:off x="1493907" y="902633"/>
            <a:ext cx="8886815" cy="5643639"/>
          </a:xfrm>
          <a:prstGeom prst="rect">
            <a:avLst/>
          </a:prstGeom>
        </p:spPr>
      </p:pic>
      <p:sp>
        <p:nvSpPr>
          <p:cNvPr id="2" name="Rectangle 1">
            <a:extLst>
              <a:ext uri="{FF2B5EF4-FFF2-40B4-BE49-F238E27FC236}">
                <a16:creationId xmlns:a16="http://schemas.microsoft.com/office/drawing/2014/main" id="{A7EA5E4F-EDD0-EE8E-466D-DA6925D1641D}"/>
              </a:ext>
            </a:extLst>
          </p:cNvPr>
          <p:cNvSpPr/>
          <p:nvPr/>
        </p:nvSpPr>
        <p:spPr>
          <a:xfrm>
            <a:off x="1181885" y="2023672"/>
            <a:ext cx="9106558" cy="374754"/>
          </a:xfrm>
          <a:prstGeom prst="rect">
            <a:avLst/>
          </a:prstGeom>
          <a:solidFill>
            <a:schemeClr val="accent3">
              <a:alpha val="50000"/>
            </a:schemeClr>
          </a:solidFill>
          <a:ln w="28575">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2663195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736F7B-287A-F263-35BA-530294B1CA48}"/>
              </a:ext>
            </a:extLst>
          </p:cNvPr>
          <p:cNvPicPr>
            <a:picLocks noChangeAspect="1"/>
          </p:cNvPicPr>
          <p:nvPr/>
        </p:nvPicPr>
        <p:blipFill>
          <a:blip r:embed="rId2"/>
          <a:stretch>
            <a:fillRect/>
          </a:stretch>
        </p:blipFill>
        <p:spPr>
          <a:xfrm>
            <a:off x="1493907" y="902633"/>
            <a:ext cx="8886815" cy="5643639"/>
          </a:xfrm>
          <a:prstGeom prst="rect">
            <a:avLst/>
          </a:prstGeom>
        </p:spPr>
      </p:pic>
      <p:sp>
        <p:nvSpPr>
          <p:cNvPr id="2" name="Rectangle 1">
            <a:extLst>
              <a:ext uri="{FF2B5EF4-FFF2-40B4-BE49-F238E27FC236}">
                <a16:creationId xmlns:a16="http://schemas.microsoft.com/office/drawing/2014/main" id="{A7EA5E4F-EDD0-EE8E-466D-DA6925D1641D}"/>
              </a:ext>
            </a:extLst>
          </p:cNvPr>
          <p:cNvSpPr/>
          <p:nvPr/>
        </p:nvSpPr>
        <p:spPr>
          <a:xfrm>
            <a:off x="1131551" y="3902806"/>
            <a:ext cx="9106558" cy="374754"/>
          </a:xfrm>
          <a:prstGeom prst="rect">
            <a:avLst/>
          </a:prstGeom>
          <a:solidFill>
            <a:schemeClr val="accent3">
              <a:alpha val="50000"/>
            </a:schemeClr>
          </a:solidFill>
          <a:ln w="28575">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1343298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B26382-06A2-89C0-4F1F-F3097FA3ED74}"/>
              </a:ext>
            </a:extLst>
          </p:cNvPr>
          <p:cNvSpPr/>
          <p:nvPr/>
        </p:nvSpPr>
        <p:spPr>
          <a:xfrm>
            <a:off x="1943300" y="3640822"/>
            <a:ext cx="4152699" cy="250514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lv-LV" sz="2400" dirty="0">
                <a:solidFill>
                  <a:schemeClr val="accent3">
                    <a:lumMod val="50000"/>
                  </a:schemeClr>
                </a:solidFill>
              </a:rPr>
              <a:t>Harmonizētās sistēmas nomenklatūra</a:t>
            </a:r>
          </a:p>
          <a:p>
            <a:pPr algn="ctr">
              <a:lnSpc>
                <a:spcPct val="150000"/>
              </a:lnSpc>
            </a:pPr>
            <a:r>
              <a:rPr lang="lv-LV" sz="2400" dirty="0">
                <a:solidFill>
                  <a:schemeClr val="accent3">
                    <a:lumMod val="50000"/>
                  </a:schemeClr>
                </a:solidFill>
              </a:rPr>
              <a:t>(~ 5 tūkst. kodi)</a:t>
            </a:r>
          </a:p>
        </p:txBody>
      </p:sp>
      <p:sp>
        <p:nvSpPr>
          <p:cNvPr id="3" name="Rectangle 2">
            <a:extLst>
              <a:ext uri="{FF2B5EF4-FFF2-40B4-BE49-F238E27FC236}">
                <a16:creationId xmlns:a16="http://schemas.microsoft.com/office/drawing/2014/main" id="{C667E445-BBE4-137D-0F1C-EF36D76BDA64}"/>
              </a:ext>
            </a:extLst>
          </p:cNvPr>
          <p:cNvSpPr>
            <a:spLocks/>
          </p:cNvSpPr>
          <p:nvPr/>
        </p:nvSpPr>
        <p:spPr>
          <a:xfrm>
            <a:off x="6096000" y="1289153"/>
            <a:ext cx="3916696" cy="4856813"/>
          </a:xfrm>
          <a:prstGeom prst="rect">
            <a:avLst/>
          </a:prstGeom>
          <a:solidFill>
            <a:schemeClr val="accent2">
              <a:alpha val="56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lv-LV" dirty="0"/>
          </a:p>
        </p:txBody>
      </p:sp>
      <p:sp>
        <p:nvSpPr>
          <p:cNvPr id="4" name="TextBox 3">
            <a:extLst>
              <a:ext uri="{FF2B5EF4-FFF2-40B4-BE49-F238E27FC236}">
                <a16:creationId xmlns:a16="http://schemas.microsoft.com/office/drawing/2014/main" id="{70A2E14B-A3BF-FCAE-30EA-82006A3F9667}"/>
              </a:ext>
            </a:extLst>
          </p:cNvPr>
          <p:cNvSpPr txBox="1">
            <a:spLocks noGrp="1" noRot="1" noMove="1" noResize="1" noEditPoints="1" noAdjustHandles="1" noChangeArrowheads="1" noChangeShapeType="1"/>
          </p:cNvSpPr>
          <p:nvPr/>
        </p:nvSpPr>
        <p:spPr>
          <a:xfrm>
            <a:off x="6776721" y="2687506"/>
            <a:ext cx="2696361" cy="2233625"/>
          </a:xfrm>
          <a:prstGeom prst="rect">
            <a:avLst/>
          </a:prstGeom>
          <a:noFill/>
        </p:spPr>
        <p:txBody>
          <a:bodyPr wrap="square" rtlCol="0">
            <a:spAutoFit/>
          </a:bodyPr>
          <a:lstStyle/>
          <a:p>
            <a:pPr algn="ctr">
              <a:lnSpc>
                <a:spcPct val="150000"/>
              </a:lnSpc>
            </a:pPr>
            <a:r>
              <a:rPr lang="lv-LV" sz="2400" dirty="0"/>
              <a:t>Kombinētā nomenklatūra</a:t>
            </a:r>
          </a:p>
          <a:p>
            <a:pPr algn="ctr">
              <a:lnSpc>
                <a:spcPct val="150000"/>
              </a:lnSpc>
            </a:pPr>
            <a:r>
              <a:rPr lang="lv-LV" sz="2400" dirty="0"/>
              <a:t>(~ 10 tūkst. kodi)</a:t>
            </a:r>
          </a:p>
        </p:txBody>
      </p:sp>
    </p:spTree>
    <p:extLst>
      <p:ext uri="{BB962C8B-B14F-4D97-AF65-F5344CB8AC3E}">
        <p14:creationId xmlns:p14="http://schemas.microsoft.com/office/powerpoint/2010/main" val="471450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B26382-06A2-89C0-4F1F-F3097FA3ED74}"/>
              </a:ext>
            </a:extLst>
          </p:cNvPr>
          <p:cNvSpPr/>
          <p:nvPr/>
        </p:nvSpPr>
        <p:spPr>
          <a:xfrm>
            <a:off x="764498" y="1289154"/>
            <a:ext cx="2347818" cy="485681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lv-LV" sz="2400" dirty="0">
                <a:solidFill>
                  <a:schemeClr val="accent3">
                    <a:lumMod val="50000"/>
                  </a:schemeClr>
                </a:solidFill>
              </a:rPr>
              <a:t>Harmonizētās sistēmas nomenklatūra</a:t>
            </a:r>
          </a:p>
        </p:txBody>
      </p:sp>
      <p:sp>
        <p:nvSpPr>
          <p:cNvPr id="9" name="Rectangle 8">
            <a:extLst>
              <a:ext uri="{FF2B5EF4-FFF2-40B4-BE49-F238E27FC236}">
                <a16:creationId xmlns:a16="http://schemas.microsoft.com/office/drawing/2014/main" id="{95F9E9D0-B08D-7324-039F-5A30A54789D0}"/>
              </a:ext>
            </a:extLst>
          </p:cNvPr>
          <p:cNvSpPr/>
          <p:nvPr/>
        </p:nvSpPr>
        <p:spPr>
          <a:xfrm>
            <a:off x="3112316" y="1289154"/>
            <a:ext cx="2166285" cy="931178"/>
          </a:xfrm>
          <a:prstGeom prst="rect">
            <a:avLst/>
          </a:prstGeom>
          <a:solidFill>
            <a:schemeClr val="bg1"/>
          </a:solidFill>
          <a:ln>
            <a:solidFill>
              <a:schemeClr val="bg1"/>
            </a:solidFill>
          </a:ln>
        </p:spPr>
        <p:style>
          <a:lnRef idx="1">
            <a:schemeClr val="accent1"/>
          </a:lnRef>
          <a:fillRef idx="2">
            <a:schemeClr val="accent1"/>
          </a:fillRef>
          <a:effectRef idx="1">
            <a:schemeClr val="accent1"/>
          </a:effectRef>
          <a:fontRef idx="minor">
            <a:schemeClr val="dk1"/>
          </a:fontRef>
        </p:style>
        <p:txBody>
          <a:bodyPr bIns="0" rtlCol="0" anchor="ctr"/>
          <a:lstStyle/>
          <a:p>
            <a:pPr algn="ctr"/>
            <a:r>
              <a:rPr lang="lv-LV" sz="2400" b="1" dirty="0"/>
              <a:t>8471 </a:t>
            </a:r>
          </a:p>
        </p:txBody>
      </p:sp>
      <p:sp>
        <p:nvSpPr>
          <p:cNvPr id="10" name="Rectangle 9">
            <a:extLst>
              <a:ext uri="{FF2B5EF4-FFF2-40B4-BE49-F238E27FC236}">
                <a16:creationId xmlns:a16="http://schemas.microsoft.com/office/drawing/2014/main" id="{86EC87CE-1023-1A97-B134-29B7ED28E14F}"/>
              </a:ext>
            </a:extLst>
          </p:cNvPr>
          <p:cNvSpPr/>
          <p:nvPr/>
        </p:nvSpPr>
        <p:spPr>
          <a:xfrm>
            <a:off x="3740023" y="2220332"/>
            <a:ext cx="6798061" cy="3925635"/>
          </a:xfrm>
          <a:prstGeom prst="rect">
            <a:avLst/>
          </a:prstGeom>
          <a:solidFill>
            <a:schemeClr val="accent3">
              <a:lumMod val="40000"/>
              <a:lumOff val="60000"/>
            </a:schemeClr>
          </a:solidFill>
          <a:ln>
            <a:solidFill>
              <a:schemeClr val="bg1"/>
            </a:solidFill>
          </a:ln>
          <a:effectLst>
            <a:outerShdw blurRad="50800" dist="38100" algn="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nSpc>
                <a:spcPct val="150000"/>
              </a:lnSpc>
            </a:pPr>
            <a:r>
              <a:rPr lang="lv-LV" sz="2400" i="0" u="none" strike="noStrike" baseline="0" dirty="0">
                <a:solidFill>
                  <a:schemeClr val="tx1"/>
                </a:solidFill>
              </a:rPr>
              <a:t>Automātiskās datu apstrādes iekārtas un to bloki; magnētiskie vai optiskie lasītāji, iekārtas datu ierakstīšanai kodētā veidā datu vidē un iekārtas šādu datu apstrādei, kas nav norādītas vai iekļautas citur</a:t>
            </a:r>
            <a:endParaRPr lang="lv-LV" sz="2400" dirty="0">
              <a:solidFill>
                <a:schemeClr val="tx1"/>
              </a:solidFill>
            </a:endParaRPr>
          </a:p>
        </p:txBody>
      </p:sp>
    </p:spTree>
    <p:extLst>
      <p:ext uri="{BB962C8B-B14F-4D97-AF65-F5344CB8AC3E}">
        <p14:creationId xmlns:p14="http://schemas.microsoft.com/office/powerpoint/2010/main" val="2458643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VID dizains">
  <a:themeElements>
    <a:clrScheme name="Custom 1">
      <a:dk1>
        <a:srgbClr val="001933"/>
      </a:dk1>
      <a:lt1>
        <a:sysClr val="window" lastClr="FFFFFF"/>
      </a:lt1>
      <a:dk2>
        <a:srgbClr val="000000"/>
      </a:dk2>
      <a:lt2>
        <a:srgbClr val="E7E6E6"/>
      </a:lt2>
      <a:accent1>
        <a:srgbClr val="002060"/>
      </a:accent1>
      <a:accent2>
        <a:srgbClr val="8496B0"/>
      </a:accent2>
      <a:accent3>
        <a:srgbClr val="A5A5A5"/>
      </a:accent3>
      <a:accent4>
        <a:srgbClr val="005390"/>
      </a:accent4>
      <a:accent5>
        <a:srgbClr val="0070C0"/>
      </a:accent5>
      <a:accent6>
        <a:srgbClr val="0033CC"/>
      </a:accent6>
      <a:hlink>
        <a:srgbClr val="0070C0"/>
      </a:hlink>
      <a:folHlink>
        <a:srgbClr val="0070C0"/>
      </a:folHlink>
    </a:clrScheme>
    <a:fontScheme name="VID">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782f5c-ea45-4e61-a028-a28b9f9c1a05">
      <Terms xmlns="http://schemas.microsoft.com/office/infopath/2007/PartnerControls"/>
    </lcf76f155ced4ddcb4097134ff3c332f>
    <TaxCatchAll xmlns="05fc81c9-325d-42ab-a312-d2989bc4c6c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s" ma:contentTypeID="0x010100541D6704663FD9458F4BF149505D8835" ma:contentTypeVersion="18" ma:contentTypeDescription="Izveidot jaunu dokumentu." ma:contentTypeScope="" ma:versionID="97605796d134185af53b6fd83896d4b2">
  <xsd:schema xmlns:xsd="http://www.w3.org/2001/XMLSchema" xmlns:xs="http://www.w3.org/2001/XMLSchema" xmlns:p="http://schemas.microsoft.com/office/2006/metadata/properties" xmlns:ns2="0b782f5c-ea45-4e61-a028-a28b9f9c1a05" xmlns:ns3="05fc81c9-325d-42ab-a312-d2989bc4c6c1" targetNamespace="http://schemas.microsoft.com/office/2006/metadata/properties" ma:root="true" ma:fieldsID="aeb2c17f9a99cfc9b6b40a56a05d1d30" ns2:_="" ns3:_="">
    <xsd:import namespace="0b782f5c-ea45-4e61-a028-a28b9f9c1a05"/>
    <xsd:import namespace="05fc81c9-325d-42ab-a312-d2989bc4c6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782f5c-ea45-4e61-a028-a28b9f9c1a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ttēlu atzīmes" ma:readOnly="false" ma:fieldId="{5cf76f15-5ced-4ddc-b409-7134ff3c332f}" ma:taxonomyMulti="true" ma:sspId="f2b9b02f-9abf-4f74-b798-1ff310cbf21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fc81c9-325d-42ab-a312-d2989bc4c6c1" elementFormDefault="qualified">
    <xsd:import namespace="http://schemas.microsoft.com/office/2006/documentManagement/types"/>
    <xsd:import namespace="http://schemas.microsoft.com/office/infopath/2007/PartnerControls"/>
    <xsd:element name="SharedWithUsers" ma:index="17"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Koplietots ar: detalizēti" ma:internalName="SharedWithDetails" ma:readOnly="true">
      <xsd:simpleType>
        <xsd:restriction base="dms:Note">
          <xsd:maxLength value="255"/>
        </xsd:restriction>
      </xsd:simpleType>
    </xsd:element>
    <xsd:element name="TaxCatchAll" ma:index="22" nillable="true" ma:displayName="Taxonomy Catch All Column" ma:hidden="true" ma:list="{498d4f8d-5674-4ada-909c-3de2b86c3fae}" ma:internalName="TaxCatchAll" ma:showField="CatchAllData" ma:web="05fc81c9-325d-42ab-a312-d2989bc4c6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4C41B9-4ECE-461B-BC9A-D86A0D05C683}">
  <ds:schemaRefs>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www.w3.org/XML/1998/namespace"/>
    <ds:schemaRef ds:uri="http://purl.org/dc/elements/1.1/"/>
    <ds:schemaRef ds:uri="http://schemas.microsoft.com/office/2006/metadata/properties"/>
  </ds:schemaRefs>
</ds:datastoreItem>
</file>

<file path=customXml/itemProps2.xml><?xml version="1.0" encoding="utf-8"?>
<ds:datastoreItem xmlns:ds="http://schemas.openxmlformats.org/officeDocument/2006/customXml" ds:itemID="{0024C4F9-10CD-4347-8EF3-F7A2676F09C2}"/>
</file>

<file path=customXml/itemProps3.xml><?xml version="1.0" encoding="utf-8"?>
<ds:datastoreItem xmlns:ds="http://schemas.openxmlformats.org/officeDocument/2006/customXml" ds:itemID="{9E8F503A-6DC6-4603-94CD-0B8E81356C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3099</TotalTime>
  <Words>636</Words>
  <Application>Microsoft Office PowerPoint</Application>
  <PresentationFormat>Widescreen</PresentationFormat>
  <Paragraphs>100</Paragraphs>
  <Slides>26</Slides>
  <Notes>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Verdana</vt:lpstr>
      <vt:lpstr>Arial</vt:lpstr>
      <vt:lpstr>Open Sans</vt:lpstr>
      <vt:lpstr>Calibri</vt:lpstr>
      <vt:lpstr>VID dizains</vt:lpstr>
      <vt:lpstr>MUITAS PĀRVALDES PIEREDZE, SADARBOJOTIES AR EIROPAS KOMISIJAS TULKOŠANAS DIENESTU ES TIESĪBU AKTU TAPŠANAS PROCESĀ</vt:lpstr>
      <vt:lpstr>Sadarbība ar EK Tulkošanas ģenerāldirektorātu </vt:lpstr>
      <vt:lpstr>Sadarbība ar EK Tulkošanas ģenerāldirektorātu </vt:lpstr>
      <vt:lpstr>Sadarbība ar EK Tulkošanas ģenerāldirektorātu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Valsts ieņēmumu dienests</dc:creator>
  <cp:lastModifiedBy>Ilva Žuga-Krampuža</cp:lastModifiedBy>
  <cp:revision>77</cp:revision>
  <dcterms:created xsi:type="dcterms:W3CDTF">2021-01-15T13:13:07Z</dcterms:created>
  <dcterms:modified xsi:type="dcterms:W3CDTF">2024-10-25T10:29:33Z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0x010100541D6704663FD9458F4BF149505D8835</vt:lpwstr>
  </property>
</Properties>
</file>