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71" r:id="rId1"/>
    <p:sldMasterId id="2147483648" r:id="rId2"/>
  </p:sldMasterIdLst>
  <p:notesMasterIdLst>
    <p:notesMasterId r:id="rId12"/>
  </p:notesMasterIdLst>
  <p:sldIdLst>
    <p:sldId id="256" r:id="rId3"/>
    <p:sldId id="277" r:id="rId4"/>
    <p:sldId id="280" r:id="rId5"/>
    <p:sldId id="276" r:id="rId6"/>
    <p:sldId id="279" r:id="rId7"/>
    <p:sldId id="264" r:id="rId8"/>
    <p:sldId id="269" r:id="rId9"/>
    <p:sldId id="281" r:id="rId10"/>
    <p:sldId id="275" r:id="rId11"/>
  </p:sldIdLst>
  <p:sldSz cx="12192000" cy="6858000"/>
  <p:notesSz cx="6858000" cy="9144000"/>
  <p:embeddedFontLst>
    <p:embeddedFont>
      <p:font typeface="EC Square Sans Cond Pro" panose="020B0506040000020004" pitchFamily="34" charset="0"/>
      <p:regular r:id="rId13"/>
      <p:bold r:id="rId14"/>
      <p:italic r:id="rId15"/>
      <p:boldItalic r:id="rId16"/>
    </p:embeddedFont>
    <p:embeddedFont>
      <p:font typeface="EC Square Sans Pro Light" panose="020B0506000000020004" pitchFamily="34" charset="0"/>
      <p:regular r:id="rId17"/>
      <p:italic r:id="rId18"/>
    </p:embeddedFont>
    <p:embeddedFont>
      <p:font typeface="Georgia Pro" panose="02040502050405020303" pitchFamily="18" charset="0"/>
      <p:regular r:id="rId19"/>
      <p:bold r:id="rId20"/>
      <p:italic r:id="rId21"/>
      <p:boldItalic r:id="rId22"/>
    </p:embeddedFont>
    <p:embeddedFont>
      <p:font typeface="Georgia Pro Semibold" panose="02040702050405020303" pitchFamily="18" charset="0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3YP3xexYcFoahXa2ehi0H5V4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635" autoAdjust="0"/>
  </p:normalViewPr>
  <p:slideViewPr>
    <p:cSldViewPr snapToGrid="0">
      <p:cViewPr varScale="1">
        <p:scale>
          <a:sx n="57" d="100"/>
          <a:sy n="57" d="100"/>
        </p:scale>
        <p:origin x="980" y="40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27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9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7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35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800" b="0" i="0" u="none" strike="noStrike" baseline="0" dirty="0">
              <a:solidFill>
                <a:srgbClr val="000000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629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137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0" name="Google Shape;44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22"/>
          <p:cNvSpPr/>
          <p:nvPr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21;p22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2"/>
          <p:cNvCxnSpPr/>
          <p:nvPr/>
        </p:nvCxnSpPr>
        <p:spPr>
          <a:xfrm>
            <a:off x="846746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Google Shape;17;p22" descr="European Commission">
            <a:extLst>
              <a:ext uri="{FF2B5EF4-FFF2-40B4-BE49-F238E27FC236}">
                <a16:creationId xmlns:a16="http://schemas.microsoft.com/office/drawing/2014/main" id="{B45F4576-0280-9ABD-3693-C3C51E11FA1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838198" y="1825626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2"/>
          </p:nvPr>
        </p:nvSpPr>
        <p:spPr>
          <a:xfrm>
            <a:off x="4604979" y="1825625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3"/>
          </p:nvPr>
        </p:nvSpPr>
        <p:spPr>
          <a:xfrm>
            <a:off x="8371761" y="1825625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2" name="Google Shape;52;p27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">
  <p:cSld name="3 image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32"/>
          <p:cNvSpPr>
            <a:spLocks noGrp="1"/>
          </p:cNvSpPr>
          <p:nvPr>
            <p:ph type="pic" idx="2"/>
          </p:nvPr>
        </p:nvSpPr>
        <p:spPr>
          <a:xfrm>
            <a:off x="970722" y="2284667"/>
            <a:ext cx="3141663" cy="209073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2" name="Google Shape;82;p32"/>
          <p:cNvSpPr txBox="1">
            <a:spLocks noGrp="1"/>
          </p:cNvSpPr>
          <p:nvPr>
            <p:ph type="body" idx="1"/>
          </p:nvPr>
        </p:nvSpPr>
        <p:spPr>
          <a:xfrm>
            <a:off x="1206774" y="4038684"/>
            <a:ext cx="2669558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Google Shape;83;p32"/>
          <p:cNvSpPr>
            <a:spLocks noGrp="1"/>
          </p:cNvSpPr>
          <p:nvPr>
            <p:ph type="pic" idx="3"/>
          </p:nvPr>
        </p:nvSpPr>
        <p:spPr>
          <a:xfrm>
            <a:off x="4436086" y="2284667"/>
            <a:ext cx="3141663" cy="209073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4" name="Google Shape;84;p32"/>
          <p:cNvSpPr txBox="1">
            <a:spLocks noGrp="1"/>
          </p:cNvSpPr>
          <p:nvPr>
            <p:ph type="body" idx="4"/>
          </p:nvPr>
        </p:nvSpPr>
        <p:spPr>
          <a:xfrm>
            <a:off x="4672139" y="4041944"/>
            <a:ext cx="2669558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Google Shape;85;p32"/>
          <p:cNvSpPr>
            <a:spLocks noGrp="1"/>
          </p:cNvSpPr>
          <p:nvPr>
            <p:ph type="pic" idx="5"/>
          </p:nvPr>
        </p:nvSpPr>
        <p:spPr>
          <a:xfrm>
            <a:off x="7901451" y="2284668"/>
            <a:ext cx="3141663" cy="209073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6" name="Google Shape;86;p32"/>
          <p:cNvSpPr txBox="1">
            <a:spLocks noGrp="1"/>
          </p:cNvSpPr>
          <p:nvPr>
            <p:ph type="body" idx="6"/>
          </p:nvPr>
        </p:nvSpPr>
        <p:spPr>
          <a:xfrm>
            <a:off x="8137503" y="4037437"/>
            <a:ext cx="2669558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7" name="Google Shape;87;p3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1)">
  <p:cSld name="Last slide (option 1)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7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5" name="Google Shape;145;p37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 descr="European Commissio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9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data.europa.eu/doi/10.2880/06342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;p22" descr="European Commission">
            <a:extLst>
              <a:ext uri="{FF2B5EF4-FFF2-40B4-BE49-F238E27FC236}">
                <a16:creationId xmlns:a16="http://schemas.microsoft.com/office/drawing/2014/main" id="{F331827D-67AB-BC45-5244-975836C82E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IE" sz="5400" dirty="0" err="1">
                <a:latin typeface="Georgia Pro Semibold" panose="020F0502020204030204" pitchFamily="18" charset="0"/>
              </a:rPr>
              <a:t>Ieskats</a:t>
            </a:r>
            <a:r>
              <a:rPr lang="en-IE" sz="5400" dirty="0">
                <a:latin typeface="Georgia Pro Semibold" panose="020F0502020204030204" pitchFamily="18" charset="0"/>
              </a:rPr>
              <a:t> </a:t>
            </a:r>
            <a:r>
              <a:rPr lang="en-IE" sz="5400" dirty="0" err="1">
                <a:latin typeface="Georgia Pro Semibold" panose="020F0502020204030204" pitchFamily="18" charset="0"/>
              </a:rPr>
              <a:t>Komisijas</a:t>
            </a:r>
            <a:r>
              <a:rPr lang="en-IE" sz="5400" dirty="0">
                <a:latin typeface="Georgia Pro Semibold" panose="020F0502020204030204" pitchFamily="18" charset="0"/>
              </a:rPr>
              <a:t> </a:t>
            </a:r>
            <a:r>
              <a:rPr lang="en-IE" sz="5400" dirty="0" err="1">
                <a:latin typeface="Georgia Pro Semibold" panose="020F0502020204030204" pitchFamily="18" charset="0"/>
              </a:rPr>
              <a:t>Juridiskā</a:t>
            </a:r>
            <a:r>
              <a:rPr lang="en-IE" sz="5400" dirty="0">
                <a:latin typeface="Georgia Pro Semibold" panose="020F0502020204030204" pitchFamily="18" charset="0"/>
              </a:rPr>
              <a:t> </a:t>
            </a:r>
            <a:r>
              <a:rPr lang="en-IE" sz="5400" dirty="0" err="1">
                <a:latin typeface="Georgia Pro Semibold" panose="020F0502020204030204" pitchFamily="18" charset="0"/>
              </a:rPr>
              <a:t>dienesta</a:t>
            </a:r>
            <a:r>
              <a:rPr lang="en-IE" sz="5400" dirty="0">
                <a:latin typeface="Georgia Pro Semibold" panose="020F0502020204030204" pitchFamily="18" charset="0"/>
              </a:rPr>
              <a:t> </a:t>
            </a:r>
            <a:r>
              <a:rPr lang="en-IE" sz="5400" dirty="0" err="1">
                <a:latin typeface="Georgia Pro Semibold" panose="020F0502020204030204" pitchFamily="18" charset="0"/>
              </a:rPr>
              <a:t>Tiesību</a:t>
            </a:r>
            <a:r>
              <a:rPr lang="en-IE" sz="5400" dirty="0">
                <a:latin typeface="Georgia Pro Semibold" panose="020F0502020204030204" pitchFamily="18" charset="0"/>
              </a:rPr>
              <a:t> </a:t>
            </a:r>
            <a:r>
              <a:rPr lang="en-IE" sz="5400" dirty="0" err="1">
                <a:latin typeface="Georgia Pro Semibold" panose="020F0502020204030204" pitchFamily="18" charset="0"/>
              </a:rPr>
              <a:t>aktu</a:t>
            </a:r>
            <a:r>
              <a:rPr lang="en-IE" sz="5400" dirty="0">
                <a:latin typeface="Georgia Pro Semibold" panose="020F0502020204030204" pitchFamily="18" charset="0"/>
              </a:rPr>
              <a:t> </a:t>
            </a:r>
            <a:r>
              <a:rPr lang="en-IE" sz="5400" dirty="0" err="1">
                <a:latin typeface="Georgia Pro Semibold" panose="020F0502020204030204" pitchFamily="18" charset="0"/>
              </a:rPr>
              <a:t>kvalitātes</a:t>
            </a:r>
            <a:r>
              <a:rPr lang="en-IE" sz="5400" dirty="0">
                <a:latin typeface="Georgia Pro Semibold" panose="020F0502020204030204" pitchFamily="18" charset="0"/>
              </a:rPr>
              <a:t> </a:t>
            </a:r>
            <a:r>
              <a:rPr lang="en-IE" sz="5400" dirty="0" err="1">
                <a:latin typeface="Georgia Pro Semibold" panose="020F0502020204030204" pitchFamily="18" charset="0"/>
              </a:rPr>
              <a:t>departamenta</a:t>
            </a:r>
            <a:r>
              <a:rPr lang="en-IE" sz="5400" dirty="0">
                <a:latin typeface="Georgia Pro Semibold" panose="020F0502020204030204" pitchFamily="18" charset="0"/>
              </a:rPr>
              <a:t> </a:t>
            </a:r>
            <a:r>
              <a:rPr lang="en-IE" sz="5400" dirty="0" err="1">
                <a:latin typeface="Georgia Pro Semibold" panose="020F0502020204030204" pitchFamily="18" charset="0"/>
              </a:rPr>
              <a:t>darbā</a:t>
            </a:r>
            <a:endParaRPr sz="5400" dirty="0">
              <a:latin typeface="Georgia Pro Semibold" panose="020F0502020204030204" pitchFamily="18" charset="0"/>
            </a:endParaRPr>
          </a:p>
        </p:txBody>
      </p:sp>
      <p:sp>
        <p:nvSpPr>
          <p:cNvPr id="189" name="Google Shape;189;p1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lv-LV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lv-LV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lv-LV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v-LV" dirty="0">
                <a:latin typeface="Georgia Pro Semibold" panose="02040702050405020303" pitchFamily="18" charset="0"/>
              </a:rPr>
              <a:t>Rīgā 2024. gada 1. novembrī</a:t>
            </a:r>
            <a:endParaRPr dirty="0">
              <a:latin typeface="Georgia Pro Semibold" panose="020407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8882F0-5970-4FD3-9D01-08CB0FD64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150" y="1205864"/>
            <a:ext cx="10905699" cy="5652136"/>
          </a:xfrm>
        </p:spPr>
        <p:txBody>
          <a:bodyPr/>
          <a:lstStyle/>
          <a:p>
            <a:pPr marL="0" indent="0" algn="just">
              <a:buNone/>
            </a:pPr>
            <a:endParaRPr lang="en-US" sz="1800" dirty="0"/>
          </a:p>
          <a:p>
            <a:pPr algn="just"/>
            <a:endParaRPr lang="en-IE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634C70-D3D2-4958-BDFC-47524E2E8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449" y="203164"/>
            <a:ext cx="10515600" cy="782357"/>
          </a:xfrm>
        </p:spPr>
        <p:txBody>
          <a:bodyPr/>
          <a:lstStyle/>
          <a:p>
            <a:r>
              <a:rPr lang="lv-LV" b="1" dirty="0">
                <a:latin typeface="Georgia Pro Semibold" panose="02040702050405020303" pitchFamily="18" charset="0"/>
              </a:rPr>
              <a:t>Juridiskais dienests - video</a:t>
            </a:r>
            <a:endParaRPr lang="en-IE" b="1" dirty="0">
              <a:latin typeface="Georgia Pro Semibold" panose="020407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20759-D1CB-1314-F33F-931DC0D09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290" y="1298946"/>
            <a:ext cx="7551420" cy="4236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40FFAB-8C23-3A90-392C-0E26B7BFF990}"/>
              </a:ext>
            </a:extLst>
          </p:cNvPr>
          <p:cNvSpPr txBox="1"/>
          <p:nvPr/>
        </p:nvSpPr>
        <p:spPr>
          <a:xfrm>
            <a:off x="3048000" y="5667825"/>
            <a:ext cx="6096000" cy="867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130"/>
              </a:spcBef>
              <a:spcAft>
                <a:spcPts val="0"/>
              </a:spcAft>
            </a:pPr>
            <a:r>
              <a:rPr lang="lv-LV" sz="1800" dirty="0">
                <a:latin typeface="Georgia Pro Semibold" panose="02040702050405020303" pitchFamily="18" charset="0"/>
              </a:rPr>
              <a:t>Eiropas Komisijas Juridiskais dienests – </a:t>
            </a:r>
          </a:p>
          <a:p>
            <a:pPr algn="just">
              <a:lnSpc>
                <a:spcPct val="120000"/>
              </a:lnSpc>
              <a:spcBef>
                <a:spcPts val="1130"/>
              </a:spcBef>
              <a:spcAft>
                <a:spcPts val="0"/>
              </a:spcAft>
            </a:pPr>
            <a:r>
              <a:rPr lang="lv-LV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https://www.youtube.com/watch?v=qKaP27IMeZ0</a:t>
            </a:r>
            <a:endParaRPr lang="en-IE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3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7AE314-62BE-AF2D-54DF-8E793B5E23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6F90B-13B9-ADFE-2CFF-CC4F028B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0A0E3-F874-2B5C-1F6B-09652D3BE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278345"/>
          </a:xfrm>
        </p:spPr>
        <p:txBody>
          <a:bodyPr>
            <a:noAutofit/>
          </a:bodyPr>
          <a:lstStyle/>
          <a:p>
            <a:r>
              <a:rPr lang="lv-LV" sz="8800" b="1" dirty="0">
                <a:latin typeface="EC Square Sans Cond Pro" panose="020B0506040000020004" pitchFamily="34" charset="0"/>
              </a:rPr>
              <a:t>ES tiesību </a:t>
            </a:r>
            <a:br>
              <a:rPr lang="lv-LV" sz="8800" b="1" dirty="0">
                <a:latin typeface="EC Square Sans Cond Pro" panose="020B0506040000020004" pitchFamily="34" charset="0"/>
              </a:rPr>
            </a:br>
            <a:r>
              <a:rPr lang="lv-LV" sz="8800" b="1" dirty="0">
                <a:latin typeface="EC Square Sans Cond Pro" panose="020B0506040000020004" pitchFamily="34" charset="0"/>
              </a:rPr>
              <a:t>70 gadi</a:t>
            </a:r>
            <a:endParaRPr lang="en-GB" sz="8800" b="1" dirty="0">
              <a:latin typeface="EC Square Sans Cond Pro" panose="020B05060400000200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200" b="1" i="1" dirty="0">
                <a:latin typeface="EC Square Sans Cond Pro" panose="020B0506040000020004" pitchFamily="34" charset="0"/>
              </a:rPr>
              <a:t>SAVIENĪBA </a:t>
            </a:r>
            <a:r>
              <a:rPr lang="lv-LV" sz="3200" b="1" i="1" dirty="0">
                <a:latin typeface="EC Square Sans Cond Pro" panose="020B0506040000020004" pitchFamily="34" charset="0"/>
              </a:rPr>
              <a:t>T</a:t>
            </a:r>
            <a:r>
              <a:rPr lang="en-GB" sz="3200" b="1" i="1" dirty="0">
                <a:latin typeface="EC Square Sans Cond Pro" panose="020B0506040000020004" pitchFamily="34" charset="0"/>
              </a:rPr>
              <a:t>ĀS PILSOŅIEM</a:t>
            </a:r>
          </a:p>
        </p:txBody>
      </p:sp>
      <p:pic>
        <p:nvPicPr>
          <p:cNvPr id="5" name="Picture 4" descr="Law concept statue of Lady Justice with scales of justice and sword with European Union yellow stars in background.">
            <a:extLst>
              <a:ext uri="{FF2B5EF4-FFF2-40B4-BE49-F238E27FC236}">
                <a16:creationId xmlns:a16="http://schemas.microsoft.com/office/drawing/2014/main" id="{E9AA398F-339A-4ED4-BEC3-415C6D3A7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444" y="48125"/>
            <a:ext cx="4018916" cy="6761750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BD33A84-DEBF-48B7-9F95-FD5452E6A46D}"/>
              </a:ext>
            </a:extLst>
          </p:cNvPr>
          <p:cNvSpPr txBox="1">
            <a:spLocks/>
          </p:cNvSpPr>
          <p:nvPr/>
        </p:nvSpPr>
        <p:spPr>
          <a:xfrm>
            <a:off x="1167891" y="5315803"/>
            <a:ext cx="5949768" cy="1305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lv-LV" sz="2000" dirty="0">
                <a:latin typeface="EC Square Sans Cond Pro" panose="020B0506040000020004" pitchFamily="34" charset="0"/>
              </a:rPr>
              <a:t>Eiropas Komisijas Juridiskais dienests</a:t>
            </a:r>
          </a:p>
          <a:p>
            <a:pPr>
              <a:spcAft>
                <a:spcPts val="0"/>
              </a:spcAft>
            </a:pPr>
            <a:r>
              <a:rPr lang="lv-LV" sz="2000" dirty="0">
                <a:latin typeface="EC Square Sans Cond Pro" panose="020B0506040000020004" pitchFamily="34" charset="0"/>
              </a:rPr>
              <a:t>Eiropas Savienības Publikāciju birojs (2023)</a:t>
            </a:r>
          </a:p>
          <a:p>
            <a:pPr>
              <a:spcAft>
                <a:spcPts val="0"/>
              </a:spcAft>
            </a:pPr>
            <a:r>
              <a:rPr lang="lv-LV" sz="2000" b="1" i="0" u="sng" dirty="0">
                <a:solidFill>
                  <a:srgbClr val="FFC000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https://data.europa.eu/doi/10.2880/063427</a:t>
            </a:r>
            <a:endParaRPr lang="en-IE" sz="2000" dirty="0">
              <a:solidFill>
                <a:srgbClr val="FFC000"/>
              </a:solidFill>
            </a:endParaRPr>
          </a:p>
          <a:p>
            <a:pPr>
              <a:spcAft>
                <a:spcPts val="0"/>
              </a:spcAft>
            </a:pPr>
            <a:endParaRPr lang="lv-LV" sz="2000" dirty="0">
              <a:latin typeface="EC Square Sans Cond Pro" panose="020B0506040000020004" pitchFamily="34" charset="0"/>
            </a:endParaRPr>
          </a:p>
          <a:p>
            <a:pPr>
              <a:spcAft>
                <a:spcPts val="0"/>
              </a:spcAft>
            </a:pPr>
            <a:endParaRPr lang="en-GB" sz="2000" dirty="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634C70-D3D2-4958-BDFC-47524E2E8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249"/>
            <a:ext cx="10710649" cy="782357"/>
          </a:xfrm>
        </p:spPr>
        <p:txBody>
          <a:bodyPr/>
          <a:lstStyle/>
          <a:p>
            <a:r>
              <a:rPr lang="en-US" sz="2400" b="1" dirty="0">
                <a:latin typeface="Georgia Pro Semibold" panose="02040702050405020303" pitchFamily="18" charset="0"/>
              </a:rPr>
              <a:t>5</a:t>
            </a:r>
            <a:r>
              <a:rPr lang="lv-LV" sz="2400" b="1" dirty="0">
                <a:latin typeface="Georgia Pro Semibold" panose="02040702050405020303" pitchFamily="18" charset="0"/>
              </a:rPr>
              <a:t>. DAĻA</a:t>
            </a:r>
            <a:r>
              <a:rPr lang="en-US" sz="2400" b="1" dirty="0">
                <a:latin typeface="Georgia Pro Semibold" panose="02040702050405020303" pitchFamily="18" charset="0"/>
              </a:rPr>
              <a:t>: </a:t>
            </a:r>
            <a:r>
              <a:rPr lang="lv-LV" sz="2400" b="1" dirty="0">
                <a:latin typeface="Georgia Pro Semibold" panose="02040702050405020303" pitchFamily="18" charset="0"/>
              </a:rPr>
              <a:t>KOMISIJA KĀ SAVIENĪBAS TIESĪBU GALVENĀ VEIDOTĀJA</a:t>
            </a:r>
            <a:endParaRPr lang="en-US" sz="2400" b="1" dirty="0">
              <a:latin typeface="Georgia Pro Semibold" panose="020407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B303E3-1CF1-7959-657F-8CFE1EF1927A}"/>
              </a:ext>
            </a:extLst>
          </p:cNvPr>
          <p:cNvSpPr txBox="1"/>
          <p:nvPr/>
        </p:nvSpPr>
        <p:spPr>
          <a:xfrm>
            <a:off x="838199" y="1024235"/>
            <a:ext cx="107106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200" b="1" i="1" kern="1200" dirty="0">
                <a:solidFill>
                  <a:srgbClr val="0356B1"/>
                </a:solidFill>
                <a:highlight>
                  <a:srgbClr val="FFFFFF"/>
                </a:highlight>
                <a:latin typeface="Georgia Pro Semibold" panose="02040702050405020303" pitchFamily="18" charset="0"/>
                <a:ea typeface="+mn-ea"/>
                <a:cs typeface="+mn-cs"/>
              </a:rPr>
              <a:t>15</a:t>
            </a:r>
            <a:r>
              <a:rPr lang="lv-LV" sz="2200" b="1" i="1" kern="1200" dirty="0">
                <a:solidFill>
                  <a:srgbClr val="0356B1"/>
                </a:solidFill>
                <a:highlight>
                  <a:srgbClr val="FFFFFF"/>
                </a:highlight>
                <a:latin typeface="Georgia Pro Semibold" panose="02040702050405020303" pitchFamily="18" charset="0"/>
                <a:ea typeface="+mn-ea"/>
                <a:cs typeface="+mn-cs"/>
              </a:rPr>
              <a:t>. nodaļa</a:t>
            </a:r>
            <a:r>
              <a:rPr lang="en-US" sz="2200" b="1" i="1" kern="1200" dirty="0">
                <a:solidFill>
                  <a:srgbClr val="0356B1"/>
                </a:solidFill>
                <a:highlight>
                  <a:srgbClr val="FFFFFF"/>
                </a:highlight>
                <a:latin typeface="Georgia Pro Semibold" panose="02040702050405020303" pitchFamily="18" charset="0"/>
                <a:ea typeface="+mn-ea"/>
                <a:cs typeface="+mn-cs"/>
              </a:rPr>
              <a:t>: </a:t>
            </a:r>
            <a:r>
              <a:rPr lang="lv-LV" sz="2200" b="1" i="1" kern="1200" dirty="0">
                <a:solidFill>
                  <a:srgbClr val="0356B1"/>
                </a:solidFill>
                <a:highlight>
                  <a:srgbClr val="FFFFFF"/>
                </a:highlight>
                <a:latin typeface="Georgia Pro Semibold" panose="02040702050405020303" pitchFamily="18" charset="0"/>
                <a:ea typeface="+mn-ea"/>
                <a:cs typeface="+mn-cs"/>
              </a:rPr>
              <a:t>Eiropas Komisijas ieguldījums ES tiesību aktu kvalitātes nodrošināšanā</a:t>
            </a:r>
            <a:endParaRPr lang="en-US" sz="2200" b="1" i="1" kern="1200" dirty="0">
              <a:solidFill>
                <a:srgbClr val="0356B1"/>
              </a:solidFill>
              <a:highlight>
                <a:srgbClr val="FFFFFF"/>
              </a:highlight>
              <a:latin typeface="Georgia Pro Semibold" panose="02040702050405020303" pitchFamily="18" charset="0"/>
              <a:ea typeface="+mn-ea"/>
              <a:cs typeface="+mn-cs"/>
            </a:endParaRPr>
          </a:p>
        </p:txBody>
      </p:sp>
      <p:pic>
        <p:nvPicPr>
          <p:cNvPr id="4" name="Picture 3" descr="Closeup of hand pointing to line in book">
            <a:extLst>
              <a:ext uri="{FF2B5EF4-FFF2-40B4-BE49-F238E27FC236}">
                <a16:creationId xmlns:a16="http://schemas.microsoft.com/office/drawing/2014/main" id="{F1443EEF-F086-9951-9105-5DE0C86B38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" y="2902604"/>
            <a:ext cx="3817619" cy="2545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0CC770-1591-A466-0826-FED9C00D3E1D}"/>
              </a:ext>
            </a:extLst>
          </p:cNvPr>
          <p:cNvSpPr txBox="1"/>
          <p:nvPr/>
        </p:nvSpPr>
        <p:spPr>
          <a:xfrm>
            <a:off x="4549140" y="2000250"/>
            <a:ext cx="69997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000000"/>
                </a:solidFill>
                <a:latin typeface="Georgia Pro" panose="020F0502020204030204" pitchFamily="18" charset="0"/>
              </a:rPr>
              <a:t>Pieņemamo tiesību aktu kvalitātes nodrošināšana </a:t>
            </a:r>
          </a:p>
          <a:p>
            <a:endParaRPr lang="en-IE" b="1" dirty="0">
              <a:solidFill>
                <a:srgbClr val="000000"/>
              </a:solidFill>
              <a:latin typeface="Georgia Pro" panose="020F0502020204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i="1" dirty="0">
                <a:solidFill>
                  <a:srgbClr val="000000"/>
                </a:solidFill>
                <a:latin typeface="Georgia Pro" panose="020F0502020204030204" pitchFamily="18" charset="0"/>
              </a:rPr>
              <a:t>Akts kopumā: </a:t>
            </a:r>
            <a:r>
              <a:rPr lang="lv-LV" dirty="0">
                <a:solidFill>
                  <a:srgbClr val="000000"/>
                </a:solidFill>
                <a:latin typeface="Georgia Pro" panose="020F0502020204030204" pitchFamily="18" charset="0"/>
              </a:rPr>
              <a:t>skaidrs, vienkāršs un precīzs; tiesību akta veida izvēle, saistošie tiesību akti un «ieteikuma tiesības»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i="1" dirty="0">
                <a:solidFill>
                  <a:srgbClr val="000000"/>
                </a:solidFill>
                <a:latin typeface="Georgia Pro" panose="020F0502020204030204" pitchFamily="18" charset="0"/>
              </a:rPr>
              <a:t>Konkrēti tiesību aktu elementi: </a:t>
            </a:r>
            <a:r>
              <a:rPr lang="lv-LV" dirty="0">
                <a:solidFill>
                  <a:srgbClr val="000000"/>
                </a:solidFill>
                <a:latin typeface="Georgia Pro" panose="020F0502020204030204" pitchFamily="18" charset="0"/>
              </a:rPr>
              <a:t>preambula (pamatojuma nozīme); normatīvā daļa; normas un laiks (stāšanās spēkā, atlikta piemērošana vai piemērošana ar atpakaļejošu spēku, transponēšanas periods un pārejas pasākumi, atcelšana un atzīšana par novecojušiem)</a:t>
            </a:r>
          </a:p>
          <a:p>
            <a:endParaRPr lang="lv-LV" dirty="0">
              <a:latin typeface="Georgia Pro" panose="020F0502020204030204" pitchFamily="18" charset="0"/>
            </a:endParaRPr>
          </a:p>
          <a:p>
            <a:r>
              <a:rPr lang="lv-LV" b="1" dirty="0" err="1">
                <a:solidFill>
                  <a:srgbClr val="000000"/>
                </a:solidFill>
                <a:latin typeface="Georgia Pro" panose="020F0502020204030204" pitchFamily="18" charset="0"/>
              </a:rPr>
              <a:t>Daudzvalodu</a:t>
            </a:r>
            <a:r>
              <a:rPr lang="lv-LV" b="1" dirty="0">
                <a:solidFill>
                  <a:srgbClr val="000000"/>
                </a:solidFill>
                <a:latin typeface="Georgia Pro" panose="020F0502020204030204" pitchFamily="18" charset="0"/>
              </a:rPr>
              <a:t> redakcija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rgbClr val="000000"/>
              </a:solidFill>
              <a:latin typeface="Georgia Pro" panose="020F0502020204030204" pitchFamily="18" charset="0"/>
            </a:endParaRPr>
          </a:p>
          <a:p>
            <a:r>
              <a:rPr lang="lv-LV" b="1" dirty="0">
                <a:latin typeface="Georgia Pro" panose="020F0502020204030204" pitchFamily="18" charset="0"/>
              </a:rPr>
              <a:t>S</a:t>
            </a:r>
            <a:r>
              <a:rPr lang="lv-LV" b="1" dirty="0">
                <a:solidFill>
                  <a:srgbClr val="000000"/>
                </a:solidFill>
                <a:latin typeface="Georgia Pro" panose="020F0502020204030204" pitchFamily="18" charset="0"/>
              </a:rPr>
              <a:t>pēkā esošo tiesību aktu kvalitātes nodrošināšana</a:t>
            </a:r>
          </a:p>
          <a:p>
            <a:endParaRPr lang="lv-LV" dirty="0">
              <a:solidFill>
                <a:srgbClr val="000000"/>
              </a:solidFill>
              <a:latin typeface="Georgia Pro" panose="020F0502020204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i="1" dirty="0">
                <a:solidFill>
                  <a:srgbClr val="000000"/>
                </a:solidFill>
                <a:latin typeface="Georgia Pro" panose="020F0502020204030204" pitchFamily="18" charset="0"/>
              </a:rPr>
              <a:t>Kodifikācija un pārstrādāšana </a:t>
            </a:r>
            <a:r>
              <a:rPr lang="lv-LV" dirty="0">
                <a:solidFill>
                  <a:srgbClr val="000000"/>
                </a:solidFill>
                <a:latin typeface="Georgia Pro" panose="020F0502020204030204" pitchFamily="18" charset="0"/>
              </a:rPr>
              <a:t>(atšķirīgi jēdzieni, salīdzināmi darba procesi)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000000"/>
                </a:solidFill>
                <a:latin typeface="Georgia Pro" panose="020F0502020204030204" pitchFamily="18" charset="0"/>
              </a:rPr>
              <a:t>Kļūdu labošana tiesību aktos (</a:t>
            </a:r>
            <a:r>
              <a:rPr lang="lv-LV" b="1" i="1" dirty="0">
                <a:solidFill>
                  <a:srgbClr val="000000"/>
                </a:solidFill>
                <a:latin typeface="Georgia Pro" panose="020F0502020204030204" pitchFamily="18" charset="0"/>
              </a:rPr>
              <a:t>labojumi</a:t>
            </a:r>
            <a:r>
              <a:rPr lang="lv-LV" dirty="0">
                <a:solidFill>
                  <a:srgbClr val="000000"/>
                </a:solidFill>
                <a:latin typeface="Georgia Pro" panose="020F0502020204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933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lv-LV" dirty="0">
                <a:latin typeface="Georgia Pro" panose="02040502050405020303" pitchFamily="18" charset="0"/>
              </a:rPr>
              <a:t>Tiesību aktu kvalitātes departaments (60 juristi)</a:t>
            </a:r>
            <a:endParaRPr dirty="0">
              <a:latin typeface="Georgia Pro" panose="02040502050405020303" pitchFamily="18" charset="0"/>
            </a:endParaRPr>
          </a:p>
        </p:txBody>
      </p:sp>
      <p:sp>
        <p:nvSpPr>
          <p:cNvPr id="305" name="Google Shape;305;p9"/>
          <p:cNvSpPr txBox="1">
            <a:spLocks noGrp="1"/>
          </p:cNvSpPr>
          <p:nvPr>
            <p:ph type="body" idx="1"/>
          </p:nvPr>
        </p:nvSpPr>
        <p:spPr>
          <a:xfrm>
            <a:off x="838198" y="1825626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v-LV" b="1" dirty="0">
                <a:latin typeface="Georgia Pro" panose="02040502050405020303" pitchFamily="18" charset="0"/>
              </a:rPr>
              <a:t>1. nodaļa</a:t>
            </a: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dirty="0">
                <a:latin typeface="Georgia Pro" panose="02040502050405020303" pitchFamily="18" charset="0"/>
              </a:rPr>
              <a:t>AGRI</a:t>
            </a:r>
            <a:endParaRPr lang="lv-LV" dirty="0">
              <a:latin typeface="Georgia Pro" panose="02040502050405020303" pitchFamily="18" charset="0"/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dirty="0">
                <a:latin typeface="Georgia Pro" panose="02040502050405020303" pitchFamily="18" charset="0"/>
              </a:rPr>
              <a:t>HERA</a:t>
            </a:r>
            <a:endParaRPr lang="lv-LV" dirty="0">
              <a:latin typeface="Georgia Pro" panose="02040502050405020303" pitchFamily="18" charset="0"/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dirty="0">
                <a:latin typeface="Georgia Pro" panose="02040502050405020303" pitchFamily="18" charset="0"/>
              </a:rPr>
              <a:t>JUST (</a:t>
            </a:r>
            <a:r>
              <a:rPr lang="lv-LV" dirty="0">
                <a:latin typeface="Georgia Pro" panose="02040502050405020303" pitchFamily="18" charset="0"/>
              </a:rPr>
              <a:t>patērētāju aizsardzība</a:t>
            </a:r>
            <a:r>
              <a:rPr lang="fr-FR" dirty="0">
                <a:latin typeface="Georgia Pro" panose="02040502050405020303" pitchFamily="18" charset="0"/>
              </a:rPr>
              <a:t>)</a:t>
            </a:r>
            <a:endParaRPr lang="lv-LV" dirty="0">
              <a:latin typeface="Georgia Pro" panose="02040502050405020303" pitchFamily="18" charset="0"/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dirty="0">
                <a:latin typeface="Georgia Pro" panose="02040502050405020303" pitchFamily="18" charset="0"/>
              </a:rPr>
              <a:t>MARE</a:t>
            </a:r>
            <a:endParaRPr lang="lv-LV" dirty="0">
              <a:latin typeface="Georgia Pro" panose="02040502050405020303" pitchFamily="18" charset="0"/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dirty="0">
                <a:latin typeface="Georgia Pro" panose="02040502050405020303" pitchFamily="18" charset="0"/>
              </a:rPr>
              <a:t>SANTE</a:t>
            </a:r>
            <a:endParaRPr dirty="0">
              <a:latin typeface="Georgia Pro" panose="02040502050405020303" pitchFamily="18" charset="0"/>
            </a:endParaRPr>
          </a:p>
        </p:txBody>
      </p:sp>
      <p:sp>
        <p:nvSpPr>
          <p:cNvPr id="306" name="Google Shape;306;p9"/>
          <p:cNvSpPr txBox="1">
            <a:spLocks noGrp="1"/>
          </p:cNvSpPr>
          <p:nvPr>
            <p:ph type="body" idx="2"/>
          </p:nvPr>
        </p:nvSpPr>
        <p:spPr>
          <a:xfrm>
            <a:off x="4604979" y="1825624"/>
            <a:ext cx="3358489" cy="4305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v-LV" b="1" dirty="0">
                <a:latin typeface="Georgia Pro" panose="02040502050405020303" pitchFamily="18" charset="0"/>
              </a:rPr>
              <a:t>2. nodaļa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E" dirty="0">
                <a:latin typeface="Georgia Pro" panose="02040502050405020303" pitchFamily="18" charset="0"/>
              </a:rPr>
              <a:t>BUDG</a:t>
            </a:r>
            <a:endParaRPr lang="lv-LV" dirty="0">
              <a:latin typeface="Georgia Pro" panose="02040502050405020303" pitchFamily="18" charset="0"/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E" dirty="0">
                <a:latin typeface="Georgia Pro" panose="02040502050405020303" pitchFamily="18" charset="0"/>
              </a:rPr>
              <a:t>CLIMA</a:t>
            </a:r>
            <a:endParaRPr lang="lv-LV" dirty="0">
              <a:latin typeface="Georgia Pro" panose="02040502050405020303" pitchFamily="18" charset="0"/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E" dirty="0">
                <a:latin typeface="Georgia Pro" panose="02040502050405020303" pitchFamily="18" charset="0"/>
              </a:rPr>
              <a:t>DEFIS</a:t>
            </a:r>
            <a:endParaRPr lang="lv-LV" dirty="0">
              <a:latin typeface="Georgia Pro" panose="02040502050405020303" pitchFamily="18" charset="0"/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E" dirty="0">
                <a:latin typeface="Georgia Pro" panose="02040502050405020303" pitchFamily="18" charset="0"/>
              </a:rPr>
              <a:t>FISMA</a:t>
            </a:r>
            <a:endParaRPr lang="lv-LV" dirty="0">
              <a:latin typeface="Georgia Pro" panose="02040502050405020303" pitchFamily="18" charset="0"/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E" dirty="0">
                <a:latin typeface="Georgia Pro" panose="02040502050405020303" pitchFamily="18" charset="0"/>
              </a:rPr>
              <a:t>GROW</a:t>
            </a:r>
            <a:endParaRPr lang="lv-LV" dirty="0">
              <a:latin typeface="Georgia Pro" panose="02040502050405020303" pitchFamily="18" charset="0"/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E" dirty="0">
                <a:latin typeface="Georgia Pro" panose="02040502050405020303" pitchFamily="18" charset="0"/>
              </a:rPr>
              <a:t>IAS</a:t>
            </a:r>
            <a:endParaRPr lang="lv-LV" dirty="0">
              <a:latin typeface="Georgia Pro" panose="02040502050405020303" pitchFamily="18" charset="0"/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E" dirty="0">
                <a:latin typeface="Georgia Pro" panose="02040502050405020303" pitchFamily="18" charset="0"/>
              </a:rPr>
              <a:t>JRC</a:t>
            </a:r>
            <a:endParaRPr lang="lv-LV" dirty="0">
              <a:latin typeface="Georgia Pro" panose="02040502050405020303" pitchFamily="18" charset="0"/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E" dirty="0">
                <a:latin typeface="Georgia Pro" panose="02040502050405020303" pitchFamily="18" charset="0"/>
              </a:rPr>
              <a:t>JUST</a:t>
            </a:r>
            <a:endParaRPr lang="lv-LV" dirty="0">
              <a:latin typeface="Georgia Pro" panose="02040502050405020303" pitchFamily="18" charset="0"/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E" dirty="0">
                <a:latin typeface="Georgia Pro" panose="02040502050405020303" pitchFamily="18" charset="0"/>
              </a:rPr>
              <a:t>SANTE</a:t>
            </a:r>
            <a:endParaRPr lang="lv-LV" dirty="0">
              <a:latin typeface="Georgia Pro" panose="02040502050405020303" pitchFamily="18" charset="0"/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E" dirty="0">
                <a:latin typeface="Georgia Pro" panose="02040502050405020303" pitchFamily="18" charset="0"/>
              </a:rPr>
              <a:t>TAXUD</a:t>
            </a:r>
            <a:endParaRPr dirty="0">
              <a:latin typeface="Georgia Pro" panose="02040502050405020303" pitchFamily="18" charset="0"/>
            </a:endParaRPr>
          </a:p>
        </p:txBody>
      </p:sp>
      <p:sp>
        <p:nvSpPr>
          <p:cNvPr id="307" name="Google Shape;307;p9"/>
          <p:cNvSpPr txBox="1">
            <a:spLocks noGrp="1"/>
          </p:cNvSpPr>
          <p:nvPr>
            <p:ph type="body" idx="3"/>
          </p:nvPr>
        </p:nvSpPr>
        <p:spPr>
          <a:xfrm>
            <a:off x="8371761" y="1825625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v-LV" b="1" dirty="0">
                <a:latin typeface="Georgia Pro" panose="02040502050405020303" pitchFamily="18" charset="0"/>
              </a:rPr>
              <a:t>3. nodaļa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lv-LV" sz="1800" b="1" dirty="0">
              <a:latin typeface="Georgia Pro" panose="02040502050405020303" pitchFamily="18" charset="0"/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E" sz="1800" dirty="0">
                <a:latin typeface="Georgia Pro" panose="02040502050405020303" pitchFamily="18" charset="0"/>
              </a:rPr>
              <a:t>CNECT, COMM, COMP, DGT, DIGIT, EAC, ECFIN, ECHO, EEAS, EMPL, ENER, ENV, EPSO, ESTAT, FISMA</a:t>
            </a:r>
            <a:r>
              <a:rPr lang="lv-LV" sz="1800" dirty="0">
                <a:latin typeface="Georgia Pro" panose="02040502050405020303" pitchFamily="18" charset="0"/>
              </a:rPr>
              <a:t>, </a:t>
            </a:r>
            <a:r>
              <a:rPr lang="en-IE" sz="1800" dirty="0">
                <a:latin typeface="Georgia Pro" panose="02040502050405020303" pitchFamily="18" charset="0"/>
              </a:rPr>
              <a:t>FPI, HOME, HR, INTPA, JUST, MOVE, NEAR, OIB, OIL, OLAF, OP, PMO, REFORM, REGIO, RTD, SCIC, SG, TRADE</a:t>
            </a:r>
            <a:endParaRPr sz="1800" dirty="0">
              <a:latin typeface="Georgia Pro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4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348" name="Google Shape;348;p14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lv-LV" dirty="0">
                <a:latin typeface="Georgia Pro" panose="02040502050405020303" pitchFamily="18" charset="0"/>
              </a:rPr>
              <a:t>Statistika – 2023. gads</a:t>
            </a:r>
            <a:endParaRPr dirty="0">
              <a:latin typeface="Georgia Pro" panose="02040502050405020303" pitchFamily="18" charset="0"/>
            </a:endParaRPr>
          </a:p>
        </p:txBody>
      </p:sp>
      <p:sp>
        <p:nvSpPr>
          <p:cNvPr id="350" name="Google Shape;350;p14"/>
          <p:cNvSpPr txBox="1">
            <a:spLocks noGrp="1"/>
          </p:cNvSpPr>
          <p:nvPr>
            <p:ph type="body" idx="1"/>
          </p:nvPr>
        </p:nvSpPr>
        <p:spPr>
          <a:xfrm>
            <a:off x="1206774" y="4038684"/>
            <a:ext cx="2669558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E" b="1" dirty="0">
                <a:latin typeface="Georgia Pro" panose="02040502050405020303" pitchFamily="18" charset="0"/>
              </a:rPr>
              <a:t>STARPDIENESTU KONSULTĀCIJAS</a:t>
            </a:r>
            <a:endParaRPr lang="lv-LV" b="1" dirty="0">
              <a:latin typeface="Georgia Pro" panose="02040502050405020303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lv-LV" dirty="0">
                <a:latin typeface="Georgia Pro" panose="02040502050405020303" pitchFamily="18" charset="0"/>
              </a:rPr>
              <a:t>1975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lv-LV" dirty="0">
                <a:latin typeface="Georgia Pro" panose="02040502050405020303" pitchFamily="18" charset="0"/>
              </a:rPr>
              <a:t>(44 049 lpp.)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lv-LV"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lv-LV"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IE"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352" name="Google Shape;352;p14"/>
          <p:cNvSpPr txBox="1">
            <a:spLocks noGrp="1"/>
          </p:cNvSpPr>
          <p:nvPr>
            <p:ph type="body" idx="4"/>
          </p:nvPr>
        </p:nvSpPr>
        <p:spPr>
          <a:xfrm>
            <a:off x="4672139" y="4041944"/>
            <a:ext cx="2669558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E" b="1" dirty="0">
                <a:latin typeface="Georgia Pro" panose="02040502050405020303" pitchFamily="18" charset="0"/>
              </a:rPr>
              <a:t>DAUDZVALODU REDAKCIJAS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i-FI" dirty="0">
                <a:latin typeface="Georgia Pro" panose="02040502050405020303" pitchFamily="18" charset="0"/>
              </a:rPr>
              <a:t>80</a:t>
            </a:r>
            <a:r>
              <a:rPr lang="lv-LV" dirty="0">
                <a:latin typeface="Georgia Pro" panose="02040502050405020303" pitchFamily="18" charset="0"/>
              </a:rPr>
              <a:t> </a:t>
            </a:r>
            <a:r>
              <a:rPr lang="fi-FI" dirty="0">
                <a:latin typeface="Georgia Pro" panose="02040502050405020303" pitchFamily="18" charset="0"/>
              </a:rPr>
              <a:t>(</a:t>
            </a:r>
            <a:r>
              <a:rPr lang="fi-FI" dirty="0" err="1">
                <a:latin typeface="Georgia Pro" panose="02040502050405020303" pitchFamily="18" charset="0"/>
              </a:rPr>
              <a:t>ieskaitot</a:t>
            </a:r>
            <a:r>
              <a:rPr lang="fi-FI" dirty="0">
                <a:latin typeface="Georgia Pro" panose="02040502050405020303" pitchFamily="18" charset="0"/>
              </a:rPr>
              <a:t> 3 </a:t>
            </a:r>
            <a:r>
              <a:rPr lang="fi-FI" dirty="0" err="1">
                <a:latin typeface="Georgia Pro" panose="02040502050405020303" pitchFamily="18" charset="0"/>
              </a:rPr>
              <a:t>kodifikācijas</a:t>
            </a:r>
            <a:r>
              <a:rPr lang="fi-FI" dirty="0">
                <a:latin typeface="Georgia Pro" panose="02040502050405020303" pitchFamily="18" charset="0"/>
              </a:rPr>
              <a:t>)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IE" dirty="0"/>
          </a:p>
        </p:txBody>
      </p:sp>
      <p:sp>
        <p:nvSpPr>
          <p:cNvPr id="354" name="Google Shape;354;p14"/>
          <p:cNvSpPr txBox="1">
            <a:spLocks noGrp="1"/>
          </p:cNvSpPr>
          <p:nvPr>
            <p:ph type="body" idx="6"/>
          </p:nvPr>
        </p:nvSpPr>
        <p:spPr>
          <a:xfrm>
            <a:off x="8137503" y="4037437"/>
            <a:ext cx="2669558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lv-LV" b="1" dirty="0">
                <a:latin typeface="Georgia Pro" panose="02040502050405020303" pitchFamily="18" charset="0"/>
              </a:rPr>
              <a:t>KĻŪDU LABOJUMI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lv-LV" dirty="0">
              <a:latin typeface="Georgia Pro" panose="02040502050405020303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E" dirty="0">
                <a:latin typeface="Georgia Pro" panose="02040502050405020303" pitchFamily="18" charset="0"/>
              </a:rPr>
              <a:t>427</a:t>
            </a:r>
            <a:endParaRPr dirty="0">
              <a:latin typeface="Georgia Pro" panose="02040502050405020303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F6C728-3C65-41FD-31C7-8E8481047E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5A2308-C728-9C15-D006-0C471B255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16" y="0"/>
            <a:ext cx="9597483" cy="599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9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 dirty="0"/>
          </a:p>
        </p:txBody>
      </p:sp>
      <p:sp>
        <p:nvSpPr>
          <p:cNvPr id="443" name="Google Shape;443;p2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lv-LV" sz="3600" dirty="0">
                <a:latin typeface="Georgia Pro" panose="02040502050405020303" pitchFamily="18" charset="0"/>
              </a:rPr>
              <a:t>Likumu izstrāde ir praktiska māksla!</a:t>
            </a:r>
            <a:endParaRPr sz="3600" dirty="0">
              <a:latin typeface="Georgia Pro" panose="02040502050405020303" pitchFamily="18" charset="0"/>
            </a:endParaRPr>
          </a:p>
        </p:txBody>
      </p:sp>
      <p:pic>
        <p:nvPicPr>
          <p:cNvPr id="444" name="Google Shape;444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24" y="4040561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0"/>
          <p:cNvSpPr txBox="1"/>
          <p:nvPr/>
        </p:nvSpPr>
        <p:spPr>
          <a:xfrm>
            <a:off x="735992" y="4479624"/>
            <a:ext cx="89410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© European Union 2023</a:t>
            </a:r>
            <a:endParaRPr dirty="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Unless otherwise noted the reuse of this presentation is authorised under the </a:t>
            </a:r>
            <a:r>
              <a:rPr lang="en-GB" sz="105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-GB" sz="105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license. For any use or reproduction of elements that are not owned by the EU, permission may need to be sought directly from the respective right holders.</a:t>
            </a:r>
            <a:endParaRPr dirty="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r>
              <a:rPr lang="en-GB" sz="1050" dirty="0">
                <a:solidFill>
                  <a:srgbClr val="CE3A1C"/>
                </a:solidFill>
                <a:latin typeface="Arial"/>
                <a:ea typeface="Arial"/>
                <a:cs typeface="Arial"/>
                <a:sym typeface="Arial"/>
              </a:rPr>
              <a:t>xx: element concerned</a:t>
            </a:r>
            <a:r>
              <a:rPr lang="en-GB" sz="1050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, source: </a:t>
            </a:r>
            <a:r>
              <a:rPr lang="en-GB" sz="1050" dirty="0">
                <a:solidFill>
                  <a:srgbClr val="CE3A1C"/>
                </a:solidFill>
                <a:latin typeface="Arial"/>
                <a:ea typeface="Arial"/>
                <a:cs typeface="Arial"/>
                <a:sym typeface="Arial"/>
              </a:rPr>
              <a:t>e.g. Fotolia.com</a:t>
            </a:r>
            <a:r>
              <a:rPr lang="en-GB" sz="1050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GB" sz="1050" dirty="0">
                <a:solidFill>
                  <a:srgbClr val="CE3A1C"/>
                </a:solidFill>
                <a:latin typeface="Arial"/>
                <a:ea typeface="Arial"/>
                <a:cs typeface="Arial"/>
                <a:sym typeface="Arial"/>
              </a:rPr>
              <a:t>Slide xx: element concerned</a:t>
            </a:r>
            <a:r>
              <a:rPr lang="en-GB" sz="1050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, source: </a:t>
            </a:r>
            <a:r>
              <a:rPr lang="en-GB" sz="1050" dirty="0">
                <a:solidFill>
                  <a:srgbClr val="CE3A1C"/>
                </a:solidFill>
                <a:latin typeface="Arial"/>
                <a:ea typeface="Arial"/>
                <a:cs typeface="Arial"/>
                <a:sym typeface="Arial"/>
              </a:rPr>
              <a:t>e.g. iStock.com</a:t>
            </a:r>
            <a:endParaRPr sz="1050" dirty="0">
              <a:solidFill>
                <a:srgbClr val="CE3A1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E4BC88-24AC-431B-95F9-16EE3DA3EBE9}" vid="{8D80B4F7-3850-4D3F-BDF1-21D392859092}"/>
    </a:ext>
  </a:extLst>
</a:theme>
</file>

<file path=ppt/theme/theme2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41D6704663FD9458F4BF149505D8835" ma:contentTypeVersion="18" ma:contentTypeDescription="Izveidot jaunu dokumentu." ma:contentTypeScope="" ma:versionID="97605796d134185af53b6fd83896d4b2">
  <xsd:schema xmlns:xsd="http://www.w3.org/2001/XMLSchema" xmlns:xs="http://www.w3.org/2001/XMLSchema" xmlns:p="http://schemas.microsoft.com/office/2006/metadata/properties" xmlns:ns2="0b782f5c-ea45-4e61-a028-a28b9f9c1a05" xmlns:ns3="05fc81c9-325d-42ab-a312-d2989bc4c6c1" targetNamespace="http://schemas.microsoft.com/office/2006/metadata/properties" ma:root="true" ma:fieldsID="aeb2c17f9a99cfc9b6b40a56a05d1d30" ns2:_="" ns3:_="">
    <xsd:import namespace="0b782f5c-ea45-4e61-a028-a28b9f9c1a05"/>
    <xsd:import namespace="05fc81c9-325d-42ab-a312-d2989bc4c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2f5c-ea45-4e61-a028-a28b9f9c1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f2b9b02f-9abf-4f74-b798-1ff310cbf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81c9-325d-42ab-a312-d2989bc4c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8d4f8d-5674-4ada-909c-3de2b86c3fae}" ma:internalName="TaxCatchAll" ma:showField="CatchAllData" ma:web="05fc81c9-325d-42ab-a312-d2989bc4c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82f5c-ea45-4e61-a028-a28b9f9c1a05">
      <Terms xmlns="http://schemas.microsoft.com/office/infopath/2007/PartnerControls"/>
    </lcf76f155ced4ddcb4097134ff3c332f>
    <TaxCatchAll xmlns="05fc81c9-325d-42ab-a312-d2989bc4c6c1" xsi:nil="true"/>
  </documentManagement>
</p:properties>
</file>

<file path=customXml/itemProps1.xml><?xml version="1.0" encoding="utf-8"?>
<ds:datastoreItem xmlns:ds="http://schemas.openxmlformats.org/officeDocument/2006/customXml" ds:itemID="{1C0E707F-92B5-4E61-B230-E0B363586F4D}"/>
</file>

<file path=customXml/itemProps2.xml><?xml version="1.0" encoding="utf-8"?>
<ds:datastoreItem xmlns:ds="http://schemas.openxmlformats.org/officeDocument/2006/customXml" ds:itemID="{A52B61AD-137A-49C6-92FA-B35FDDC99583}"/>
</file>

<file path=customXml/itemProps3.xml><?xml version="1.0" encoding="utf-8"?>
<ds:datastoreItem xmlns:ds="http://schemas.openxmlformats.org/officeDocument/2006/customXml" ds:itemID="{5CD80EC5-A566-4EDA-8743-37923F49105A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265</TotalTime>
  <Words>405</Words>
  <Application>Microsoft Office PowerPoint</Application>
  <PresentationFormat>Widescreen</PresentationFormat>
  <Paragraphs>72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EC Square Sans Cond Pro</vt:lpstr>
      <vt:lpstr>Georgia Pro</vt:lpstr>
      <vt:lpstr>EC Square Sans Pro Light</vt:lpstr>
      <vt:lpstr>Arial</vt:lpstr>
      <vt:lpstr>Georgia Pro Semibold</vt:lpstr>
      <vt:lpstr>Office Theme</vt:lpstr>
      <vt:lpstr>Office Theme</vt:lpstr>
      <vt:lpstr>Ieskats Komisijas Juridiskā dienesta Tiesību aktu kvalitātes departamenta darbā</vt:lpstr>
      <vt:lpstr>Juridiskais dienests - video</vt:lpstr>
      <vt:lpstr>PowerPoint Presentation</vt:lpstr>
      <vt:lpstr>ES tiesību  70 gadi</vt:lpstr>
      <vt:lpstr>5. DAĻA: KOMISIJA KĀ SAVIENĪBAS TIESĪBU GALVENĀ VEIDOTĀJA</vt:lpstr>
      <vt:lpstr>Tiesību aktu kvalitātes departaments (60 juristi)</vt:lpstr>
      <vt:lpstr>Statistika – 2023. gads</vt:lpstr>
      <vt:lpstr>PowerPoint Presentation</vt:lpstr>
      <vt:lpstr>Likumu izstrāde ir praktiska māksla!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Ieskats Komisijas Juridiskā dienesta Tiesību aktu kvalitātes departamenta darbā</dc:title>
  <dc:creator>OZOLA Liga (SJ)</dc:creator>
  <cp:lastModifiedBy>OZOLA Liga (SJ)</cp:lastModifiedBy>
  <cp:revision>7</cp:revision>
  <dcterms:created xsi:type="dcterms:W3CDTF">2024-10-14T18:35:33Z</dcterms:created>
  <dcterms:modified xsi:type="dcterms:W3CDTF">2024-10-18T13:17:29Z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0x010100541D6704663FD9458F4BF149505D8835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