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s/slide39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38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1.xml" ContentType="application/vnd.openxmlformats-officedocument.presentationml.slide+xml"/>
  <Override PartName="/ppt/slides/slide30.xml" ContentType="application/vnd.openxmlformats-officedocument.presentationml.slide+xml"/>
  <Override PartName="/ppt/slides/slide29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Layouts/slideLayout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.xml" ContentType="application/vnd.openxmlformats-officedocument.presentationml.slideLayout+xml"/>
  <Override PartName="/ppt/charts/chart7.xml" ContentType="application/vnd.openxmlformats-officedocument.drawingml.chart+xml"/>
  <Override PartName="/ppt/charts/chart6.xml" ContentType="application/vnd.openxmlformats-officedocument.drawingml.chart+xml"/>
  <Override PartName="/ppt/charts/chart5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harts/chart10.xml" ContentType="application/vnd.openxmlformats-officedocument.drawingml.chart+xml"/>
  <Override PartName="/ppt/charts/chart4.xml" ContentType="application/vnd.openxmlformats-officedocument.drawingml.chart+xml"/>
  <Override PartName="/ppt/charts/chart3.xml" ContentType="application/vnd.openxmlformats-officedocument.drawingml.chart+xml"/>
  <Override PartName="/ppt/theme/theme2.xml" ContentType="application/vnd.openxmlformats-officedocument.theme+xml"/>
  <Override PartName="/ppt/theme/theme1.xml" ContentType="application/vnd.openxmlformats-officedocument.theme+xml"/>
  <Override PartName="/ppt/charts/chart2.xml" ContentType="application/vnd.openxmlformats-officedocument.drawingml.chart+xml"/>
  <Override PartName="/ppt/charts/chart1.xml" ContentType="application/vnd.openxmlformats-officedocument.drawingml.chart+xml"/>
  <Override PartName="/ppt/notesMasters/notesMaster1.xml" ContentType="application/vnd.openxmlformats-officedocument.presentationml.notesMaster+xml"/>
  <Override PartName="/ppt/charts/chart12.xml" ContentType="application/vnd.openxmlformats-officedocument.drawingml.chart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1"/>
  </p:notesMasterIdLst>
  <p:sldIdLst>
    <p:sldId id="257" r:id="rId2"/>
    <p:sldId id="258" r:id="rId3"/>
    <p:sldId id="261" r:id="rId4"/>
    <p:sldId id="262" r:id="rId5"/>
    <p:sldId id="263" r:id="rId6"/>
    <p:sldId id="293" r:id="rId7"/>
    <p:sldId id="266" r:id="rId8"/>
    <p:sldId id="269" r:id="rId9"/>
    <p:sldId id="271" r:id="rId10"/>
    <p:sldId id="267" r:id="rId11"/>
    <p:sldId id="275" r:id="rId12"/>
    <p:sldId id="272" r:id="rId13"/>
    <p:sldId id="280" r:id="rId14"/>
    <p:sldId id="268" r:id="rId15"/>
    <p:sldId id="273" r:id="rId16"/>
    <p:sldId id="276" r:id="rId17"/>
    <p:sldId id="278" r:id="rId18"/>
    <p:sldId id="279" r:id="rId19"/>
    <p:sldId id="282" r:id="rId20"/>
    <p:sldId id="281" r:id="rId21"/>
    <p:sldId id="283" r:id="rId22"/>
    <p:sldId id="294" r:id="rId23"/>
    <p:sldId id="284" r:id="rId24"/>
    <p:sldId id="285" r:id="rId25"/>
    <p:sldId id="286" r:id="rId26"/>
    <p:sldId id="287" r:id="rId27"/>
    <p:sldId id="288" r:id="rId28"/>
    <p:sldId id="289" r:id="rId29"/>
    <p:sldId id="290" r:id="rId30"/>
    <p:sldId id="291" r:id="rId31"/>
    <p:sldId id="292" r:id="rId32"/>
    <p:sldId id="299" r:id="rId33"/>
    <p:sldId id="300" r:id="rId34"/>
    <p:sldId id="301" r:id="rId35"/>
    <p:sldId id="302" r:id="rId36"/>
    <p:sldId id="303" r:id="rId37"/>
    <p:sldId id="304" r:id="rId38"/>
    <p:sldId id="295" r:id="rId39"/>
    <p:sldId id="259" r:id="rId4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Book Antiqua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Book Antiqua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Book Antiqua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Book Antiqua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Book Antiqua" pitchFamily="18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Book Antiqua" pitchFamily="18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Book Antiqua" pitchFamily="18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Book Antiqua" pitchFamily="18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Book Antiqua" pitchFamily="18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39" autoAdjust="0"/>
  </p:normalViewPr>
  <p:slideViewPr>
    <p:cSldViewPr>
      <p:cViewPr>
        <p:scale>
          <a:sx n="79" d="100"/>
          <a:sy n="79" d="100"/>
        </p:scale>
        <p:origin x="-1056" y="-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47" Type="http://schemas.openxmlformats.org/officeDocument/2006/relationships/customXml" Target="../customXml/item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48" Type="http://schemas.openxmlformats.org/officeDocument/2006/relationships/customXml" Target="../customXml/item3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customXml" Target="../customXml/item1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asmaidi\Desktop\Anketas%20rezult&#257;ti\Aptauja%20par%20profesijas%20prestizu_tulkotaju%20viedoklis%20(Responses)_LABOTS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asmaidi\Desktop\Anketas%20rezult&#257;ti\Aptauja%20par%20profesijas%20prestizu_tulkotaju%20viedoklis%20(Responses)_LABOTS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asmaidi\Desktop\Anketas%20rezult&#257;ti\Aptauja%20par%20profesijas%20prestizu_tulkotaju%20viedoklis%20(Responses)_LABOTS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asmaidi\Desktop\Anketas%20rezult&#257;ti\Aptauja%20par%20profesijas%20prestizu_tulkotaju%20viedoklis%20(Responses)_LABOTS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asmaidi\Desktop\Anketas%20rezult&#257;ti\Aptauja%20par%20profesijas%20prestizu_tulkotaju%20viedoklis%20(Responses)_LABOTS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b="0">
                <a:solidFill>
                  <a:schemeClr val="bg1"/>
                </a:solidFill>
              </a:defRPr>
            </a:pPr>
            <a:r>
              <a:rPr lang="en-US" b="0" dirty="0" err="1">
                <a:solidFill>
                  <a:schemeClr val="bg1"/>
                </a:solidFill>
              </a:rPr>
              <a:t>Tulkotāju</a:t>
            </a:r>
            <a:r>
              <a:rPr lang="en-US" b="0" dirty="0">
                <a:solidFill>
                  <a:schemeClr val="bg1"/>
                </a:solidFill>
              </a:rPr>
              <a:t> </a:t>
            </a:r>
            <a:r>
              <a:rPr lang="en-US" b="0" dirty="0" err="1">
                <a:solidFill>
                  <a:schemeClr val="bg1"/>
                </a:solidFill>
              </a:rPr>
              <a:t>vecums</a:t>
            </a:r>
            <a:r>
              <a:rPr lang="en-US" b="0" dirty="0">
                <a:solidFill>
                  <a:schemeClr val="bg1"/>
                </a:solidFill>
              </a:rPr>
              <a:t> </a:t>
            </a:r>
            <a:endParaRPr lang="lv-LV" b="0" dirty="0" smtClean="0">
              <a:solidFill>
                <a:schemeClr val="bg1"/>
              </a:solidFill>
            </a:endParaRPr>
          </a:p>
          <a:p>
            <a:pPr>
              <a:defRPr b="0">
                <a:solidFill>
                  <a:schemeClr val="bg1"/>
                </a:solidFill>
              </a:defRPr>
            </a:pPr>
            <a:r>
              <a:rPr lang="en-US" b="0" dirty="0" smtClean="0">
                <a:solidFill>
                  <a:schemeClr val="bg1"/>
                </a:solidFill>
              </a:rPr>
              <a:t>(</a:t>
            </a:r>
            <a:r>
              <a:rPr lang="en-US" b="0" dirty="0" err="1">
                <a:solidFill>
                  <a:schemeClr val="bg1"/>
                </a:solidFill>
              </a:rPr>
              <a:t>Gizeleza</a:t>
            </a:r>
            <a:r>
              <a:rPr lang="en-US" b="0" dirty="0">
                <a:solidFill>
                  <a:schemeClr val="bg1"/>
                </a:solidFill>
              </a:rPr>
              <a:t> 2012)</a:t>
            </a:r>
          </a:p>
        </c:rich>
      </c:tx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Tulkotāju vecums (Gizeleza 2012)</c:v>
                </c:pt>
              </c:strCache>
            </c:strRef>
          </c:tx>
          <c:dLbls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Лист1!$A$2:$A$5</c:f>
              <c:strCache>
                <c:ptCount val="4"/>
                <c:pt idx="0">
                  <c:v>22-29 gadi</c:v>
                </c:pt>
                <c:pt idx="1">
                  <c:v>30-39 gadi</c:v>
                </c:pt>
                <c:pt idx="2">
                  <c:v>40-49 gadi</c:v>
                </c:pt>
                <c:pt idx="3">
                  <c:v>50 gadi un vairāk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41</c:v>
                </c:pt>
                <c:pt idx="1">
                  <c:v>36</c:v>
                </c:pt>
                <c:pt idx="2">
                  <c:v>10.9</c:v>
                </c:pt>
                <c:pt idx="3">
                  <c:v>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overlay val="0"/>
      <c:txPr>
        <a:bodyPr/>
        <a:lstStyle/>
        <a:p>
          <a:pPr>
            <a:defRPr>
              <a:solidFill>
                <a:schemeClr val="bg1"/>
              </a:solidFill>
            </a:defRPr>
          </a:pPr>
          <a:endParaRPr lang="lv-LV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lv-LV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b="0" dirty="0" err="1">
                <a:solidFill>
                  <a:schemeClr val="bg1"/>
                </a:solidFill>
              </a:rPr>
              <a:t>Ienākumu</a:t>
            </a:r>
            <a:r>
              <a:rPr lang="en-US" b="0" dirty="0">
                <a:solidFill>
                  <a:schemeClr val="bg1"/>
                </a:solidFill>
              </a:rPr>
              <a:t> </a:t>
            </a:r>
            <a:r>
              <a:rPr lang="en-US" b="0" dirty="0" err="1">
                <a:solidFill>
                  <a:schemeClr val="bg1"/>
                </a:solidFill>
              </a:rPr>
              <a:t>avots</a:t>
            </a:r>
            <a:r>
              <a:rPr lang="en-US" b="0" dirty="0">
                <a:solidFill>
                  <a:schemeClr val="bg1"/>
                </a:solidFill>
              </a:rPr>
              <a:t> </a:t>
            </a:r>
            <a:endParaRPr lang="lv-LV" b="0" dirty="0" smtClean="0">
              <a:solidFill>
                <a:schemeClr val="bg1"/>
              </a:solidFill>
            </a:endParaRPr>
          </a:p>
          <a:p>
            <a:pPr>
              <a:defRPr/>
            </a:pPr>
            <a:r>
              <a:rPr lang="en-US" b="0" dirty="0" smtClean="0">
                <a:solidFill>
                  <a:schemeClr val="bg1"/>
                </a:solidFill>
              </a:rPr>
              <a:t>(</a:t>
            </a:r>
            <a:r>
              <a:rPr lang="en-US" b="0" dirty="0" err="1">
                <a:solidFill>
                  <a:schemeClr val="bg1"/>
                </a:solidFill>
              </a:rPr>
              <a:t>Gizeleza</a:t>
            </a:r>
            <a:r>
              <a:rPr lang="en-US" b="0" dirty="0">
                <a:solidFill>
                  <a:schemeClr val="bg1"/>
                </a:solidFill>
              </a:rPr>
              <a:t>, </a:t>
            </a:r>
            <a:r>
              <a:rPr lang="en-US" b="0" dirty="0" err="1">
                <a:solidFill>
                  <a:schemeClr val="bg1"/>
                </a:solidFill>
              </a:rPr>
              <a:t>Lapaine</a:t>
            </a:r>
            <a:r>
              <a:rPr lang="en-US" b="0" dirty="0">
                <a:solidFill>
                  <a:schemeClr val="bg1"/>
                </a:solidFill>
              </a:rPr>
              <a:t> 2013)</a:t>
            </a:r>
          </a:p>
        </c:rich>
      </c:tx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Ienākumu avots (Gizeleza, Lapaine 2013)</c:v>
                </c:pt>
              </c:strCache>
            </c:strRef>
          </c:tx>
          <c:dLbls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Лист1!$A$2:$A$4</c:f>
              <c:strCache>
                <c:ptCount val="3"/>
                <c:pt idx="0">
                  <c:v>vienīgais ienākumu avots</c:v>
                </c:pt>
                <c:pt idx="1">
                  <c:v>pamatienākumu avots</c:v>
                </c:pt>
                <c:pt idx="2">
                  <c:v>blakusienākumu avots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34</c:v>
                </c:pt>
                <c:pt idx="1">
                  <c:v>27</c:v>
                </c:pt>
                <c:pt idx="2">
                  <c:v>39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overlay val="0"/>
      <c:txPr>
        <a:bodyPr/>
        <a:lstStyle/>
        <a:p>
          <a:pPr>
            <a:defRPr>
              <a:solidFill>
                <a:schemeClr val="bg1"/>
              </a:solidFill>
            </a:defRPr>
          </a:pPr>
          <a:endParaRPr lang="lv-LV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lv-LV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75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dLbls>
            <c:dLbl>
              <c:idx val="0"/>
              <c:layout>
                <c:manualLayout>
                  <c:x val="-0.10060170603674549"/>
                  <c:y val="-1.2576188393117738E-2"/>
                </c:manualLayout>
              </c:layout>
              <c:tx>
                <c:rich>
                  <a:bodyPr/>
                  <a:lstStyle/>
                  <a:p>
                    <a:r>
                      <a:rPr lang="en-US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48</a:t>
                    </a:r>
                    <a:r>
                      <a:rPr lang="lv-LV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%</a:t>
                    </a:r>
                    <a:endParaRPr lang="en-US">
                      <a:latin typeface="Times New Roman" pitchFamily="18" charset="0"/>
                      <a:cs typeface="Times New Roman" pitchFamily="18" charset="0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tx>
                <c:rich>
                  <a:bodyPr/>
                  <a:lstStyle/>
                  <a:p>
                    <a:r>
                      <a:rPr lang="en-US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18</a:t>
                    </a:r>
                    <a:r>
                      <a:rPr lang="lv-LV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%</a:t>
                    </a:r>
                    <a:endParaRPr lang="en-US">
                      <a:latin typeface="Times New Roman" pitchFamily="18" charset="0"/>
                      <a:cs typeface="Times New Roman" pitchFamily="18" charset="0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tx>
                <c:rich>
                  <a:bodyPr/>
                  <a:lstStyle/>
                  <a:p>
                    <a:r>
                      <a:rPr lang="lv-LV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14%</a:t>
                    </a:r>
                    <a:endParaRPr lang="en-US">
                      <a:latin typeface="Times New Roman" pitchFamily="18" charset="0"/>
                      <a:cs typeface="Times New Roman" pitchFamily="18" charset="0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tx>
                <c:rich>
                  <a:bodyPr/>
                  <a:lstStyle/>
                  <a:p>
                    <a:r>
                      <a:rPr lang="lv-LV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8%</a:t>
                    </a:r>
                    <a:endParaRPr lang="en-US">
                      <a:latin typeface="Times New Roman" pitchFamily="18" charset="0"/>
                      <a:cs typeface="Times New Roman" pitchFamily="18" charset="0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tx>
                <c:rich>
                  <a:bodyPr/>
                  <a:lstStyle/>
                  <a:p>
                    <a:r>
                      <a:rPr lang="en-US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12</a:t>
                    </a:r>
                    <a:r>
                      <a:rPr lang="lv-LV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%</a:t>
                    </a:r>
                    <a:endParaRPr lang="en-US">
                      <a:latin typeface="Times New Roman" pitchFamily="18" charset="0"/>
                      <a:cs typeface="Times New Roman" pitchFamily="18" charset="0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darba_vieta!$G$3:$G$7</c:f>
              <c:strCache>
                <c:ptCount val="5"/>
                <c:pt idx="0">
                  <c:v>pašnodarbināts tulkotājs</c:v>
                </c:pt>
                <c:pt idx="1">
                  <c:v>citas nozares uzņēmums</c:v>
                </c:pt>
                <c:pt idx="2">
                  <c:v>tulkošanas birojs</c:v>
                </c:pt>
                <c:pt idx="3">
                  <c:v>citur</c:v>
                </c:pt>
                <c:pt idx="4">
                  <c:v>šobrīd nestrādāju par tulkotāju</c:v>
                </c:pt>
              </c:strCache>
            </c:strRef>
          </c:cat>
          <c:val>
            <c:numRef>
              <c:f>darba_vieta!$H$3:$H$7</c:f>
              <c:numCache>
                <c:formatCode>General</c:formatCode>
                <c:ptCount val="5"/>
                <c:pt idx="0">
                  <c:v>48</c:v>
                </c:pt>
                <c:pt idx="1">
                  <c:v>18</c:v>
                </c:pt>
                <c:pt idx="2">
                  <c:v>14</c:v>
                </c:pt>
                <c:pt idx="3">
                  <c:v>8</c:v>
                </c:pt>
                <c:pt idx="4">
                  <c:v>12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67648046352696489"/>
          <c:y val="0.18071093378359479"/>
          <c:w val="0.29150893874114792"/>
          <c:h val="0.72739061278229633"/>
        </c:manualLayout>
      </c:layout>
      <c:overlay val="0"/>
      <c:txPr>
        <a:bodyPr/>
        <a:lstStyle/>
        <a:p>
          <a:pPr>
            <a:defRPr lang="ru-RU">
              <a:solidFill>
                <a:schemeClr val="bg1"/>
              </a:solidFill>
              <a:latin typeface="Times New Roman" pitchFamily="18" charset="0"/>
              <a:cs typeface="Times New Roman" pitchFamily="18" charset="0"/>
            </a:defRPr>
          </a:pPr>
          <a:endParaRPr lang="lv-LV"/>
        </a:p>
      </c:txPr>
    </c:legend>
    <c:plotVisOnly val="1"/>
    <c:dispBlanksAs val="zero"/>
    <c:showDLblsOverMax val="0"/>
  </c:chart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Riska novērtējums</c:v>
                </c:pt>
              </c:strCache>
            </c:strRef>
          </c:tx>
          <c:dLbls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Лист1!$A$2:$A$6</c:f>
              <c:strCache>
                <c:ptCount val="5"/>
                <c:pt idx="0">
                  <c:v>Nav riska</c:v>
                </c:pt>
                <c:pt idx="1">
                  <c:v>Zems risks</c:v>
                </c:pt>
                <c:pt idx="2">
                  <c:v>Vidējs risks</c:v>
                </c:pt>
                <c:pt idx="3">
                  <c:v>Augsts risks</c:v>
                </c:pt>
                <c:pt idx="4">
                  <c:v>Ļoti augsts risks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0</c:v>
                </c:pt>
                <c:pt idx="1">
                  <c:v>7</c:v>
                </c:pt>
                <c:pt idx="2">
                  <c:v>33</c:v>
                </c:pt>
                <c:pt idx="3">
                  <c:v>33</c:v>
                </c:pt>
                <c:pt idx="4">
                  <c:v>27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overlay val="0"/>
      <c:txPr>
        <a:bodyPr/>
        <a:lstStyle/>
        <a:p>
          <a:pPr>
            <a:defRPr>
              <a:solidFill>
                <a:schemeClr val="bg1"/>
              </a:solidFill>
            </a:defRPr>
          </a:pPr>
          <a:endParaRPr lang="lv-LV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lv-LV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b="0">
                <a:solidFill>
                  <a:schemeClr val="bg1"/>
                </a:solidFill>
              </a:defRPr>
            </a:pPr>
            <a:r>
              <a:rPr lang="en-US" b="0" dirty="0" err="1">
                <a:solidFill>
                  <a:schemeClr val="bg1"/>
                </a:solidFill>
              </a:rPr>
              <a:t>Tulkotāju</a:t>
            </a:r>
            <a:r>
              <a:rPr lang="en-US" b="0" dirty="0">
                <a:solidFill>
                  <a:schemeClr val="bg1"/>
                </a:solidFill>
              </a:rPr>
              <a:t> </a:t>
            </a:r>
            <a:r>
              <a:rPr lang="en-US" b="0" dirty="0" err="1">
                <a:solidFill>
                  <a:schemeClr val="bg1"/>
                </a:solidFill>
              </a:rPr>
              <a:t>vecums</a:t>
            </a:r>
            <a:r>
              <a:rPr lang="en-US" b="0" dirty="0">
                <a:solidFill>
                  <a:schemeClr val="bg1"/>
                </a:solidFill>
              </a:rPr>
              <a:t> </a:t>
            </a:r>
            <a:endParaRPr lang="lv-LV" b="0" dirty="0" smtClean="0">
              <a:solidFill>
                <a:schemeClr val="bg1"/>
              </a:solidFill>
            </a:endParaRPr>
          </a:p>
          <a:p>
            <a:pPr>
              <a:defRPr b="0">
                <a:solidFill>
                  <a:schemeClr val="bg1"/>
                </a:solidFill>
              </a:defRPr>
            </a:pPr>
            <a:r>
              <a:rPr lang="en-US" b="0" dirty="0" smtClean="0">
                <a:solidFill>
                  <a:schemeClr val="bg1"/>
                </a:solidFill>
              </a:rPr>
              <a:t>(</a:t>
            </a:r>
            <a:r>
              <a:rPr lang="en-US" b="0" dirty="0" err="1">
                <a:solidFill>
                  <a:schemeClr val="bg1"/>
                </a:solidFill>
              </a:rPr>
              <a:t>Gizeleza</a:t>
            </a:r>
            <a:r>
              <a:rPr lang="en-US" b="0" dirty="0">
                <a:solidFill>
                  <a:schemeClr val="bg1"/>
                </a:solidFill>
              </a:rPr>
              <a:t>, </a:t>
            </a:r>
            <a:r>
              <a:rPr lang="en-US" b="0" dirty="0" err="1">
                <a:solidFill>
                  <a:schemeClr val="bg1"/>
                </a:solidFill>
              </a:rPr>
              <a:t>Lapaine</a:t>
            </a:r>
            <a:r>
              <a:rPr lang="en-US" b="0" dirty="0">
                <a:solidFill>
                  <a:schemeClr val="bg1"/>
                </a:solidFill>
              </a:rPr>
              <a:t> 2013)</a:t>
            </a:r>
          </a:p>
        </c:rich>
      </c:tx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Tulkotāju vecums (Gizeleza, Lapaine 2013)</c:v>
                </c:pt>
              </c:strCache>
            </c:strRef>
          </c:tx>
          <c:dLbls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Лист1!$A$2:$A$6</c:f>
              <c:strCache>
                <c:ptCount val="5"/>
                <c:pt idx="0">
                  <c:v>21 gadi un mazāk</c:v>
                </c:pt>
                <c:pt idx="1">
                  <c:v>22-29 gadi</c:v>
                </c:pt>
                <c:pt idx="2">
                  <c:v>30-39 gadi</c:v>
                </c:pt>
                <c:pt idx="3">
                  <c:v>40-49 gadi</c:v>
                </c:pt>
                <c:pt idx="4">
                  <c:v>50 gadi un vairāk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3</c:v>
                </c:pt>
                <c:pt idx="1">
                  <c:v>36</c:v>
                </c:pt>
                <c:pt idx="2">
                  <c:v>30</c:v>
                </c:pt>
                <c:pt idx="3">
                  <c:v>16</c:v>
                </c:pt>
                <c:pt idx="4">
                  <c:v>15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overlay val="0"/>
      <c:txPr>
        <a:bodyPr/>
        <a:lstStyle/>
        <a:p>
          <a:pPr>
            <a:defRPr>
              <a:solidFill>
                <a:schemeClr val="bg1"/>
              </a:solidFill>
            </a:defRPr>
          </a:pPr>
          <a:endParaRPr lang="lv-LV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lv-LV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75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>
                        <a:solidFill>
                          <a:schemeClr val="bg1"/>
                        </a:solidFill>
                      </a:rPr>
                      <a:t>19</a:t>
                    </a:r>
                    <a:r>
                      <a:rPr lang="lv-LV">
                        <a:solidFill>
                          <a:schemeClr val="bg1"/>
                        </a:solidFill>
                      </a:rPr>
                      <a:t>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tx>
                <c:rich>
                  <a:bodyPr/>
                  <a:lstStyle/>
                  <a:p>
                    <a:r>
                      <a:rPr lang="en-US">
                        <a:solidFill>
                          <a:schemeClr val="bg1"/>
                        </a:solidFill>
                      </a:rPr>
                      <a:t>49</a:t>
                    </a:r>
                    <a:r>
                      <a:rPr lang="lv-LV">
                        <a:solidFill>
                          <a:schemeClr val="bg1"/>
                        </a:solidFill>
                      </a:rPr>
                      <a:t>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tx>
                <c:rich>
                  <a:bodyPr/>
                  <a:lstStyle/>
                  <a:p>
                    <a:r>
                      <a:rPr lang="en-US">
                        <a:solidFill>
                          <a:schemeClr val="bg1"/>
                        </a:solidFill>
                      </a:rPr>
                      <a:t>25</a:t>
                    </a:r>
                    <a:r>
                      <a:rPr lang="lv-LV">
                        <a:solidFill>
                          <a:schemeClr val="bg1"/>
                        </a:solidFill>
                      </a:rPr>
                      <a:t>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tx>
                <c:rich>
                  <a:bodyPr/>
                  <a:lstStyle/>
                  <a:p>
                    <a:r>
                      <a:rPr lang="en-US">
                        <a:solidFill>
                          <a:schemeClr val="bg1"/>
                        </a:solidFill>
                      </a:rPr>
                      <a:t>6</a:t>
                    </a:r>
                    <a:r>
                      <a:rPr lang="lv-LV">
                        <a:solidFill>
                          <a:schemeClr val="bg1"/>
                        </a:solidFill>
                      </a:rPr>
                      <a:t>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tx>
                <c:rich>
                  <a:bodyPr/>
                  <a:lstStyle/>
                  <a:p>
                    <a:r>
                      <a:rPr lang="en-US">
                        <a:solidFill>
                          <a:schemeClr val="bg1"/>
                        </a:solidFill>
                      </a:rPr>
                      <a:t>1</a:t>
                    </a:r>
                    <a:r>
                      <a:rPr lang="lv-LV">
                        <a:solidFill>
                          <a:schemeClr val="bg1"/>
                        </a:solidFill>
                      </a:rPr>
                      <a:t>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lang="ru-RU">
                    <a:solidFill>
                      <a:schemeClr val="bg1"/>
                    </a:solidFill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Vecums!$E$4:$E$8</c:f>
              <c:strCache>
                <c:ptCount val="5"/>
                <c:pt idx="0">
                  <c:v>18–25 gadi</c:v>
                </c:pt>
                <c:pt idx="1">
                  <c:v>26–35 gadi</c:v>
                </c:pt>
                <c:pt idx="2">
                  <c:v>36–50 gadi</c:v>
                </c:pt>
                <c:pt idx="3">
                  <c:v>51–60 gadi</c:v>
                </c:pt>
                <c:pt idx="4">
                  <c:v>61 un vairāk gadi</c:v>
                </c:pt>
              </c:strCache>
            </c:strRef>
          </c:cat>
          <c:val>
            <c:numRef>
              <c:f>Vecums!$F$4:$F$8</c:f>
              <c:numCache>
                <c:formatCode>General</c:formatCode>
                <c:ptCount val="5"/>
                <c:pt idx="0">
                  <c:v>19</c:v>
                </c:pt>
                <c:pt idx="1">
                  <c:v>49</c:v>
                </c:pt>
                <c:pt idx="2">
                  <c:v>25</c:v>
                </c:pt>
                <c:pt idx="3">
                  <c:v>6</c:v>
                </c:pt>
                <c:pt idx="4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73497571907214987"/>
          <c:y val="4.3992452375267999E-2"/>
          <c:w val="0.23556264216256673"/>
          <c:h val="0.92965941136564023"/>
        </c:manualLayout>
      </c:layout>
      <c:overlay val="0"/>
      <c:txPr>
        <a:bodyPr/>
        <a:lstStyle/>
        <a:p>
          <a:pPr>
            <a:defRPr lang="ru-RU">
              <a:solidFill>
                <a:schemeClr val="bg1"/>
              </a:solidFill>
            </a:defRPr>
          </a:pPr>
          <a:endParaRPr lang="lv-LV"/>
        </a:p>
      </c:txPr>
    </c:legend>
    <c:plotVisOnly val="1"/>
    <c:dispBlanksAs val="zero"/>
    <c:showDLblsOverMax val="0"/>
  </c:chart>
  <c:txPr>
    <a:bodyPr/>
    <a:lstStyle/>
    <a:p>
      <a:pPr>
        <a:defRPr>
          <a:latin typeface="Times New Roman" pitchFamily="18" charset="0"/>
          <a:cs typeface="Times New Roman" pitchFamily="18" charset="0"/>
        </a:defRPr>
      </a:pPr>
      <a:endParaRPr lang="lv-LV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>
                <a:solidFill>
                  <a:schemeClr val="bg1"/>
                </a:solidFill>
              </a:defRPr>
            </a:pPr>
            <a:r>
              <a:rPr lang="en-US" b="0" dirty="0" err="1">
                <a:solidFill>
                  <a:schemeClr val="bg1"/>
                </a:solidFill>
              </a:rPr>
              <a:t>Darba</a:t>
            </a:r>
            <a:r>
              <a:rPr lang="en-US" b="0" dirty="0">
                <a:solidFill>
                  <a:schemeClr val="bg1"/>
                </a:solidFill>
              </a:rPr>
              <a:t> </a:t>
            </a:r>
            <a:r>
              <a:rPr lang="en-US" b="0" dirty="0" err="1">
                <a:solidFill>
                  <a:schemeClr val="bg1"/>
                </a:solidFill>
              </a:rPr>
              <a:t>pieredze</a:t>
            </a:r>
            <a:r>
              <a:rPr lang="en-US" b="0" dirty="0">
                <a:solidFill>
                  <a:schemeClr val="bg1"/>
                </a:solidFill>
              </a:rPr>
              <a:t> </a:t>
            </a:r>
            <a:endParaRPr lang="lv-LV" b="0" dirty="0" smtClean="0">
              <a:solidFill>
                <a:schemeClr val="bg1"/>
              </a:solidFill>
            </a:endParaRPr>
          </a:p>
          <a:p>
            <a:pPr>
              <a:defRPr>
                <a:solidFill>
                  <a:schemeClr val="bg1"/>
                </a:solidFill>
              </a:defRPr>
            </a:pPr>
            <a:r>
              <a:rPr lang="en-US" b="0" dirty="0" smtClean="0">
                <a:solidFill>
                  <a:schemeClr val="bg1"/>
                </a:solidFill>
              </a:rPr>
              <a:t>(</a:t>
            </a:r>
            <a:r>
              <a:rPr lang="en-US" b="0" dirty="0" err="1">
                <a:solidFill>
                  <a:schemeClr val="bg1"/>
                </a:solidFill>
              </a:rPr>
              <a:t>Gizeleza</a:t>
            </a:r>
            <a:r>
              <a:rPr lang="en-US" b="0" dirty="0">
                <a:solidFill>
                  <a:schemeClr val="bg1"/>
                </a:solidFill>
              </a:rPr>
              <a:t> 2012)</a:t>
            </a:r>
          </a:p>
        </c:rich>
      </c:tx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Darba pieredze (Gizeleza 2012)</c:v>
                </c:pt>
              </c:strCache>
            </c:strRef>
          </c:tx>
          <c:dLbls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Лист1!$A$2:$A$5</c:f>
              <c:strCache>
                <c:ptCount val="4"/>
                <c:pt idx="0">
                  <c:v>mazāk par 1 gadu</c:v>
                </c:pt>
                <c:pt idx="1">
                  <c:v>1-3 gadi</c:v>
                </c:pt>
                <c:pt idx="2">
                  <c:v>4-10 gadi</c:v>
                </c:pt>
                <c:pt idx="3">
                  <c:v>vairāk nekā 10 gadi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17</c:v>
                </c:pt>
                <c:pt idx="1">
                  <c:v>21</c:v>
                </c:pt>
                <c:pt idx="2">
                  <c:v>35</c:v>
                </c:pt>
                <c:pt idx="3">
                  <c:v>1.2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overlay val="0"/>
      <c:txPr>
        <a:bodyPr/>
        <a:lstStyle/>
        <a:p>
          <a:pPr>
            <a:defRPr>
              <a:solidFill>
                <a:schemeClr val="bg1"/>
              </a:solidFill>
            </a:defRPr>
          </a:pPr>
          <a:endParaRPr lang="lv-LV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lv-LV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>
                <a:solidFill>
                  <a:schemeClr val="bg1"/>
                </a:solidFill>
              </a:defRPr>
            </a:pPr>
            <a:r>
              <a:rPr lang="en-US" b="0" dirty="0" err="1">
                <a:solidFill>
                  <a:schemeClr val="bg1"/>
                </a:solidFill>
              </a:rPr>
              <a:t>Darba</a:t>
            </a:r>
            <a:r>
              <a:rPr lang="en-US" b="0" dirty="0">
                <a:solidFill>
                  <a:schemeClr val="bg1"/>
                </a:solidFill>
              </a:rPr>
              <a:t> </a:t>
            </a:r>
            <a:r>
              <a:rPr lang="en-US" b="0" dirty="0" err="1">
                <a:solidFill>
                  <a:schemeClr val="bg1"/>
                </a:solidFill>
              </a:rPr>
              <a:t>pieredze</a:t>
            </a:r>
            <a:r>
              <a:rPr lang="en-US" b="0" dirty="0">
                <a:solidFill>
                  <a:schemeClr val="bg1"/>
                </a:solidFill>
              </a:rPr>
              <a:t> </a:t>
            </a:r>
            <a:endParaRPr lang="lv-LV" b="0" dirty="0" smtClean="0">
              <a:solidFill>
                <a:schemeClr val="bg1"/>
              </a:solidFill>
            </a:endParaRPr>
          </a:p>
          <a:p>
            <a:pPr>
              <a:defRPr>
                <a:solidFill>
                  <a:schemeClr val="bg1"/>
                </a:solidFill>
              </a:defRPr>
            </a:pPr>
            <a:r>
              <a:rPr lang="en-US" b="0" dirty="0" smtClean="0">
                <a:solidFill>
                  <a:schemeClr val="bg1"/>
                </a:solidFill>
              </a:rPr>
              <a:t>(</a:t>
            </a:r>
            <a:r>
              <a:rPr lang="en-US" b="0" dirty="0" err="1">
                <a:solidFill>
                  <a:schemeClr val="bg1"/>
                </a:solidFill>
              </a:rPr>
              <a:t>Gizeleza</a:t>
            </a:r>
            <a:r>
              <a:rPr lang="en-US" b="0" dirty="0">
                <a:solidFill>
                  <a:schemeClr val="bg1"/>
                </a:solidFill>
              </a:rPr>
              <a:t>, </a:t>
            </a:r>
            <a:r>
              <a:rPr lang="en-US" b="0" dirty="0" err="1">
                <a:solidFill>
                  <a:schemeClr val="bg1"/>
                </a:solidFill>
              </a:rPr>
              <a:t>Lapaine</a:t>
            </a:r>
            <a:r>
              <a:rPr lang="en-US" b="0" dirty="0">
                <a:solidFill>
                  <a:schemeClr val="bg1"/>
                </a:solidFill>
              </a:rPr>
              <a:t> 2013)</a:t>
            </a:r>
          </a:p>
        </c:rich>
      </c:tx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Darba pieredze (Gizeleza, Lapaine 2013)</c:v>
                </c:pt>
              </c:strCache>
            </c:strRef>
          </c:tx>
          <c:dLbls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Лист1!$A$2:$A$6</c:f>
              <c:strCache>
                <c:ptCount val="5"/>
                <c:pt idx="0">
                  <c:v>mazāk par 1 gadu</c:v>
                </c:pt>
                <c:pt idx="1">
                  <c:v>1-3 gadi</c:v>
                </c:pt>
                <c:pt idx="2">
                  <c:v>3-6 gadi</c:v>
                </c:pt>
                <c:pt idx="3">
                  <c:v>6-10 gadi</c:v>
                </c:pt>
                <c:pt idx="4">
                  <c:v>vairāk par 10 gadiem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2</c:v>
                </c:pt>
                <c:pt idx="1">
                  <c:v>13</c:v>
                </c:pt>
                <c:pt idx="2">
                  <c:v>25</c:v>
                </c:pt>
                <c:pt idx="3">
                  <c:v>25</c:v>
                </c:pt>
                <c:pt idx="4">
                  <c:v>1.2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overlay val="0"/>
      <c:txPr>
        <a:bodyPr/>
        <a:lstStyle/>
        <a:p>
          <a:pPr>
            <a:defRPr>
              <a:solidFill>
                <a:schemeClr val="bg1"/>
              </a:solidFill>
            </a:defRPr>
          </a:pPr>
          <a:endParaRPr lang="lv-LV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lv-LV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4.2878285193858959E-2"/>
          <c:y val="8.7938917841951292E-2"/>
          <c:w val="0.67493952996002171"/>
          <c:h val="0.81281592914996692"/>
        </c:manualLayout>
      </c:layout>
      <c:pieChart>
        <c:varyColors val="1"/>
        <c:ser>
          <c:idx val="0"/>
          <c:order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9</a:t>
                    </a:r>
                    <a:r>
                      <a:rPr lang="lv-LV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%</a:t>
                    </a:r>
                    <a:endParaRPr lang="en-US">
                      <a:latin typeface="Times New Roman" pitchFamily="18" charset="0"/>
                      <a:cs typeface="Times New Roman" pitchFamily="18" charset="0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tx>
                <c:rich>
                  <a:bodyPr/>
                  <a:lstStyle/>
                  <a:p>
                    <a:r>
                      <a:rPr lang="en-US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36</a:t>
                    </a:r>
                    <a:r>
                      <a:rPr lang="lv-LV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%</a:t>
                    </a:r>
                    <a:endParaRPr lang="en-US">
                      <a:latin typeface="Times New Roman" pitchFamily="18" charset="0"/>
                      <a:cs typeface="Times New Roman" pitchFamily="18" charset="0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tx>
                <c:rich>
                  <a:bodyPr/>
                  <a:lstStyle/>
                  <a:p>
                    <a:r>
                      <a:rPr lang="en-US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31</a:t>
                    </a:r>
                    <a:r>
                      <a:rPr lang="lv-LV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%</a:t>
                    </a:r>
                    <a:endParaRPr lang="en-US">
                      <a:latin typeface="Times New Roman" pitchFamily="18" charset="0"/>
                      <a:cs typeface="Times New Roman" pitchFamily="18" charset="0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tx>
                <c:rich>
                  <a:bodyPr/>
                  <a:lstStyle/>
                  <a:p>
                    <a:r>
                      <a:rPr lang="en-US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16</a:t>
                    </a:r>
                    <a:r>
                      <a:rPr lang="lv-LV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%</a:t>
                    </a:r>
                    <a:endParaRPr lang="en-US">
                      <a:latin typeface="Times New Roman" pitchFamily="18" charset="0"/>
                      <a:cs typeface="Times New Roman" pitchFamily="18" charset="0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tx>
                <c:rich>
                  <a:bodyPr/>
                  <a:lstStyle/>
                  <a:p>
                    <a:r>
                      <a:rPr lang="en-US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7</a:t>
                    </a:r>
                    <a:r>
                      <a:rPr lang="lv-LV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%</a:t>
                    </a:r>
                    <a:endParaRPr lang="en-US">
                      <a:latin typeface="Times New Roman" pitchFamily="18" charset="0"/>
                      <a:cs typeface="Times New Roman" pitchFamily="18" charset="0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tx>
                <c:rich>
                  <a:bodyPr/>
                  <a:lstStyle/>
                  <a:p>
                    <a:r>
                      <a:rPr lang="en-US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1</a:t>
                    </a:r>
                    <a:r>
                      <a:rPr lang="lv-LV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%</a:t>
                    </a:r>
                    <a:endParaRPr lang="en-US">
                      <a:latin typeface="Times New Roman" pitchFamily="18" charset="0"/>
                      <a:cs typeface="Times New Roman" pitchFamily="18" charset="0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lang="ru-RU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Pieredze!$D$5:$D$10</c:f>
              <c:strCache>
                <c:ptCount val="6"/>
                <c:pt idx="0">
                  <c:v>0–1 gads</c:v>
                </c:pt>
                <c:pt idx="1">
                  <c:v>2–5 gadi</c:v>
                </c:pt>
                <c:pt idx="2">
                  <c:v>6–10 gadi</c:v>
                </c:pt>
                <c:pt idx="3">
                  <c:v>11–15 gadi</c:v>
                </c:pt>
                <c:pt idx="4">
                  <c:v>16–20 gadi</c:v>
                </c:pt>
                <c:pt idx="5">
                  <c:v>20 un vairāk</c:v>
                </c:pt>
              </c:strCache>
            </c:strRef>
          </c:cat>
          <c:val>
            <c:numRef>
              <c:f>Pieredze!$E$5:$E$10</c:f>
              <c:numCache>
                <c:formatCode>General</c:formatCode>
                <c:ptCount val="6"/>
                <c:pt idx="0">
                  <c:v>9</c:v>
                </c:pt>
                <c:pt idx="1">
                  <c:v>36</c:v>
                </c:pt>
                <c:pt idx="2">
                  <c:v>31</c:v>
                </c:pt>
                <c:pt idx="3">
                  <c:v>16</c:v>
                </c:pt>
                <c:pt idx="4">
                  <c:v>7</c:v>
                </c:pt>
                <c:pt idx="5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72988502560736157"/>
          <c:y val="0.23827400972514276"/>
          <c:w val="0.26576726037587822"/>
          <c:h val="0.58248980172659137"/>
        </c:manualLayout>
      </c:layout>
      <c:overlay val="0"/>
      <c:txPr>
        <a:bodyPr/>
        <a:lstStyle/>
        <a:p>
          <a:pPr>
            <a:defRPr lang="ru-RU">
              <a:solidFill>
                <a:schemeClr val="bg1"/>
              </a:solidFill>
              <a:latin typeface="Times New Roman" pitchFamily="18" charset="0"/>
              <a:cs typeface="Times New Roman" pitchFamily="18" charset="0"/>
            </a:defRPr>
          </a:pPr>
          <a:endParaRPr lang="lv-LV"/>
        </a:p>
      </c:txPr>
    </c:legend>
    <c:plotVisOnly val="1"/>
    <c:dispBlanksAs val="zero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ser>
          <c:idx val="0"/>
          <c:order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7</a:t>
                    </a:r>
                    <a:r>
                      <a:rPr lang="lv-LV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%</a:t>
                    </a:r>
                    <a:endParaRPr lang="en-US">
                      <a:latin typeface="Times New Roman" pitchFamily="18" charset="0"/>
                      <a:cs typeface="Times New Roman" pitchFamily="18" charset="0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tx>
                <c:rich>
                  <a:bodyPr/>
                  <a:lstStyle/>
                  <a:p>
                    <a:r>
                      <a:rPr lang="en-US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46</a:t>
                    </a:r>
                    <a:r>
                      <a:rPr lang="lv-LV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%</a:t>
                    </a:r>
                    <a:endParaRPr lang="en-US">
                      <a:latin typeface="Times New Roman" pitchFamily="18" charset="0"/>
                      <a:cs typeface="Times New Roman" pitchFamily="18" charset="0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tx>
                <c:rich>
                  <a:bodyPr/>
                  <a:lstStyle/>
                  <a:p>
                    <a:r>
                      <a:rPr lang="en-US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38</a:t>
                    </a:r>
                    <a:r>
                      <a:rPr lang="lv-LV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%</a:t>
                    </a:r>
                    <a:endParaRPr lang="en-US">
                      <a:latin typeface="Times New Roman" pitchFamily="18" charset="0"/>
                      <a:cs typeface="Times New Roman" pitchFamily="18" charset="0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tx>
                <c:rich>
                  <a:bodyPr/>
                  <a:lstStyle/>
                  <a:p>
                    <a:r>
                      <a:rPr lang="en-US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2</a:t>
                    </a:r>
                    <a:r>
                      <a:rPr lang="lv-LV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%</a:t>
                    </a:r>
                    <a:endParaRPr lang="en-US">
                      <a:latin typeface="Times New Roman" pitchFamily="18" charset="0"/>
                      <a:cs typeface="Times New Roman" pitchFamily="18" charset="0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2.5215345491140441E-2"/>
                  <c:y val="-3.2428043952133112E-2"/>
                </c:manualLayout>
              </c:layout>
              <c:tx>
                <c:rich>
                  <a:bodyPr/>
                  <a:lstStyle/>
                  <a:p>
                    <a:r>
                      <a:rPr lang="en-US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3</a:t>
                    </a:r>
                    <a:r>
                      <a:rPr lang="lv-LV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%</a:t>
                    </a:r>
                    <a:endParaRPr lang="en-US">
                      <a:latin typeface="Times New Roman" pitchFamily="18" charset="0"/>
                      <a:cs typeface="Times New Roman" pitchFamily="18" charset="0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2.9462418233990179E-2"/>
                  <c:y val="2.8382045464656291E-4"/>
                </c:manualLayout>
              </c:layout>
              <c:tx>
                <c:rich>
                  <a:bodyPr/>
                  <a:lstStyle/>
                  <a:p>
                    <a:r>
                      <a:rPr lang="en-US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4</a:t>
                    </a:r>
                    <a:r>
                      <a:rPr lang="lv-LV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%</a:t>
                    </a:r>
                    <a:endParaRPr lang="en-US">
                      <a:latin typeface="Times New Roman" pitchFamily="18" charset="0"/>
                      <a:cs typeface="Times New Roman" pitchFamily="18" charset="0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lang="ru-RU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'Izglītības līmenis'!$G$4:$G$9</c:f>
              <c:strCache>
                <c:ptCount val="6"/>
                <c:pt idx="0">
                  <c:v>Doktora grāds</c:v>
                </c:pt>
                <c:pt idx="1">
                  <c:v>Maģistra grāds</c:v>
                </c:pt>
                <c:pt idx="2">
                  <c:v>Bakalaura grāds</c:v>
                </c:pt>
                <c:pt idx="3">
                  <c:v>2. līmeņa augstākā izglītība</c:v>
                </c:pt>
                <c:pt idx="4">
                  <c:v>1. līmeņa augstākā izglītība</c:v>
                </c:pt>
                <c:pt idx="5">
                  <c:v>Vidējā izglītība/ vidējā profesionālā izglītība</c:v>
                </c:pt>
              </c:strCache>
            </c:strRef>
          </c:cat>
          <c:val>
            <c:numRef>
              <c:f>'Izglītības līmenis'!$H$4:$H$9</c:f>
              <c:numCache>
                <c:formatCode>General</c:formatCode>
                <c:ptCount val="6"/>
                <c:pt idx="0">
                  <c:v>7</c:v>
                </c:pt>
                <c:pt idx="1">
                  <c:v>46</c:v>
                </c:pt>
                <c:pt idx="2">
                  <c:v>38</c:v>
                </c:pt>
                <c:pt idx="3">
                  <c:v>2</c:v>
                </c:pt>
                <c:pt idx="4">
                  <c:v>3</c:v>
                </c:pt>
                <c:pt idx="5">
                  <c:v>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71395954043480414"/>
          <c:y val="0.25953901965172937"/>
          <c:w val="0.27211880354578322"/>
          <c:h val="0.67992469226991026"/>
        </c:manualLayout>
      </c:layout>
      <c:overlay val="0"/>
      <c:txPr>
        <a:bodyPr/>
        <a:lstStyle/>
        <a:p>
          <a:pPr>
            <a:defRPr lang="ru-RU">
              <a:solidFill>
                <a:schemeClr val="bg1"/>
              </a:solidFill>
              <a:latin typeface="Times New Roman" pitchFamily="18" charset="0"/>
              <a:cs typeface="Times New Roman" pitchFamily="18" charset="0"/>
            </a:defRPr>
          </a:pPr>
          <a:endParaRPr lang="lv-LV"/>
        </a:p>
      </c:txPr>
    </c:legend>
    <c:plotVisOnly val="1"/>
    <c:dispBlanksAs val="zero"/>
    <c:showDLblsOverMax val="0"/>
  </c:chart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ser>
          <c:idx val="0"/>
          <c:order val="0"/>
          <c:dLbls>
            <c:dLbl>
              <c:idx val="0"/>
              <c:layout>
                <c:manualLayout>
                  <c:x val="-0.10195691163604548"/>
                  <c:y val="-0.10661235053951602"/>
                </c:manualLayout>
              </c:layout>
              <c:tx>
                <c:rich>
                  <a:bodyPr/>
                  <a:lstStyle/>
                  <a:p>
                    <a:r>
                      <a:rPr lang="en-US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73</a:t>
                    </a:r>
                    <a:r>
                      <a:rPr lang="lv-LV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%</a:t>
                    </a:r>
                    <a:endParaRPr lang="en-US">
                      <a:latin typeface="Times New Roman" pitchFamily="18" charset="0"/>
                      <a:cs typeface="Times New Roman" pitchFamily="18" charset="0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tx>
                <c:rich>
                  <a:bodyPr/>
                  <a:lstStyle/>
                  <a:p>
                    <a:r>
                      <a:rPr lang="en-US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14</a:t>
                    </a:r>
                    <a:r>
                      <a:rPr lang="lv-LV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%</a:t>
                    </a:r>
                    <a:endParaRPr lang="en-US">
                      <a:latin typeface="Times New Roman" pitchFamily="18" charset="0"/>
                      <a:cs typeface="Times New Roman" pitchFamily="18" charset="0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tx>
                <c:rich>
                  <a:bodyPr/>
                  <a:lstStyle/>
                  <a:p>
                    <a:r>
                      <a:rPr lang="en-US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13</a:t>
                    </a:r>
                    <a:r>
                      <a:rPr lang="lv-LV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%</a:t>
                    </a:r>
                    <a:endParaRPr lang="en-US">
                      <a:latin typeface="Times New Roman" pitchFamily="18" charset="0"/>
                      <a:cs typeface="Times New Roman" pitchFamily="18" charset="0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lang="ru-RU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izglitiba_tulkosana!$D$3:$D$5</c:f>
              <c:strCache>
                <c:ptCount val="3"/>
                <c:pt idx="0">
                  <c:v>Jā, ir</c:v>
                </c:pt>
                <c:pt idx="1">
                  <c:v>Daļēji</c:v>
                </c:pt>
                <c:pt idx="2">
                  <c:v>Nē, nav</c:v>
                </c:pt>
              </c:strCache>
            </c:strRef>
          </c:cat>
          <c:val>
            <c:numRef>
              <c:f>izglitiba_tulkosana!$E$3:$E$5</c:f>
              <c:numCache>
                <c:formatCode>General</c:formatCode>
                <c:ptCount val="3"/>
                <c:pt idx="0">
                  <c:v>73</c:v>
                </c:pt>
                <c:pt idx="1">
                  <c:v>14</c:v>
                </c:pt>
                <c:pt idx="2">
                  <c:v>13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67639222020324385"/>
          <c:y val="0.22648709125836491"/>
          <c:w val="0.20253799044350226"/>
          <c:h val="0.44472863144117675"/>
        </c:manualLayout>
      </c:layout>
      <c:overlay val="0"/>
      <c:txPr>
        <a:bodyPr/>
        <a:lstStyle/>
        <a:p>
          <a:pPr>
            <a:defRPr lang="ru-RU">
              <a:solidFill>
                <a:schemeClr val="bg1"/>
              </a:solidFill>
              <a:latin typeface="Times New Roman" pitchFamily="18" charset="0"/>
              <a:cs typeface="Times New Roman" pitchFamily="18" charset="0"/>
            </a:defRPr>
          </a:pPr>
          <a:endParaRPr lang="lv-LV"/>
        </a:p>
      </c:txPr>
    </c:legend>
    <c:plotVisOnly val="1"/>
    <c:dispBlanksAs val="zero"/>
    <c:showDLblsOverMax val="0"/>
  </c:chart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>
                <a:solidFill>
                  <a:schemeClr val="bg1"/>
                </a:solidFill>
              </a:defRPr>
            </a:pPr>
            <a:r>
              <a:rPr lang="en-US" b="0" dirty="0" err="1">
                <a:solidFill>
                  <a:schemeClr val="bg1"/>
                </a:solidFill>
              </a:rPr>
              <a:t>Nodarbinātības</a:t>
            </a:r>
            <a:r>
              <a:rPr lang="en-US" b="0" dirty="0">
                <a:solidFill>
                  <a:schemeClr val="bg1"/>
                </a:solidFill>
              </a:rPr>
              <a:t> </a:t>
            </a:r>
            <a:r>
              <a:rPr lang="en-US" b="0" dirty="0" err="1">
                <a:solidFill>
                  <a:schemeClr val="bg1"/>
                </a:solidFill>
              </a:rPr>
              <a:t>veids</a:t>
            </a:r>
            <a:r>
              <a:rPr lang="en-US" b="0" dirty="0">
                <a:solidFill>
                  <a:schemeClr val="bg1"/>
                </a:solidFill>
              </a:rPr>
              <a:t> (</a:t>
            </a:r>
            <a:r>
              <a:rPr lang="en-US" b="0" dirty="0" err="1">
                <a:solidFill>
                  <a:schemeClr val="bg1"/>
                </a:solidFill>
              </a:rPr>
              <a:t>Gizeleza</a:t>
            </a:r>
            <a:r>
              <a:rPr lang="en-US" b="0" dirty="0">
                <a:solidFill>
                  <a:schemeClr val="bg1"/>
                </a:solidFill>
              </a:rPr>
              <a:t> 2012)</a:t>
            </a:r>
          </a:p>
        </c:rich>
      </c:tx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Nodarbinātības veids (Gizeleza 2012)</c:v>
                </c:pt>
              </c:strCache>
            </c:strRef>
          </c:tx>
          <c:dLbls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Лист1!$A$2:$A$5</c:f>
              <c:strCache>
                <c:ptCount val="4"/>
                <c:pt idx="0">
                  <c:v>pašnodarbinātie</c:v>
                </c:pt>
                <c:pt idx="1">
                  <c:v>strādā birojā</c:v>
                </c:pt>
                <c:pt idx="2">
                  <c:v>apvieno citu darbu ar tulkošanu</c:v>
                </c:pt>
                <c:pt idx="3">
                  <c:v>cits variants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49</c:v>
                </c:pt>
                <c:pt idx="1">
                  <c:v>11</c:v>
                </c:pt>
                <c:pt idx="2">
                  <c:v>21</c:v>
                </c:pt>
                <c:pt idx="3">
                  <c:v>19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overlay val="0"/>
      <c:txPr>
        <a:bodyPr/>
        <a:lstStyle/>
        <a:p>
          <a:pPr>
            <a:defRPr sz="1400">
              <a:solidFill>
                <a:schemeClr val="bg1"/>
              </a:solidFill>
            </a:defRPr>
          </a:pPr>
          <a:endParaRPr lang="lv-LV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lv-LV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2C3398-E348-453F-93E5-DD6DE17B5ADB}" type="datetimeFigureOut">
              <a:rPr lang="ru-RU" smtClean="0"/>
              <a:t>26.10.2016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605B80-188A-4556-8811-24073E14AF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80157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605B80-188A-4556-8811-24073E14AF2C}" type="slidenum">
              <a:rPr lang="ru-RU" smtClean="0"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90289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lIns="45720" tIns="0" rIns="45720" bIns="0" anchor="b">
            <a:scene3d>
              <a:camera prst="orthographicFront"/>
              <a:lightRig rig="soft" dir="t">
                <a:rot lat="0" lon="0" rev="17220000"/>
              </a:lightRig>
            </a:scene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3C1D4A-407D-488B-B679-E54E1A33404A}" type="datetimeFigureOut">
              <a:rPr lang="ru-RU"/>
              <a:pPr>
                <a:defRPr/>
              </a:pPr>
              <a:t>26.10.2016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AEB4EA-5D07-4483-BEE2-B8C3D6FCA4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45953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03CC2A-D4BD-43B0-86ED-CC6CCA2FF410}" type="datetimeFigureOut">
              <a:rPr lang="ru-RU"/>
              <a:pPr>
                <a:defRPr/>
              </a:pPr>
              <a:t>26.10.2016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B5586C-E761-44BF-8BBA-EE80341955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5098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FCB00A-FC27-4DF1-A46F-C31D770E0EE5}" type="datetimeFigureOut">
              <a:rPr lang="ru-RU"/>
              <a:pPr>
                <a:defRPr/>
              </a:pPr>
              <a:t>26.10.2016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5AC891-CA29-4003-8845-9B05435640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75204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F43CC0-CEEA-48FB-9CB3-6B35FBCEBA83}" type="datetimeFigureOut">
              <a:rPr lang="ru-RU"/>
              <a:pPr>
                <a:defRPr/>
              </a:pPr>
              <a:t>26.10.2016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9FFE92-4117-4D85-9CC1-28B6A9210F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76499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F37ECC-0629-4C21-8E90-7BFDCCB0B290}" type="datetimeFigureOut">
              <a:rPr lang="ru-RU"/>
              <a:pPr>
                <a:defRPr/>
              </a:pPr>
              <a:t>26.10.2016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C51486-0F53-4D05-B5D5-82C3193A17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89094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9D7A63-52B5-4445-BEF3-DB92015C739E}" type="datetimeFigureOut">
              <a:rPr lang="ru-RU"/>
              <a:pPr>
                <a:defRPr/>
              </a:pPr>
              <a:t>26.10.2016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389293-2DF9-4C0A-85B1-B9083595CF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58746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917D7A-57AE-4E2F-9BD7-5F34D2C89D75}" type="datetimeFigureOut">
              <a:rPr lang="ru-RU"/>
              <a:pPr>
                <a:defRPr/>
              </a:pPr>
              <a:t>26.10.2016</a:t>
            </a:fld>
            <a:endParaRPr 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8E62A1-8C50-4377-A194-57F0955334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46098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2A1CFF-9072-44A1-A5F5-53BA5D4EA15B}" type="datetimeFigureOut">
              <a:rPr lang="ru-RU"/>
              <a:pPr>
                <a:defRPr/>
              </a:pPr>
              <a:t>26.10.2016</a:t>
            </a:fld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E60FA2-3FBA-4811-948E-AC2B0A1C2C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85202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03A214-6300-42C3-A50C-72EE59408EAF}" type="datetimeFigureOut">
              <a:rPr lang="ru-RU"/>
              <a:pPr>
                <a:defRPr/>
              </a:pPr>
              <a:t>26.10.2016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2137CD-3F34-4DDE-BBF9-421B793AB2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71357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D0D23C-B3C0-4833-A520-0004F0413DA4}" type="datetimeFigureOut">
              <a:rPr lang="ru-RU"/>
              <a:pPr>
                <a:defRPr/>
              </a:pPr>
              <a:t>26.10.2016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B46BB4-894F-4E9E-9407-E1B3A23452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08424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rIns="45720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99C424-8A46-4129-A96F-1097A5D53464}" type="datetimeFigureOut">
              <a:rPr lang="ru-RU"/>
              <a:pPr>
                <a:defRPr/>
              </a:pPr>
              <a:t>26.10.2016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8A9767-9208-4000-8531-E632C2EBC6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68824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27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70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8B0DF70-D452-4A75-997F-A381577DB264}" type="datetimeFigureOut">
              <a:rPr lang="ru-RU"/>
              <a:pPr>
                <a:defRPr/>
              </a:pPr>
              <a:t>26.10.2016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492A12E-A0FC-47BE-A73A-09D12376F4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707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100" b="1" kern="120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9pPr>
    </p:titleStyle>
    <p:bodyStyle>
      <a:lvl1pPr marL="547688" indent="-411163" algn="l" rtl="0" eaLnBrk="0" fontAlgn="base" hangingPunct="0">
        <a:spcBef>
          <a:spcPct val="20000"/>
        </a:spcBef>
        <a:spcAft>
          <a:spcPct val="0"/>
        </a:spcAft>
        <a:buClr>
          <a:srgbClr val="F9F9F9"/>
        </a:buClr>
        <a:buSzPct val="65000"/>
        <a:buFont typeface="Wingdings 2" pitchFamily="18" charset="2"/>
        <a:buChar char="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363" indent="-282575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 2" pitchFamily="18" charset="2"/>
        <a:buChar char="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475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95000"/>
        <a:buFont typeface="Wingdings" pitchFamily="2" charset="2"/>
        <a:buChar char="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2550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 3" pitchFamily="18" charset="2"/>
        <a:buChar char="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4638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 2" pitchFamily="18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pen.ac.uk/" TargetMode="External"/><Relationship Id="rId2" Type="http://schemas.openxmlformats.org/officeDocument/2006/relationships/hyperlink" Target="http://www.coursera.org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g"/><Relationship Id="rId4" Type="http://schemas.openxmlformats.org/officeDocument/2006/relationships/image" Target="../media/image1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www.bbc.co.uk/learning/" TargetMode="External"/><Relationship Id="rId3" Type="http://schemas.openxmlformats.org/officeDocument/2006/relationships/hyperlink" Target="http://www.alison.com/" TargetMode="External"/><Relationship Id="rId7" Type="http://schemas.openxmlformats.org/officeDocument/2006/relationships/hyperlink" Target="http://www.academicearth.org/" TargetMode="External"/><Relationship Id="rId2" Type="http://schemas.openxmlformats.org/officeDocument/2006/relationships/hyperlink" Target="http://www.edx.org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p2pu.org/" TargetMode="External"/><Relationship Id="rId5" Type="http://schemas.openxmlformats.org/officeDocument/2006/relationships/hyperlink" Target="http://www.mva.microsoft.com/" TargetMode="External"/><Relationship Id="rId10" Type="http://schemas.openxmlformats.org/officeDocument/2006/relationships/hyperlink" Target="http://www.khanacademy.org/" TargetMode="External"/><Relationship Id="rId4" Type="http://schemas.openxmlformats.org/officeDocument/2006/relationships/hyperlink" Target="http://www.ocw.mit.edu/" TargetMode="External"/><Relationship Id="rId9" Type="http://schemas.openxmlformats.org/officeDocument/2006/relationships/hyperlink" Target="http://www.udacity.com/" TargetMode="Externa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lv-LV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TulkoŠANAS</a:t>
            </a:r>
            <a:r>
              <a:rPr lang="lv-LV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RESURSI LATVIJĀ</a:t>
            </a:r>
            <a:endParaRPr lang="ru-RU" dirty="0">
              <a:solidFill>
                <a:schemeClr val="bg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645024"/>
            <a:ext cx="6400800" cy="1439274"/>
          </a:xfrm>
        </p:spPr>
        <p:txBody>
          <a:bodyPr/>
          <a:lstStyle/>
          <a:p>
            <a:pPr algn="r"/>
            <a:r>
              <a:rPr lang="lv-LV" sz="22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Helēna </a:t>
            </a:r>
            <a:r>
              <a:rPr lang="lv-LV" sz="22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Gizeleza</a:t>
            </a:r>
            <a:endParaRPr lang="lv-LV" sz="2200" dirty="0" smtClean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algn="r"/>
            <a:r>
              <a:rPr lang="lv-LV" sz="22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LTTB Valdes locekle</a:t>
            </a:r>
          </a:p>
          <a:p>
            <a:pPr algn="r"/>
            <a:r>
              <a:rPr lang="lv-LV" sz="22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28.10.2016.</a:t>
            </a:r>
            <a:endParaRPr lang="ru-RU" sz="2200" dirty="0">
              <a:solidFill>
                <a:schemeClr val="bg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04958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274638"/>
            <a:ext cx="7355160" cy="1143000"/>
          </a:xfrm>
        </p:spPr>
        <p:txBody>
          <a:bodyPr>
            <a:normAutofit/>
          </a:bodyPr>
          <a:lstStyle/>
          <a:p>
            <a:r>
              <a:rPr lang="lv-LV" sz="3800" dirty="0" smtClean="0"/>
              <a:t>Darba pieredze</a:t>
            </a:r>
            <a:endParaRPr lang="ru-RU" sz="3800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363632280"/>
              </p:ext>
            </p:extLst>
          </p:nvPr>
        </p:nvGraphicFramePr>
        <p:xfrm>
          <a:off x="457200" y="1600200"/>
          <a:ext cx="4038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Объект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667664234"/>
              </p:ext>
            </p:extLst>
          </p:nvPr>
        </p:nvGraphicFramePr>
        <p:xfrm>
          <a:off x="4648200" y="1600200"/>
          <a:ext cx="4038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568560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74638"/>
            <a:ext cx="7643192" cy="1143000"/>
          </a:xfrm>
        </p:spPr>
        <p:txBody>
          <a:bodyPr>
            <a:normAutofit/>
          </a:bodyPr>
          <a:lstStyle/>
          <a:p>
            <a:r>
              <a:rPr lang="lv-LV" sz="3800" dirty="0"/>
              <a:t>Darba pieredze</a:t>
            </a:r>
            <a:endParaRPr lang="ru-RU" sz="38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84168" y="1600200"/>
            <a:ext cx="2602632" cy="4525963"/>
          </a:xfrm>
        </p:spPr>
        <p:txBody>
          <a:bodyPr/>
          <a:lstStyle/>
          <a:p>
            <a:pPr marL="136525" indent="0">
              <a:buNone/>
            </a:pPr>
            <a:endParaRPr lang="lv-LV" dirty="0">
              <a:solidFill>
                <a:schemeClr val="bg1"/>
              </a:solidFill>
            </a:endParaRPr>
          </a:p>
          <a:p>
            <a:pPr marL="136525" indent="0">
              <a:buNone/>
            </a:pPr>
            <a:r>
              <a:rPr lang="lv-LV" dirty="0" smtClean="0">
                <a:solidFill>
                  <a:schemeClr val="bg1"/>
                </a:solidFill>
              </a:rPr>
              <a:t>Tulkotāju darba pieredze</a:t>
            </a:r>
          </a:p>
          <a:p>
            <a:pPr marL="136525" indent="0">
              <a:buNone/>
            </a:pPr>
            <a:r>
              <a:rPr lang="lv-LV" dirty="0" smtClean="0">
                <a:solidFill>
                  <a:schemeClr val="bg1"/>
                </a:solidFill>
              </a:rPr>
              <a:t>(</a:t>
            </a:r>
            <a:r>
              <a:rPr lang="lv-LV" dirty="0" err="1" smtClean="0">
                <a:solidFill>
                  <a:schemeClr val="bg1"/>
                </a:solidFill>
              </a:rPr>
              <a:t>Balgalve</a:t>
            </a:r>
            <a:r>
              <a:rPr lang="lv-LV" dirty="0" smtClean="0">
                <a:solidFill>
                  <a:schemeClr val="bg1"/>
                </a:solidFill>
              </a:rPr>
              <a:t> 2016)</a:t>
            </a:r>
            <a:endParaRPr lang="ru-RU" dirty="0">
              <a:solidFill>
                <a:schemeClr val="bg1"/>
              </a:solidFill>
            </a:endParaRPr>
          </a:p>
        </p:txBody>
      </p:sp>
      <p:graphicFrame>
        <p:nvGraphicFramePr>
          <p:cNvPr id="5" name="Chart 8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603990144"/>
              </p:ext>
            </p:extLst>
          </p:nvPr>
        </p:nvGraphicFramePr>
        <p:xfrm>
          <a:off x="395536" y="1556792"/>
          <a:ext cx="5410944" cy="44930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16627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3800" dirty="0" smtClean="0"/>
              <a:t>Tulkotāju </a:t>
            </a:r>
            <a:r>
              <a:rPr lang="lv-LV" sz="3800" dirty="0"/>
              <a:t>izglītība</a:t>
            </a:r>
            <a:endParaRPr lang="ru-RU" sz="38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136525" indent="0">
              <a:buNone/>
            </a:pPr>
            <a:r>
              <a:rPr lang="lv-LV" sz="2000" dirty="0" smtClean="0">
                <a:solidFill>
                  <a:schemeClr val="bg1"/>
                </a:solidFill>
              </a:rPr>
              <a:t>Tulkotāju izglītības līmenis</a:t>
            </a:r>
          </a:p>
          <a:p>
            <a:pPr marL="136525" indent="0">
              <a:buNone/>
            </a:pP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136525" indent="0">
              <a:buNone/>
            </a:pPr>
            <a:r>
              <a:rPr lang="lv-LV" sz="2000" dirty="0" smtClean="0">
                <a:solidFill>
                  <a:schemeClr val="bg1"/>
                </a:solidFill>
              </a:rPr>
              <a:t>Tulkotāju izglītības veids</a:t>
            </a:r>
            <a:endParaRPr lang="ru-RU" sz="2000" dirty="0">
              <a:solidFill>
                <a:schemeClr val="bg1"/>
              </a:solidFill>
            </a:endParaRPr>
          </a:p>
        </p:txBody>
      </p:sp>
      <p:graphicFrame>
        <p:nvGraphicFramePr>
          <p:cNvPr id="7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5537198"/>
              </p:ext>
            </p:extLst>
          </p:nvPr>
        </p:nvGraphicFramePr>
        <p:xfrm>
          <a:off x="609600" y="1752600"/>
          <a:ext cx="4038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Chart 6"/>
          <p:cNvGraphicFramePr/>
          <p:nvPr>
            <p:extLst>
              <p:ext uri="{D42A27DB-BD31-4B8C-83A1-F6EECF244321}">
                <p14:modId xmlns:p14="http://schemas.microsoft.com/office/powerpoint/2010/main" val="2759104332"/>
              </p:ext>
            </p:extLst>
          </p:nvPr>
        </p:nvGraphicFramePr>
        <p:xfrm>
          <a:off x="4860032" y="2780928"/>
          <a:ext cx="4032448" cy="2520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1687265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4400" dirty="0"/>
              <a:t>Tulkotāju izglītība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36525" indent="0">
              <a:buNone/>
            </a:pPr>
            <a:r>
              <a:rPr lang="lv-LV" sz="2200" dirty="0" smtClean="0">
                <a:solidFill>
                  <a:schemeClr val="bg1"/>
                </a:solidFill>
              </a:rPr>
              <a:t>«</a:t>
            </a:r>
            <a:r>
              <a:rPr lang="en-GB" sz="2200" dirty="0" err="1" smtClean="0">
                <a:solidFill>
                  <a:schemeClr val="bg1"/>
                </a:solidFill>
              </a:rPr>
              <a:t>Profesionālam</a:t>
            </a:r>
            <a:r>
              <a:rPr lang="en-GB" sz="2200" dirty="0" smtClean="0">
                <a:solidFill>
                  <a:schemeClr val="bg1"/>
                </a:solidFill>
              </a:rPr>
              <a:t> </a:t>
            </a:r>
            <a:r>
              <a:rPr lang="en-GB" sz="2200" dirty="0" err="1">
                <a:solidFill>
                  <a:schemeClr val="bg1"/>
                </a:solidFill>
              </a:rPr>
              <a:t>tulkotājam</a:t>
            </a:r>
            <a:r>
              <a:rPr lang="en-GB" sz="2200" dirty="0">
                <a:solidFill>
                  <a:schemeClr val="bg1"/>
                </a:solidFill>
              </a:rPr>
              <a:t> </a:t>
            </a:r>
            <a:r>
              <a:rPr lang="en-GB" sz="2200" dirty="0" err="1">
                <a:solidFill>
                  <a:schemeClr val="bg1"/>
                </a:solidFill>
              </a:rPr>
              <a:t>ir</a:t>
            </a:r>
            <a:r>
              <a:rPr lang="en-GB" sz="2200" dirty="0">
                <a:solidFill>
                  <a:schemeClr val="bg1"/>
                </a:solidFill>
              </a:rPr>
              <a:t> </a:t>
            </a:r>
            <a:r>
              <a:rPr lang="en-GB" sz="2200" dirty="0" err="1">
                <a:solidFill>
                  <a:schemeClr val="bg1"/>
                </a:solidFill>
              </a:rPr>
              <a:t>nepieciešams</a:t>
            </a:r>
            <a:r>
              <a:rPr lang="en-GB" sz="2200" dirty="0">
                <a:solidFill>
                  <a:schemeClr val="bg1"/>
                </a:solidFill>
              </a:rPr>
              <a:t> </a:t>
            </a:r>
            <a:r>
              <a:rPr lang="en-GB" sz="2200" dirty="0" err="1">
                <a:solidFill>
                  <a:schemeClr val="bg1"/>
                </a:solidFill>
              </a:rPr>
              <a:t>iegūt</a:t>
            </a:r>
            <a:r>
              <a:rPr lang="en-GB" sz="2200" dirty="0">
                <a:solidFill>
                  <a:schemeClr val="bg1"/>
                </a:solidFill>
              </a:rPr>
              <a:t> </a:t>
            </a:r>
            <a:r>
              <a:rPr lang="en-GB" sz="2200" dirty="0" err="1">
                <a:solidFill>
                  <a:schemeClr val="bg1"/>
                </a:solidFill>
              </a:rPr>
              <a:t>augstāko</a:t>
            </a:r>
            <a:r>
              <a:rPr lang="en-GB" sz="2200" dirty="0">
                <a:solidFill>
                  <a:schemeClr val="bg1"/>
                </a:solidFill>
              </a:rPr>
              <a:t> </a:t>
            </a:r>
            <a:r>
              <a:rPr lang="en-GB" sz="2200" dirty="0" err="1">
                <a:solidFill>
                  <a:schemeClr val="bg1"/>
                </a:solidFill>
              </a:rPr>
              <a:t>izglītību</a:t>
            </a:r>
            <a:r>
              <a:rPr lang="en-GB" sz="2200" dirty="0">
                <a:solidFill>
                  <a:schemeClr val="bg1"/>
                </a:solidFill>
              </a:rPr>
              <a:t> </a:t>
            </a:r>
            <a:r>
              <a:rPr lang="en-GB" sz="2200" dirty="0" err="1">
                <a:solidFill>
                  <a:schemeClr val="bg1"/>
                </a:solidFill>
              </a:rPr>
              <a:t>tulkošanas</a:t>
            </a:r>
            <a:r>
              <a:rPr lang="en-GB" sz="2200" dirty="0">
                <a:solidFill>
                  <a:schemeClr val="bg1"/>
                </a:solidFill>
              </a:rPr>
              <a:t> </a:t>
            </a:r>
            <a:r>
              <a:rPr lang="en-GB" sz="2200" dirty="0" err="1">
                <a:solidFill>
                  <a:schemeClr val="bg1"/>
                </a:solidFill>
              </a:rPr>
              <a:t>studijās</a:t>
            </a:r>
            <a:r>
              <a:rPr lang="en-GB" sz="2200" dirty="0">
                <a:solidFill>
                  <a:schemeClr val="bg1"/>
                </a:solidFill>
              </a:rPr>
              <a:t>, </a:t>
            </a:r>
            <a:r>
              <a:rPr lang="en-GB" sz="2200" dirty="0" err="1">
                <a:solidFill>
                  <a:schemeClr val="bg1"/>
                </a:solidFill>
              </a:rPr>
              <a:t>lai</a:t>
            </a:r>
            <a:r>
              <a:rPr lang="en-GB" sz="2200" dirty="0">
                <a:solidFill>
                  <a:schemeClr val="bg1"/>
                </a:solidFill>
              </a:rPr>
              <a:t> </a:t>
            </a:r>
            <a:r>
              <a:rPr lang="en-GB" sz="2200" dirty="0" err="1">
                <a:solidFill>
                  <a:schemeClr val="bg1"/>
                </a:solidFill>
              </a:rPr>
              <a:t>profesionāli</a:t>
            </a:r>
            <a:r>
              <a:rPr lang="en-GB" sz="2200" dirty="0">
                <a:solidFill>
                  <a:schemeClr val="bg1"/>
                </a:solidFill>
              </a:rPr>
              <a:t> </a:t>
            </a:r>
            <a:r>
              <a:rPr lang="en-GB" sz="2200" dirty="0" err="1">
                <a:solidFill>
                  <a:schemeClr val="bg1"/>
                </a:solidFill>
              </a:rPr>
              <a:t>veiktu</a:t>
            </a:r>
            <a:r>
              <a:rPr lang="en-GB" sz="2200" dirty="0">
                <a:solidFill>
                  <a:schemeClr val="bg1"/>
                </a:solidFill>
              </a:rPr>
              <a:t> </a:t>
            </a:r>
            <a:r>
              <a:rPr lang="en-GB" sz="2200" dirty="0" err="1">
                <a:solidFill>
                  <a:schemeClr val="bg1"/>
                </a:solidFill>
              </a:rPr>
              <a:t>savus</a:t>
            </a:r>
            <a:r>
              <a:rPr lang="en-GB" sz="2200" dirty="0">
                <a:solidFill>
                  <a:schemeClr val="bg1"/>
                </a:solidFill>
              </a:rPr>
              <a:t> </a:t>
            </a:r>
            <a:r>
              <a:rPr lang="en-GB" sz="2200" dirty="0" err="1">
                <a:solidFill>
                  <a:schemeClr val="bg1"/>
                </a:solidFill>
              </a:rPr>
              <a:t>darba</a:t>
            </a:r>
            <a:r>
              <a:rPr lang="en-GB" sz="2200" dirty="0">
                <a:solidFill>
                  <a:schemeClr val="bg1"/>
                </a:solidFill>
              </a:rPr>
              <a:t> </a:t>
            </a:r>
            <a:r>
              <a:rPr lang="en-GB" sz="2200" dirty="0" err="1" smtClean="0">
                <a:solidFill>
                  <a:schemeClr val="bg1"/>
                </a:solidFill>
              </a:rPr>
              <a:t>pienākumus</a:t>
            </a:r>
            <a:r>
              <a:rPr lang="lv-LV" sz="2200" dirty="0" smtClean="0">
                <a:solidFill>
                  <a:schemeClr val="bg1"/>
                </a:solidFill>
              </a:rPr>
              <a:t>» (</a:t>
            </a:r>
            <a:r>
              <a:rPr lang="lv-LV" sz="2200" dirty="0" err="1" smtClean="0">
                <a:solidFill>
                  <a:schemeClr val="bg1"/>
                </a:solidFill>
              </a:rPr>
              <a:t>Balgalve</a:t>
            </a:r>
            <a:r>
              <a:rPr lang="lv-LV" sz="2200" dirty="0" smtClean="0">
                <a:solidFill>
                  <a:schemeClr val="bg1"/>
                </a:solidFill>
              </a:rPr>
              <a:t> 2016)</a:t>
            </a:r>
          </a:p>
          <a:p>
            <a:pPr marL="136525" indent="0">
              <a:buNone/>
            </a:pPr>
            <a:endParaRPr lang="ru-RU" sz="2200" dirty="0">
              <a:solidFill>
                <a:schemeClr val="bg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755" y="2924944"/>
            <a:ext cx="6683161" cy="2781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1867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274638"/>
            <a:ext cx="7499176" cy="1143000"/>
          </a:xfrm>
        </p:spPr>
        <p:txBody>
          <a:bodyPr>
            <a:normAutofit/>
          </a:bodyPr>
          <a:lstStyle/>
          <a:p>
            <a:r>
              <a:rPr lang="lv-LV" sz="3800" dirty="0" smtClean="0"/>
              <a:t>Tulkotāju nodarbinātības veidi</a:t>
            </a:r>
            <a:endParaRPr lang="ru-RU" sz="3800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597947946"/>
              </p:ext>
            </p:extLst>
          </p:nvPr>
        </p:nvGraphicFramePr>
        <p:xfrm>
          <a:off x="457200" y="1600200"/>
          <a:ext cx="4038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Объект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27530410"/>
              </p:ext>
            </p:extLst>
          </p:nvPr>
        </p:nvGraphicFramePr>
        <p:xfrm>
          <a:off x="4648200" y="1600200"/>
          <a:ext cx="4038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1759864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274638"/>
            <a:ext cx="7499176" cy="1143000"/>
          </a:xfrm>
        </p:spPr>
        <p:txBody>
          <a:bodyPr>
            <a:normAutofit/>
          </a:bodyPr>
          <a:lstStyle/>
          <a:p>
            <a:r>
              <a:rPr lang="lv-LV" sz="3800" dirty="0"/>
              <a:t>Tulkotāju nodarbinātības veidi</a:t>
            </a:r>
            <a:endParaRPr lang="ru-RU" sz="38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652120" y="1600200"/>
            <a:ext cx="3034680" cy="4525963"/>
          </a:xfrm>
        </p:spPr>
        <p:txBody>
          <a:bodyPr/>
          <a:lstStyle/>
          <a:p>
            <a:pPr marL="136525" indent="0">
              <a:buNone/>
            </a:pPr>
            <a:endParaRPr lang="lv-LV" dirty="0" smtClean="0">
              <a:solidFill>
                <a:schemeClr val="bg1"/>
              </a:solidFill>
            </a:endParaRPr>
          </a:p>
          <a:p>
            <a:pPr marL="136525" indent="0">
              <a:buNone/>
            </a:pPr>
            <a:endParaRPr lang="lv-LV" dirty="0">
              <a:solidFill>
                <a:schemeClr val="bg1"/>
              </a:solidFill>
            </a:endParaRPr>
          </a:p>
          <a:p>
            <a:pPr marL="136525" indent="0">
              <a:buNone/>
            </a:pPr>
            <a:r>
              <a:rPr lang="lv-LV" dirty="0" smtClean="0">
                <a:solidFill>
                  <a:schemeClr val="bg1"/>
                </a:solidFill>
              </a:rPr>
              <a:t>Tulkotāju nodarbinātības veidi (</a:t>
            </a:r>
            <a:r>
              <a:rPr lang="lv-LV" dirty="0" err="1" smtClean="0">
                <a:solidFill>
                  <a:schemeClr val="bg1"/>
                </a:solidFill>
              </a:rPr>
              <a:t>Balgalve</a:t>
            </a:r>
            <a:r>
              <a:rPr lang="lv-LV" dirty="0" smtClean="0">
                <a:solidFill>
                  <a:schemeClr val="bg1"/>
                </a:solidFill>
              </a:rPr>
              <a:t> 2016)</a:t>
            </a:r>
            <a:endParaRPr lang="ru-RU" dirty="0">
              <a:solidFill>
                <a:schemeClr val="bg1"/>
              </a:solidFill>
            </a:endParaRPr>
          </a:p>
        </p:txBody>
      </p:sp>
      <p:graphicFrame>
        <p:nvGraphicFramePr>
          <p:cNvPr id="7" name="Chart 5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249974878"/>
              </p:ext>
            </p:extLst>
          </p:nvPr>
        </p:nvGraphicFramePr>
        <p:xfrm>
          <a:off x="457200" y="1700808"/>
          <a:ext cx="4978896" cy="44253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417714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74638"/>
            <a:ext cx="7643192" cy="1143000"/>
          </a:xfrm>
        </p:spPr>
        <p:txBody>
          <a:bodyPr>
            <a:normAutofit/>
          </a:bodyPr>
          <a:lstStyle/>
          <a:p>
            <a:r>
              <a:rPr lang="lv-LV" sz="3800" dirty="0" smtClean="0"/>
              <a:t>Tulkotāju darba valodas</a:t>
            </a:r>
            <a:endParaRPr lang="ru-RU" sz="3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36525" indent="0">
              <a:buNone/>
            </a:pPr>
            <a:r>
              <a:rPr lang="lv-LV" sz="2500" dirty="0" smtClean="0">
                <a:solidFill>
                  <a:schemeClr val="bg1"/>
                </a:solidFill>
              </a:rPr>
              <a:t>Dzimtā valoda un «dzimtās valodas» principa ievērošana</a:t>
            </a:r>
          </a:p>
          <a:p>
            <a:pPr>
              <a:buClrTx/>
              <a:buFont typeface="Arial" pitchFamily="34" charset="0"/>
              <a:buChar char="•"/>
            </a:pPr>
            <a:r>
              <a:rPr lang="lv-LV" sz="2500" dirty="0" smtClean="0">
                <a:solidFill>
                  <a:schemeClr val="bg1"/>
                </a:solidFill>
              </a:rPr>
              <a:t>tulkojumi dzimtajā valodā (</a:t>
            </a:r>
            <a:r>
              <a:rPr lang="lv-LV" sz="2500" dirty="0" err="1" smtClean="0">
                <a:solidFill>
                  <a:schemeClr val="bg1"/>
                </a:solidFill>
              </a:rPr>
              <a:t>Gizeleza</a:t>
            </a:r>
            <a:r>
              <a:rPr lang="lv-LV" sz="2500" dirty="0" smtClean="0">
                <a:solidFill>
                  <a:schemeClr val="bg1"/>
                </a:solidFill>
              </a:rPr>
              <a:t> 2012)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2636912"/>
            <a:ext cx="5976664" cy="3533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30217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74638"/>
            <a:ext cx="7715200" cy="1143000"/>
          </a:xfrm>
        </p:spPr>
        <p:txBody>
          <a:bodyPr>
            <a:normAutofit/>
          </a:bodyPr>
          <a:lstStyle/>
          <a:p>
            <a:r>
              <a:rPr lang="lv-LV" sz="3800" dirty="0"/>
              <a:t>Tulkotāju darba valodas</a:t>
            </a:r>
            <a:endParaRPr lang="ru-RU" sz="38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6635080" cy="4525963"/>
          </a:xfrm>
        </p:spPr>
        <p:txBody>
          <a:bodyPr/>
          <a:lstStyle/>
          <a:p>
            <a:pPr marL="136525" indent="0">
              <a:buNone/>
            </a:pPr>
            <a:r>
              <a:rPr lang="lv-LV" sz="2800" dirty="0">
                <a:solidFill>
                  <a:schemeClr val="bg1"/>
                </a:solidFill>
              </a:rPr>
              <a:t>Tulkotāju darba valodas (</a:t>
            </a:r>
            <a:r>
              <a:rPr lang="lv-LV" sz="2800" dirty="0" err="1">
                <a:solidFill>
                  <a:schemeClr val="bg1"/>
                </a:solidFill>
              </a:rPr>
              <a:t>Gizeleza</a:t>
            </a:r>
            <a:r>
              <a:rPr lang="lv-LV" sz="2800" dirty="0">
                <a:solidFill>
                  <a:schemeClr val="bg1"/>
                </a:solidFill>
              </a:rPr>
              <a:t> 2012</a:t>
            </a:r>
            <a:r>
              <a:rPr lang="lv-LV" sz="2800" dirty="0" smtClean="0">
                <a:solidFill>
                  <a:schemeClr val="bg1"/>
                </a:solidFill>
              </a:rPr>
              <a:t>)</a:t>
            </a:r>
            <a:endParaRPr lang="lv-LV" sz="2800" dirty="0">
              <a:solidFill>
                <a:schemeClr val="bg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348880"/>
            <a:ext cx="7560840" cy="3638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2064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74638"/>
            <a:ext cx="7643192" cy="1143000"/>
          </a:xfrm>
        </p:spPr>
        <p:txBody>
          <a:bodyPr>
            <a:normAutofit/>
          </a:bodyPr>
          <a:lstStyle/>
          <a:p>
            <a:r>
              <a:rPr lang="lv-LV" sz="3800" dirty="0"/>
              <a:t>Tulkotāju darba valodas</a:t>
            </a:r>
            <a:endParaRPr lang="ru-RU" sz="38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136525" indent="0">
              <a:buNone/>
            </a:pPr>
            <a:r>
              <a:rPr lang="lv-LV" dirty="0" smtClean="0">
                <a:solidFill>
                  <a:schemeClr val="bg1"/>
                </a:solidFill>
              </a:rPr>
              <a:t>Darba valodas (</a:t>
            </a:r>
            <a:r>
              <a:rPr lang="lv-LV" dirty="0" err="1" smtClean="0">
                <a:solidFill>
                  <a:schemeClr val="bg1"/>
                </a:solidFill>
              </a:rPr>
              <a:t>Gizeleza</a:t>
            </a:r>
            <a:r>
              <a:rPr lang="lv-LV" dirty="0" smtClean="0">
                <a:solidFill>
                  <a:schemeClr val="bg1"/>
                </a:solidFill>
              </a:rPr>
              <a:t> 2012)</a:t>
            </a:r>
          </a:p>
          <a:p>
            <a:pPr marL="136525" indent="0">
              <a:buNone/>
            </a:pP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136525" indent="0">
              <a:buNone/>
            </a:pPr>
            <a:endParaRPr lang="lv-LV" dirty="0" smtClean="0">
              <a:solidFill>
                <a:schemeClr val="bg1"/>
              </a:solidFill>
            </a:endParaRPr>
          </a:p>
          <a:p>
            <a:pPr marL="136525" indent="0">
              <a:buNone/>
            </a:pPr>
            <a:endParaRPr lang="lv-LV" dirty="0">
              <a:solidFill>
                <a:schemeClr val="bg1"/>
              </a:solidFill>
            </a:endParaRPr>
          </a:p>
          <a:p>
            <a:pPr marL="136525" indent="0">
              <a:buNone/>
            </a:pPr>
            <a:r>
              <a:rPr lang="lv-LV" dirty="0" smtClean="0">
                <a:solidFill>
                  <a:schemeClr val="bg1"/>
                </a:solidFill>
              </a:rPr>
              <a:t>Valodu kombinācijas (Straume 201</a:t>
            </a:r>
            <a:r>
              <a:rPr lang="en-US" dirty="0" smtClean="0">
                <a:solidFill>
                  <a:schemeClr val="bg1"/>
                </a:solidFill>
              </a:rPr>
              <a:t>4</a:t>
            </a:r>
            <a:r>
              <a:rPr lang="lv-LV" dirty="0" smtClean="0">
                <a:solidFill>
                  <a:schemeClr val="bg1"/>
                </a:solidFill>
              </a:rPr>
              <a:t>)</a:t>
            </a:r>
          </a:p>
          <a:p>
            <a:pPr marL="136525" indent="0">
              <a:buNone/>
            </a:pP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57" y="2708919"/>
            <a:ext cx="4408227" cy="238677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9574" y="3977976"/>
            <a:ext cx="4924425" cy="2657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5337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Tulkotāju specializācija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36525" indent="0">
              <a:buNone/>
            </a:pPr>
            <a:r>
              <a:rPr lang="lv-LV" dirty="0" smtClean="0">
                <a:solidFill>
                  <a:schemeClr val="bg1"/>
                </a:solidFill>
              </a:rPr>
              <a:t>Tulkotāju specializācijas jomas (</a:t>
            </a:r>
            <a:r>
              <a:rPr lang="lv-LV" dirty="0" err="1" smtClean="0">
                <a:solidFill>
                  <a:schemeClr val="bg1"/>
                </a:solidFill>
              </a:rPr>
              <a:t>Gizeleza</a:t>
            </a:r>
            <a:r>
              <a:rPr lang="lv-LV" dirty="0" smtClean="0">
                <a:solidFill>
                  <a:schemeClr val="bg1"/>
                </a:solidFill>
              </a:rPr>
              <a:t> 2012)</a:t>
            </a:r>
          </a:p>
          <a:p>
            <a:pPr marL="136525" indent="0">
              <a:buNone/>
            </a:pP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537293"/>
            <a:ext cx="8195488" cy="2215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9542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800" dirty="0" err="1"/>
              <a:t>Tulkošanas</a:t>
            </a:r>
            <a:r>
              <a:rPr lang="en-GB" sz="3800" dirty="0"/>
              <a:t> </a:t>
            </a:r>
            <a:r>
              <a:rPr lang="en-GB" sz="3800" dirty="0" err="1"/>
              <a:t>nozare</a:t>
            </a:r>
            <a:r>
              <a:rPr lang="en-GB" sz="3800" dirty="0"/>
              <a:t> </a:t>
            </a:r>
            <a:r>
              <a:rPr lang="en-GB" sz="3800" dirty="0" err="1"/>
              <a:t>Latvijā</a:t>
            </a:r>
            <a:endParaRPr lang="ru-RU" sz="3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36525" indent="0">
              <a:buNone/>
            </a:pPr>
            <a:r>
              <a:rPr lang="en-US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endParaRPr lang="ru-RU" dirty="0">
              <a:solidFill>
                <a:schemeClr val="bg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119" y="1916832"/>
            <a:ext cx="6397622" cy="3910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75622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Specializācija: iespējas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Tx/>
              <a:buFont typeface="Arial" pitchFamily="34" charset="0"/>
              <a:buChar char="•"/>
            </a:pPr>
            <a:r>
              <a:rPr lang="lv-LV" dirty="0" err="1" smtClean="0">
                <a:solidFill>
                  <a:schemeClr val="bg1"/>
                </a:solidFill>
              </a:rPr>
              <a:t>Coursera</a:t>
            </a:r>
            <a:r>
              <a:rPr lang="lv-LV" dirty="0">
                <a:solidFill>
                  <a:schemeClr val="bg1"/>
                </a:solidFill>
              </a:rPr>
              <a:t> </a:t>
            </a:r>
            <a:r>
              <a:rPr lang="lv-LV" dirty="0" err="1" smtClean="0">
                <a:solidFill>
                  <a:schemeClr val="bg1"/>
                </a:solidFill>
                <a:hlinkClick r:id="rId2"/>
              </a:rPr>
              <a:t>www.coursera.org</a:t>
            </a:r>
            <a:r>
              <a:rPr lang="lv-LV" dirty="0" smtClean="0">
                <a:solidFill>
                  <a:schemeClr val="bg1"/>
                </a:solidFill>
              </a:rPr>
              <a:t> </a:t>
            </a:r>
          </a:p>
          <a:p>
            <a:pPr>
              <a:buClrTx/>
              <a:buFont typeface="Arial" pitchFamily="34" charset="0"/>
              <a:buChar char="•"/>
            </a:pPr>
            <a:r>
              <a:rPr lang="lv-LV" dirty="0" err="1" smtClean="0">
                <a:solidFill>
                  <a:schemeClr val="bg1"/>
                </a:solidFill>
              </a:rPr>
              <a:t>Open</a:t>
            </a:r>
            <a:r>
              <a:rPr lang="lv-LV" dirty="0" smtClean="0">
                <a:solidFill>
                  <a:schemeClr val="bg1"/>
                </a:solidFill>
              </a:rPr>
              <a:t> </a:t>
            </a:r>
            <a:r>
              <a:rPr lang="lv-LV" dirty="0" err="1" smtClean="0">
                <a:solidFill>
                  <a:schemeClr val="bg1"/>
                </a:solidFill>
              </a:rPr>
              <a:t>University</a:t>
            </a:r>
            <a:r>
              <a:rPr lang="lv-LV" dirty="0" smtClean="0">
                <a:solidFill>
                  <a:schemeClr val="bg1"/>
                </a:solidFill>
              </a:rPr>
              <a:t> </a:t>
            </a:r>
            <a:r>
              <a:rPr lang="en-GB" dirty="0" smtClean="0">
                <a:hlinkClick r:id="rId3"/>
              </a:rPr>
              <a:t>www.open.ac.uk</a:t>
            </a:r>
            <a:r>
              <a:rPr lang="lv-LV" dirty="0" smtClean="0"/>
              <a:t> </a:t>
            </a:r>
            <a:endParaRPr lang="lv-LV" dirty="0" smtClean="0">
              <a:solidFill>
                <a:schemeClr val="bg1"/>
              </a:solidFill>
            </a:endParaRPr>
          </a:p>
          <a:p>
            <a:pPr>
              <a:buClrTx/>
              <a:buFont typeface="Arial" pitchFamily="34" charset="0"/>
              <a:buChar char="•"/>
            </a:pPr>
            <a:endParaRPr lang="lv-LV" dirty="0" smtClean="0">
              <a:solidFill>
                <a:schemeClr val="bg1"/>
              </a:solidFill>
            </a:endParaRPr>
          </a:p>
          <a:p>
            <a:pPr>
              <a:buClrTx/>
              <a:buFont typeface="Arial" pitchFamily="34" charset="0"/>
              <a:buChar char="•"/>
            </a:pP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3284984"/>
            <a:ext cx="2190750" cy="20955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3446909"/>
            <a:ext cx="2581275" cy="1771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0779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Specializācija: iespējas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Tx/>
              <a:buFont typeface="Arial" pitchFamily="34" charset="0"/>
              <a:buChar char="•"/>
            </a:pPr>
            <a:r>
              <a:rPr lang="lv-LV" sz="2400" dirty="0" err="1" smtClean="0">
                <a:solidFill>
                  <a:schemeClr val="bg1"/>
                </a:solidFill>
              </a:rPr>
              <a:t>EdX</a:t>
            </a:r>
            <a:r>
              <a:rPr lang="lv-LV" sz="2400" dirty="0" smtClean="0">
                <a:solidFill>
                  <a:schemeClr val="bg1"/>
                </a:solidFill>
              </a:rPr>
              <a:t> </a:t>
            </a:r>
            <a:r>
              <a:rPr lang="lv-LV" sz="2400" dirty="0" err="1" smtClean="0">
                <a:solidFill>
                  <a:schemeClr val="bg1"/>
                </a:solidFill>
                <a:hlinkClick r:id="rId2"/>
              </a:rPr>
              <a:t>www.edx.org</a:t>
            </a:r>
            <a:endParaRPr lang="lv-LV" sz="2400" dirty="0" smtClean="0">
              <a:solidFill>
                <a:schemeClr val="bg1"/>
              </a:solidFill>
            </a:endParaRPr>
          </a:p>
          <a:p>
            <a:pPr>
              <a:buClrTx/>
              <a:buFont typeface="Arial" pitchFamily="34" charset="0"/>
              <a:buChar char="•"/>
            </a:pPr>
            <a:r>
              <a:rPr lang="lv-LV" sz="2400" dirty="0" smtClean="0">
                <a:solidFill>
                  <a:schemeClr val="bg1"/>
                </a:solidFill>
              </a:rPr>
              <a:t>ALISON </a:t>
            </a:r>
            <a:r>
              <a:rPr lang="lv-LV" sz="2400" dirty="0" err="1" smtClean="0">
                <a:solidFill>
                  <a:schemeClr val="bg1"/>
                </a:solidFill>
                <a:hlinkClick r:id="rId3"/>
              </a:rPr>
              <a:t>www.alison.com</a:t>
            </a:r>
            <a:endParaRPr lang="lv-LV" sz="2400" dirty="0" smtClean="0">
              <a:solidFill>
                <a:schemeClr val="bg1"/>
              </a:solidFill>
            </a:endParaRPr>
          </a:p>
          <a:p>
            <a:pPr>
              <a:buClrTx/>
              <a:buFont typeface="Arial" pitchFamily="34" charset="0"/>
              <a:buChar char="•"/>
            </a:pPr>
            <a:r>
              <a:rPr lang="lv-LV" sz="2400" dirty="0" smtClean="0">
                <a:solidFill>
                  <a:schemeClr val="bg1"/>
                </a:solidFill>
              </a:rPr>
              <a:t>MIT </a:t>
            </a:r>
            <a:r>
              <a:rPr lang="lv-LV" sz="2400" dirty="0" err="1" smtClean="0">
                <a:solidFill>
                  <a:schemeClr val="bg1"/>
                </a:solidFill>
              </a:rPr>
              <a:t>OpenCourseware</a:t>
            </a:r>
            <a:r>
              <a:rPr lang="lv-LV" sz="2400" dirty="0" smtClean="0">
                <a:solidFill>
                  <a:schemeClr val="bg1"/>
                </a:solidFill>
              </a:rPr>
              <a:t>  </a:t>
            </a:r>
            <a:r>
              <a:rPr lang="lv-LV" sz="2400" dirty="0" err="1" smtClean="0">
                <a:solidFill>
                  <a:schemeClr val="bg1"/>
                </a:solidFill>
                <a:hlinkClick r:id="rId4"/>
              </a:rPr>
              <a:t>www</a:t>
            </a:r>
            <a:r>
              <a:rPr lang="lv-LV" sz="2400" dirty="0" smtClean="0">
                <a:solidFill>
                  <a:schemeClr val="bg1"/>
                </a:solidFill>
                <a:hlinkClick r:id="rId4"/>
              </a:rPr>
              <a:t>.</a:t>
            </a:r>
            <a:r>
              <a:rPr lang="en-GB" sz="2400" dirty="0" smtClean="0">
                <a:solidFill>
                  <a:schemeClr val="bg1"/>
                </a:solidFill>
                <a:hlinkClick r:id="rId4"/>
              </a:rPr>
              <a:t>ocw.mit.edu</a:t>
            </a:r>
            <a:endParaRPr lang="lv-LV" sz="2400" dirty="0" smtClean="0">
              <a:solidFill>
                <a:schemeClr val="bg1"/>
              </a:solidFill>
            </a:endParaRPr>
          </a:p>
          <a:p>
            <a:pPr>
              <a:buClrTx/>
              <a:buFont typeface="Arial" pitchFamily="34" charset="0"/>
              <a:buChar char="•"/>
            </a:pPr>
            <a:r>
              <a:rPr lang="lv-LV" sz="2400" dirty="0" smtClean="0">
                <a:solidFill>
                  <a:schemeClr val="bg1"/>
                </a:solidFill>
              </a:rPr>
              <a:t>Microsoft </a:t>
            </a:r>
            <a:r>
              <a:rPr lang="lv-LV" sz="2400" dirty="0" err="1" smtClean="0">
                <a:solidFill>
                  <a:schemeClr val="bg1"/>
                </a:solidFill>
              </a:rPr>
              <a:t>Virtual</a:t>
            </a:r>
            <a:r>
              <a:rPr lang="lv-LV" sz="2400" dirty="0">
                <a:solidFill>
                  <a:schemeClr val="bg1"/>
                </a:solidFill>
              </a:rPr>
              <a:t> </a:t>
            </a:r>
            <a:r>
              <a:rPr lang="lv-LV" sz="2400" dirty="0" err="1">
                <a:solidFill>
                  <a:schemeClr val="bg1"/>
                </a:solidFill>
              </a:rPr>
              <a:t>Academy</a:t>
            </a:r>
            <a:r>
              <a:rPr lang="lv-LV" sz="2400" dirty="0">
                <a:solidFill>
                  <a:schemeClr val="bg1"/>
                </a:solidFill>
              </a:rPr>
              <a:t> </a:t>
            </a:r>
            <a:r>
              <a:rPr lang="lv-LV" sz="2400" dirty="0" err="1" smtClean="0">
                <a:solidFill>
                  <a:schemeClr val="bg1"/>
                </a:solidFill>
                <a:hlinkClick r:id="rId5"/>
              </a:rPr>
              <a:t>www.mva.microsoft.com</a:t>
            </a:r>
            <a:endParaRPr lang="lv-LV" sz="2400" dirty="0" smtClean="0">
              <a:solidFill>
                <a:schemeClr val="bg1"/>
              </a:solidFill>
            </a:endParaRPr>
          </a:p>
          <a:p>
            <a:pPr>
              <a:buClrTx/>
              <a:buFont typeface="Arial" pitchFamily="34" charset="0"/>
              <a:buChar char="•"/>
            </a:pPr>
            <a:r>
              <a:rPr lang="lv-LV" sz="2400" dirty="0" err="1" smtClean="0">
                <a:solidFill>
                  <a:schemeClr val="bg1"/>
                </a:solidFill>
              </a:rPr>
              <a:t>Peer</a:t>
            </a:r>
            <a:r>
              <a:rPr lang="lv-LV" sz="2400" dirty="0" smtClean="0">
                <a:solidFill>
                  <a:schemeClr val="bg1"/>
                </a:solidFill>
              </a:rPr>
              <a:t> 2 </a:t>
            </a:r>
            <a:r>
              <a:rPr lang="lv-LV" sz="2400" dirty="0" err="1" smtClean="0">
                <a:solidFill>
                  <a:schemeClr val="bg1"/>
                </a:solidFill>
              </a:rPr>
              <a:t>Peer</a:t>
            </a:r>
            <a:r>
              <a:rPr lang="lv-LV" sz="2400" dirty="0" smtClean="0">
                <a:solidFill>
                  <a:schemeClr val="bg1"/>
                </a:solidFill>
              </a:rPr>
              <a:t> </a:t>
            </a:r>
            <a:r>
              <a:rPr lang="lv-LV" sz="2400" dirty="0" err="1" smtClean="0">
                <a:solidFill>
                  <a:schemeClr val="bg1"/>
                </a:solidFill>
              </a:rPr>
              <a:t>Academy</a:t>
            </a:r>
            <a:r>
              <a:rPr lang="lv-LV" sz="2400" dirty="0">
                <a:solidFill>
                  <a:schemeClr val="bg1"/>
                </a:solidFill>
              </a:rPr>
              <a:t> </a:t>
            </a:r>
            <a:r>
              <a:rPr lang="lv-LV" sz="2400" dirty="0" smtClean="0">
                <a:solidFill>
                  <a:schemeClr val="bg1"/>
                </a:solidFill>
                <a:hlinkClick r:id="rId6"/>
              </a:rPr>
              <a:t>www.p2pu.org</a:t>
            </a:r>
            <a:endParaRPr lang="lv-LV" sz="2400" dirty="0" smtClean="0">
              <a:solidFill>
                <a:schemeClr val="bg1"/>
              </a:solidFill>
            </a:endParaRPr>
          </a:p>
          <a:p>
            <a:pPr>
              <a:buClrTx/>
              <a:buFont typeface="Arial" pitchFamily="34" charset="0"/>
              <a:buChar char="•"/>
            </a:pPr>
            <a:r>
              <a:rPr lang="lv-LV" sz="2400" dirty="0" err="1" smtClean="0">
                <a:solidFill>
                  <a:schemeClr val="bg1"/>
                </a:solidFill>
              </a:rPr>
              <a:t>Academic</a:t>
            </a:r>
            <a:r>
              <a:rPr lang="lv-LV" sz="2400" dirty="0" smtClean="0">
                <a:solidFill>
                  <a:schemeClr val="bg1"/>
                </a:solidFill>
              </a:rPr>
              <a:t> </a:t>
            </a:r>
            <a:r>
              <a:rPr lang="lv-LV" sz="2400" dirty="0" err="1" smtClean="0">
                <a:solidFill>
                  <a:schemeClr val="bg1"/>
                </a:solidFill>
              </a:rPr>
              <a:t>Earth</a:t>
            </a:r>
            <a:r>
              <a:rPr lang="lv-LV" sz="2400" dirty="0" smtClean="0">
                <a:solidFill>
                  <a:schemeClr val="bg1"/>
                </a:solidFill>
              </a:rPr>
              <a:t> </a:t>
            </a:r>
            <a:r>
              <a:rPr lang="lv-LV" sz="2400" dirty="0" err="1" smtClean="0">
                <a:solidFill>
                  <a:schemeClr val="bg1"/>
                </a:solidFill>
                <a:hlinkClick r:id="rId7"/>
              </a:rPr>
              <a:t>www.academicearth.org</a:t>
            </a:r>
            <a:r>
              <a:rPr lang="lv-LV" sz="2400" dirty="0" smtClean="0">
                <a:solidFill>
                  <a:schemeClr val="bg1"/>
                </a:solidFill>
                <a:hlinkClick r:id="rId7"/>
              </a:rPr>
              <a:t>/</a:t>
            </a:r>
            <a:endParaRPr lang="lv-LV" sz="2400" dirty="0" smtClean="0">
              <a:solidFill>
                <a:schemeClr val="bg1"/>
              </a:solidFill>
            </a:endParaRPr>
          </a:p>
          <a:p>
            <a:pPr>
              <a:buClrTx/>
              <a:buFont typeface="Arial" pitchFamily="34" charset="0"/>
              <a:buChar char="•"/>
            </a:pPr>
            <a:r>
              <a:rPr lang="lv-LV" sz="2400" dirty="0" smtClean="0">
                <a:solidFill>
                  <a:schemeClr val="bg1"/>
                </a:solidFill>
              </a:rPr>
              <a:t>BBC </a:t>
            </a:r>
            <a:r>
              <a:rPr lang="lv-LV" sz="2400" dirty="0" err="1" smtClean="0">
                <a:solidFill>
                  <a:schemeClr val="bg1"/>
                </a:solidFill>
              </a:rPr>
              <a:t>Online</a:t>
            </a:r>
            <a:r>
              <a:rPr lang="lv-LV" sz="2400" dirty="0" smtClean="0">
                <a:solidFill>
                  <a:schemeClr val="bg1"/>
                </a:solidFill>
              </a:rPr>
              <a:t> </a:t>
            </a:r>
            <a:r>
              <a:rPr lang="lv-LV" sz="2400" dirty="0" err="1" smtClean="0">
                <a:solidFill>
                  <a:schemeClr val="bg1"/>
                </a:solidFill>
              </a:rPr>
              <a:t>Learning</a:t>
            </a:r>
            <a:r>
              <a:rPr lang="lv-LV" sz="2400" dirty="0">
                <a:solidFill>
                  <a:schemeClr val="bg1"/>
                </a:solidFill>
              </a:rPr>
              <a:t> </a:t>
            </a:r>
            <a:r>
              <a:rPr lang="lv-LV" sz="2400" dirty="0" err="1" smtClean="0">
                <a:solidFill>
                  <a:schemeClr val="bg1"/>
                </a:solidFill>
                <a:hlinkClick r:id="rId8"/>
              </a:rPr>
              <a:t>www.www.bbc.co.uk</a:t>
            </a:r>
            <a:r>
              <a:rPr lang="lv-LV" sz="2400" dirty="0" smtClean="0">
                <a:solidFill>
                  <a:schemeClr val="bg1"/>
                </a:solidFill>
                <a:hlinkClick r:id="rId8"/>
              </a:rPr>
              <a:t>/</a:t>
            </a:r>
            <a:r>
              <a:rPr lang="lv-LV" sz="2400" dirty="0" err="1" smtClean="0">
                <a:solidFill>
                  <a:schemeClr val="bg1"/>
                </a:solidFill>
                <a:hlinkClick r:id="rId8"/>
              </a:rPr>
              <a:t>learning</a:t>
            </a:r>
            <a:r>
              <a:rPr lang="lv-LV" sz="2400" dirty="0" smtClean="0">
                <a:solidFill>
                  <a:schemeClr val="bg1"/>
                </a:solidFill>
                <a:hlinkClick r:id="rId8"/>
              </a:rPr>
              <a:t>/</a:t>
            </a:r>
            <a:endParaRPr lang="lv-LV" sz="2400" dirty="0" smtClean="0">
              <a:solidFill>
                <a:schemeClr val="bg1"/>
              </a:solidFill>
            </a:endParaRPr>
          </a:p>
          <a:p>
            <a:pPr>
              <a:buClrTx/>
              <a:buFont typeface="Arial" pitchFamily="34" charset="0"/>
              <a:buChar char="•"/>
            </a:pPr>
            <a:r>
              <a:rPr lang="lv-LV" sz="2400" dirty="0" err="1">
                <a:solidFill>
                  <a:schemeClr val="bg1"/>
                </a:solidFill>
              </a:rPr>
              <a:t>Udacity</a:t>
            </a:r>
            <a:r>
              <a:rPr lang="lv-LV" sz="2400" dirty="0">
                <a:solidFill>
                  <a:schemeClr val="bg1"/>
                </a:solidFill>
              </a:rPr>
              <a:t> </a:t>
            </a:r>
            <a:r>
              <a:rPr lang="lv-LV" sz="2400" dirty="0" err="1" smtClean="0">
                <a:solidFill>
                  <a:schemeClr val="bg1"/>
                </a:solidFill>
                <a:hlinkClick r:id="rId9"/>
              </a:rPr>
              <a:t>www.udacity.com</a:t>
            </a:r>
            <a:endParaRPr lang="lv-LV" sz="2400" dirty="0" smtClean="0">
              <a:solidFill>
                <a:schemeClr val="bg1"/>
              </a:solidFill>
            </a:endParaRPr>
          </a:p>
          <a:p>
            <a:pPr>
              <a:buClrTx/>
              <a:buFont typeface="Arial" pitchFamily="34" charset="0"/>
              <a:buChar char="•"/>
            </a:pPr>
            <a:r>
              <a:rPr lang="lv-LV" sz="2400" dirty="0" err="1" smtClean="0">
                <a:solidFill>
                  <a:schemeClr val="bg1"/>
                </a:solidFill>
              </a:rPr>
              <a:t>Khan</a:t>
            </a:r>
            <a:r>
              <a:rPr lang="lv-LV" sz="2400" dirty="0" smtClean="0">
                <a:solidFill>
                  <a:schemeClr val="bg1"/>
                </a:solidFill>
              </a:rPr>
              <a:t> </a:t>
            </a:r>
            <a:r>
              <a:rPr lang="lv-LV" sz="2400" dirty="0" err="1" smtClean="0">
                <a:solidFill>
                  <a:schemeClr val="bg1"/>
                </a:solidFill>
              </a:rPr>
              <a:t>Academy</a:t>
            </a:r>
            <a:r>
              <a:rPr lang="lv-LV" sz="2400" dirty="0">
                <a:solidFill>
                  <a:schemeClr val="bg1"/>
                </a:solidFill>
              </a:rPr>
              <a:t> </a:t>
            </a:r>
            <a:r>
              <a:rPr lang="lv-LV" sz="2400" dirty="0" err="1" smtClean="0">
                <a:solidFill>
                  <a:schemeClr val="bg1"/>
                </a:solidFill>
                <a:hlinkClick r:id="rId10"/>
              </a:rPr>
              <a:t>www.khanacademy.org</a:t>
            </a:r>
            <a:endParaRPr lang="lv-LV" sz="24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09017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1340768"/>
            <a:ext cx="7086600" cy="1828800"/>
          </a:xfrm>
        </p:spPr>
        <p:txBody>
          <a:bodyPr/>
          <a:lstStyle/>
          <a:p>
            <a:r>
              <a:rPr lang="lv-LV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Datorizēta tulkošana</a:t>
            </a:r>
            <a:endParaRPr lang="ru-RU" dirty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62277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Datorizēta tulkošana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136525" indent="0">
              <a:buNone/>
            </a:pPr>
            <a:r>
              <a:rPr lang="lv-LV" sz="2200" dirty="0" smtClean="0">
                <a:solidFill>
                  <a:schemeClr val="bg1"/>
                </a:solidFill>
              </a:rPr>
              <a:t>Tulkošanas rīku izmantošana (</a:t>
            </a:r>
            <a:r>
              <a:rPr lang="lv-LV" sz="2200" dirty="0" err="1" smtClean="0">
                <a:solidFill>
                  <a:schemeClr val="bg1"/>
                </a:solidFill>
              </a:rPr>
              <a:t>Gizeleza</a:t>
            </a:r>
            <a:r>
              <a:rPr lang="lv-LV" sz="2200" dirty="0" smtClean="0">
                <a:solidFill>
                  <a:schemeClr val="bg1"/>
                </a:solidFill>
              </a:rPr>
              <a:t> 2012)</a:t>
            </a:r>
          </a:p>
          <a:p>
            <a:pPr marL="136525" indent="0">
              <a:buNone/>
            </a:pPr>
            <a:endParaRPr lang="ru-RU" sz="2200" dirty="0">
              <a:solidFill>
                <a:schemeClr val="bg1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849750"/>
            <a:ext cx="4038600" cy="2026862"/>
          </a:xfr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36913"/>
            <a:ext cx="4193684" cy="2468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517359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Datorizēta tulkošana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36525" indent="0">
              <a:buNone/>
            </a:pPr>
            <a:r>
              <a:rPr lang="en-GB" dirty="0" err="1">
                <a:solidFill>
                  <a:schemeClr val="bg1"/>
                </a:solidFill>
              </a:rPr>
              <a:t>Atbildes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uz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jautājumu</a:t>
            </a:r>
            <a:r>
              <a:rPr lang="en-GB" dirty="0">
                <a:solidFill>
                  <a:schemeClr val="bg1"/>
                </a:solidFill>
              </a:rPr>
              <a:t> „</a:t>
            </a:r>
            <a:r>
              <a:rPr lang="en-GB" dirty="0" err="1">
                <a:solidFill>
                  <a:schemeClr val="bg1"/>
                </a:solidFill>
              </a:rPr>
              <a:t>Vai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Jūs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lietojat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tulkošanas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rīkus</a:t>
            </a:r>
            <a:r>
              <a:rPr lang="en-GB" dirty="0" smtClean="0">
                <a:solidFill>
                  <a:schemeClr val="bg1"/>
                </a:solidFill>
              </a:rPr>
              <a:t>?”</a:t>
            </a:r>
            <a:r>
              <a:rPr lang="lv-LV" dirty="0" smtClean="0">
                <a:solidFill>
                  <a:schemeClr val="bg1"/>
                </a:solidFill>
              </a:rPr>
              <a:t> (Straume 201</a:t>
            </a:r>
            <a:r>
              <a:rPr lang="en-US" dirty="0" smtClean="0">
                <a:solidFill>
                  <a:schemeClr val="bg1"/>
                </a:solidFill>
              </a:rPr>
              <a:t>4</a:t>
            </a:r>
            <a:r>
              <a:rPr lang="lv-LV" dirty="0" smtClean="0">
                <a:solidFill>
                  <a:schemeClr val="bg1"/>
                </a:solidFill>
              </a:rPr>
              <a:t>)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721" y="2924944"/>
            <a:ext cx="5398781" cy="2688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801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CAT rīki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36525" indent="0">
              <a:buNone/>
            </a:pPr>
            <a:r>
              <a:rPr lang="en-GB" dirty="0" err="1">
                <a:solidFill>
                  <a:schemeClr val="bg1"/>
                </a:solidFill>
              </a:rPr>
              <a:t>Atbildes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uz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 smtClean="0">
                <a:solidFill>
                  <a:schemeClr val="bg1"/>
                </a:solidFill>
              </a:rPr>
              <a:t>jautājumu</a:t>
            </a:r>
            <a:r>
              <a:rPr lang="lv-LV" dirty="0" smtClean="0">
                <a:solidFill>
                  <a:schemeClr val="bg1"/>
                </a:solidFill>
              </a:rPr>
              <a:t> «</a:t>
            </a:r>
            <a:r>
              <a:rPr lang="fi-FI" dirty="0">
                <a:solidFill>
                  <a:schemeClr val="bg1"/>
                </a:solidFill>
              </a:rPr>
              <a:t>Kurus tulkošanas rīkus Jūs izmantojat</a:t>
            </a:r>
            <a:r>
              <a:rPr lang="fi-FI" dirty="0" smtClean="0">
                <a:solidFill>
                  <a:schemeClr val="bg1"/>
                </a:solidFill>
              </a:rPr>
              <a:t>?</a:t>
            </a:r>
            <a:r>
              <a:rPr lang="lv-LV" dirty="0" smtClean="0">
                <a:solidFill>
                  <a:schemeClr val="bg1"/>
                </a:solidFill>
              </a:rPr>
              <a:t>» (Straume 201</a:t>
            </a:r>
            <a:r>
              <a:rPr lang="en-US" dirty="0" smtClean="0">
                <a:solidFill>
                  <a:schemeClr val="bg1"/>
                </a:solidFill>
              </a:rPr>
              <a:t>4</a:t>
            </a:r>
            <a:r>
              <a:rPr lang="lv-LV" dirty="0" smtClean="0">
                <a:solidFill>
                  <a:schemeClr val="bg1"/>
                </a:solidFill>
              </a:rPr>
              <a:t>)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2708920"/>
            <a:ext cx="5229225" cy="302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31353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CAT rīki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36525" indent="0">
              <a:buNone/>
            </a:pPr>
            <a:r>
              <a:rPr lang="en-GB" dirty="0" err="1">
                <a:solidFill>
                  <a:schemeClr val="bg1"/>
                </a:solidFill>
              </a:rPr>
              <a:t>Atbildes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uz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 smtClean="0">
                <a:solidFill>
                  <a:schemeClr val="bg1"/>
                </a:solidFill>
              </a:rPr>
              <a:t>jautājumu</a:t>
            </a:r>
            <a:r>
              <a:rPr lang="lv-LV" dirty="0" smtClean="0">
                <a:solidFill>
                  <a:schemeClr val="bg1"/>
                </a:solidFill>
              </a:rPr>
              <a:t> «</a:t>
            </a:r>
            <a:r>
              <a:rPr lang="fi-FI" dirty="0">
                <a:solidFill>
                  <a:schemeClr val="bg1"/>
                </a:solidFill>
              </a:rPr>
              <a:t>Kurus tulkošanas rīkus Jūs izmantojat</a:t>
            </a:r>
            <a:r>
              <a:rPr lang="fi-FI" dirty="0" smtClean="0">
                <a:solidFill>
                  <a:schemeClr val="bg1"/>
                </a:solidFill>
              </a:rPr>
              <a:t>?</a:t>
            </a:r>
            <a:r>
              <a:rPr lang="lv-LV" dirty="0" smtClean="0">
                <a:solidFill>
                  <a:schemeClr val="bg1"/>
                </a:solidFill>
              </a:rPr>
              <a:t>» (Straume 201</a:t>
            </a:r>
            <a:r>
              <a:rPr lang="en-US" dirty="0" smtClean="0">
                <a:solidFill>
                  <a:schemeClr val="bg1"/>
                </a:solidFill>
              </a:rPr>
              <a:t>4</a:t>
            </a:r>
            <a:r>
              <a:rPr lang="lv-LV" dirty="0" smtClean="0">
                <a:solidFill>
                  <a:schemeClr val="bg1"/>
                </a:solidFill>
              </a:rPr>
              <a:t>)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2852936"/>
            <a:ext cx="5172075" cy="2695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53378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CAT rīki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36525" indent="0">
              <a:buNone/>
            </a:pPr>
            <a:r>
              <a:rPr lang="en-GB" dirty="0" err="1">
                <a:solidFill>
                  <a:schemeClr val="bg1"/>
                </a:solidFill>
              </a:rPr>
              <a:t>Aptaujāto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tulkotāju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vissvarīgākās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tulkošanas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rīku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 smtClean="0">
                <a:solidFill>
                  <a:schemeClr val="bg1"/>
                </a:solidFill>
              </a:rPr>
              <a:t>iezīmes</a:t>
            </a:r>
            <a:r>
              <a:rPr lang="lv-LV" dirty="0" smtClean="0">
                <a:solidFill>
                  <a:schemeClr val="bg1"/>
                </a:solidFill>
              </a:rPr>
              <a:t> </a:t>
            </a:r>
            <a:r>
              <a:rPr lang="lv-LV" dirty="0">
                <a:solidFill>
                  <a:schemeClr val="bg1"/>
                </a:solidFill>
              </a:rPr>
              <a:t>(Straume </a:t>
            </a:r>
            <a:r>
              <a:rPr lang="lv-LV" dirty="0" smtClean="0">
                <a:solidFill>
                  <a:schemeClr val="bg1"/>
                </a:solidFill>
              </a:rPr>
              <a:t>201</a:t>
            </a:r>
            <a:r>
              <a:rPr lang="en-US" dirty="0" smtClean="0">
                <a:solidFill>
                  <a:schemeClr val="bg1"/>
                </a:solidFill>
              </a:rPr>
              <a:t>4</a:t>
            </a:r>
            <a:r>
              <a:rPr lang="lv-LV" dirty="0" smtClean="0">
                <a:solidFill>
                  <a:schemeClr val="bg1"/>
                </a:solidFill>
              </a:rPr>
              <a:t>)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2636912"/>
            <a:ext cx="5904656" cy="3421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73260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CAT rīki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36525" indent="0">
              <a:buNone/>
            </a:pPr>
            <a:r>
              <a:rPr lang="lv-LV" dirty="0">
                <a:solidFill>
                  <a:schemeClr val="bg1"/>
                </a:solidFill>
              </a:rPr>
              <a:t>Aptaujāto tulkotāju ieinteresētība jauna tulkošanas rīka </a:t>
            </a:r>
            <a:r>
              <a:rPr lang="lv-LV" dirty="0" smtClean="0">
                <a:solidFill>
                  <a:schemeClr val="bg1"/>
                </a:solidFill>
              </a:rPr>
              <a:t>apgūšanā (</a:t>
            </a:r>
            <a:r>
              <a:rPr lang="lv-LV" dirty="0">
                <a:solidFill>
                  <a:schemeClr val="bg1"/>
                </a:solidFill>
              </a:rPr>
              <a:t>Straume </a:t>
            </a:r>
            <a:r>
              <a:rPr lang="lv-LV" dirty="0" smtClean="0">
                <a:solidFill>
                  <a:schemeClr val="bg1"/>
                </a:solidFill>
              </a:rPr>
              <a:t>201</a:t>
            </a:r>
            <a:r>
              <a:rPr lang="en-US" dirty="0" smtClean="0">
                <a:solidFill>
                  <a:schemeClr val="bg1"/>
                </a:solidFill>
              </a:rPr>
              <a:t>4</a:t>
            </a:r>
            <a:r>
              <a:rPr lang="lv-LV" dirty="0" smtClean="0">
                <a:solidFill>
                  <a:schemeClr val="bg1"/>
                </a:solidFill>
              </a:rPr>
              <a:t>)</a:t>
            </a:r>
            <a:endParaRPr lang="ru-RU" dirty="0">
              <a:solidFill>
                <a:schemeClr val="bg1"/>
              </a:solidFill>
            </a:endParaRPr>
          </a:p>
          <a:p>
            <a:pPr marL="136525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2564903"/>
            <a:ext cx="6264696" cy="3269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69509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CAT rīki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36525" indent="0">
              <a:buNone/>
            </a:pPr>
            <a:r>
              <a:rPr lang="lv-LV" dirty="0">
                <a:solidFill>
                  <a:schemeClr val="bg1"/>
                </a:solidFill>
              </a:rPr>
              <a:t>Kurš tulkošanas rīku nelietošanas iemesls Jums atbilst visvairāk? (Straume </a:t>
            </a:r>
            <a:r>
              <a:rPr lang="lv-LV" dirty="0" smtClean="0">
                <a:solidFill>
                  <a:schemeClr val="bg1"/>
                </a:solidFill>
              </a:rPr>
              <a:t>201</a:t>
            </a:r>
            <a:r>
              <a:rPr lang="en-US" dirty="0" smtClean="0">
                <a:solidFill>
                  <a:schemeClr val="bg1"/>
                </a:solidFill>
              </a:rPr>
              <a:t>4</a:t>
            </a:r>
            <a:r>
              <a:rPr lang="lv-LV" dirty="0" smtClean="0">
                <a:solidFill>
                  <a:schemeClr val="bg1"/>
                </a:solidFill>
              </a:rPr>
              <a:t>)</a:t>
            </a:r>
            <a:endParaRPr lang="ru-RU" dirty="0">
              <a:solidFill>
                <a:schemeClr val="bg1"/>
              </a:solidFill>
            </a:endParaRPr>
          </a:p>
          <a:p>
            <a:pPr marL="136525" indent="0">
              <a:buNone/>
            </a:pP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5663" y="2780928"/>
            <a:ext cx="5616624" cy="3232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2780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800" dirty="0" err="1"/>
              <a:t>Tulkošanas</a:t>
            </a:r>
            <a:r>
              <a:rPr lang="en-GB" sz="3800" dirty="0"/>
              <a:t> </a:t>
            </a:r>
            <a:r>
              <a:rPr lang="en-GB" sz="3800" dirty="0" err="1"/>
              <a:t>nozare</a:t>
            </a:r>
            <a:r>
              <a:rPr lang="en-GB" sz="3800" dirty="0"/>
              <a:t> </a:t>
            </a:r>
            <a:r>
              <a:rPr lang="en-GB" sz="3800" dirty="0" err="1"/>
              <a:t>Latvijā</a:t>
            </a:r>
            <a:endParaRPr lang="ru-RU" sz="3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36525" indent="0">
              <a:buNone/>
            </a:pPr>
            <a:r>
              <a:rPr lang="en-US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endParaRPr lang="ru-RU" dirty="0">
              <a:solidFill>
                <a:schemeClr val="bg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772816"/>
            <a:ext cx="6192688" cy="3732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46951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CAT rīki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36525" indent="0">
              <a:buNone/>
            </a:pPr>
            <a:r>
              <a:rPr lang="lv-LV" dirty="0" smtClean="0">
                <a:solidFill>
                  <a:schemeClr val="bg1"/>
                </a:solidFill>
              </a:rPr>
              <a:t>Tulkotāju uzskati </a:t>
            </a:r>
            <a:r>
              <a:rPr lang="lv-LV" dirty="0">
                <a:solidFill>
                  <a:schemeClr val="bg1"/>
                </a:solidFill>
              </a:rPr>
              <a:t>par tulkošanas </a:t>
            </a:r>
            <a:r>
              <a:rPr lang="lv-LV" dirty="0" smtClean="0">
                <a:solidFill>
                  <a:schemeClr val="bg1"/>
                </a:solidFill>
              </a:rPr>
              <a:t>rīkiem </a:t>
            </a:r>
            <a:r>
              <a:rPr lang="lv-LV" dirty="0">
                <a:solidFill>
                  <a:schemeClr val="bg1"/>
                </a:solidFill>
              </a:rPr>
              <a:t>(Straume </a:t>
            </a:r>
            <a:r>
              <a:rPr lang="lv-LV" dirty="0" smtClean="0">
                <a:solidFill>
                  <a:schemeClr val="bg1"/>
                </a:solidFill>
              </a:rPr>
              <a:t>201</a:t>
            </a:r>
            <a:r>
              <a:rPr lang="en-US" dirty="0" smtClean="0">
                <a:solidFill>
                  <a:schemeClr val="bg1"/>
                </a:solidFill>
              </a:rPr>
              <a:t>4</a:t>
            </a:r>
            <a:r>
              <a:rPr lang="lv-LV" dirty="0" smtClean="0">
                <a:solidFill>
                  <a:schemeClr val="bg1"/>
                </a:solidFill>
              </a:rPr>
              <a:t>)</a:t>
            </a:r>
            <a:endParaRPr lang="ru-RU" dirty="0">
              <a:solidFill>
                <a:schemeClr val="bg1"/>
              </a:solidFill>
            </a:endParaRPr>
          </a:p>
          <a:p>
            <a:pPr marL="136525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2492896"/>
            <a:ext cx="5856590" cy="3377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03638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1412776"/>
            <a:ext cx="7086600" cy="1828800"/>
          </a:xfrm>
        </p:spPr>
        <p:txBody>
          <a:bodyPr/>
          <a:lstStyle/>
          <a:p>
            <a:r>
              <a:rPr lang="lv-LV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Tulkotāju darba un atpūtas režīms</a:t>
            </a:r>
            <a:endParaRPr lang="ru-RU" dirty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695028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Tulkotāju darba režīms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136525" indent="0">
              <a:buNone/>
            </a:pPr>
            <a:r>
              <a:rPr lang="lv-LV" dirty="0">
                <a:solidFill>
                  <a:schemeClr val="bg1"/>
                </a:solidFill>
              </a:rPr>
              <a:t>Darba apjoms mēnesī (</a:t>
            </a:r>
            <a:r>
              <a:rPr lang="lv-LV" dirty="0" err="1">
                <a:solidFill>
                  <a:schemeClr val="bg1"/>
                </a:solidFill>
              </a:rPr>
              <a:t>Gizeleza</a:t>
            </a:r>
            <a:r>
              <a:rPr lang="lv-LV" dirty="0">
                <a:solidFill>
                  <a:schemeClr val="bg1"/>
                </a:solidFill>
              </a:rPr>
              <a:t> 2012</a:t>
            </a:r>
            <a:r>
              <a:rPr lang="lv-LV" dirty="0" smtClean="0">
                <a:solidFill>
                  <a:schemeClr val="bg1"/>
                </a:solidFill>
              </a:rPr>
              <a:t>)</a:t>
            </a:r>
          </a:p>
          <a:p>
            <a:pPr marL="136525" indent="0">
              <a:buNone/>
            </a:pPr>
            <a:endParaRPr lang="lv-LV" dirty="0">
              <a:solidFill>
                <a:schemeClr val="bg1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136525" indent="0">
              <a:buNone/>
            </a:pPr>
            <a:endParaRPr lang="lv-LV" dirty="0" smtClean="0">
              <a:solidFill>
                <a:schemeClr val="bg1"/>
              </a:solidFill>
            </a:endParaRPr>
          </a:p>
          <a:p>
            <a:pPr marL="136525" indent="0">
              <a:buNone/>
            </a:pPr>
            <a:endParaRPr lang="lv-LV" dirty="0">
              <a:solidFill>
                <a:schemeClr val="bg1"/>
              </a:solidFill>
            </a:endParaRPr>
          </a:p>
          <a:p>
            <a:pPr marL="136525" indent="0">
              <a:buNone/>
            </a:pPr>
            <a:r>
              <a:rPr lang="lv-LV" dirty="0" smtClean="0">
                <a:solidFill>
                  <a:schemeClr val="bg1"/>
                </a:solidFill>
              </a:rPr>
              <a:t>Tulkotāju </a:t>
            </a:r>
            <a:r>
              <a:rPr lang="lv-LV" dirty="0">
                <a:solidFill>
                  <a:schemeClr val="bg1"/>
                </a:solidFill>
              </a:rPr>
              <a:t>darba stundu skaits (</a:t>
            </a:r>
            <a:r>
              <a:rPr lang="lv-LV" dirty="0" err="1">
                <a:solidFill>
                  <a:schemeClr val="bg1"/>
                </a:solidFill>
              </a:rPr>
              <a:t>Gizeleza</a:t>
            </a:r>
            <a:r>
              <a:rPr lang="lv-LV" dirty="0">
                <a:solidFill>
                  <a:schemeClr val="bg1"/>
                </a:solidFill>
              </a:rPr>
              <a:t> 2012)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553" y="2482272"/>
            <a:ext cx="4509922" cy="23749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3669747"/>
            <a:ext cx="4283432" cy="2551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24569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Tulkotāju darba režīms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136525" indent="0">
              <a:buNone/>
            </a:pPr>
            <a:r>
              <a:rPr lang="lv-LV" sz="2200" dirty="0">
                <a:solidFill>
                  <a:schemeClr val="bg1"/>
                </a:solidFill>
              </a:rPr>
              <a:t>Tulkotāju darba organizācija (</a:t>
            </a:r>
            <a:r>
              <a:rPr lang="lv-LV" sz="2200" dirty="0" err="1">
                <a:solidFill>
                  <a:schemeClr val="bg1"/>
                </a:solidFill>
              </a:rPr>
              <a:t>Gizeleza</a:t>
            </a:r>
            <a:r>
              <a:rPr lang="lv-LV" sz="2200" dirty="0">
                <a:solidFill>
                  <a:schemeClr val="bg1"/>
                </a:solidFill>
              </a:rPr>
              <a:t> 2012</a:t>
            </a:r>
            <a:r>
              <a:rPr lang="lv-LV" sz="2200" dirty="0" smtClean="0">
                <a:solidFill>
                  <a:schemeClr val="bg1"/>
                </a:solidFill>
              </a:rPr>
              <a:t>)</a:t>
            </a:r>
          </a:p>
          <a:p>
            <a:pPr marL="136525" indent="0">
              <a:buNone/>
            </a:pPr>
            <a:endParaRPr lang="lv-LV" sz="2200" dirty="0">
              <a:solidFill>
                <a:schemeClr val="bg1"/>
              </a:solidFill>
            </a:endParaRPr>
          </a:p>
          <a:p>
            <a:pPr marL="136525" indent="0">
              <a:buNone/>
            </a:pPr>
            <a:endParaRPr lang="ru-RU" sz="22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136525" indent="0">
              <a:buNone/>
            </a:pPr>
            <a:endParaRPr lang="lv-LV" sz="2200" dirty="0" smtClean="0"/>
          </a:p>
          <a:p>
            <a:pPr marL="136525" indent="0">
              <a:buNone/>
            </a:pPr>
            <a:endParaRPr lang="lv-LV" sz="2200" dirty="0" smtClean="0">
              <a:solidFill>
                <a:schemeClr val="bg1"/>
              </a:solidFill>
            </a:endParaRPr>
          </a:p>
          <a:p>
            <a:pPr marL="136525" indent="0">
              <a:buNone/>
            </a:pPr>
            <a:r>
              <a:rPr lang="lv-LV" sz="2200" dirty="0" smtClean="0">
                <a:solidFill>
                  <a:schemeClr val="bg1"/>
                </a:solidFill>
              </a:rPr>
              <a:t>      </a:t>
            </a:r>
          </a:p>
          <a:p>
            <a:pPr marL="136525" indent="0">
              <a:buNone/>
            </a:pPr>
            <a:endParaRPr lang="lv-LV" sz="2200" dirty="0">
              <a:solidFill>
                <a:schemeClr val="bg1"/>
              </a:solidFill>
            </a:endParaRPr>
          </a:p>
          <a:p>
            <a:pPr marL="136525" indent="0">
              <a:buNone/>
            </a:pPr>
            <a:r>
              <a:rPr lang="lv-LV" sz="2200" dirty="0" smtClean="0">
                <a:solidFill>
                  <a:schemeClr val="bg1"/>
                </a:solidFill>
              </a:rPr>
              <a:t>       Nakts darbs (</a:t>
            </a:r>
            <a:r>
              <a:rPr lang="lv-LV" sz="2200" dirty="0" err="1" smtClean="0">
                <a:solidFill>
                  <a:schemeClr val="bg1"/>
                </a:solidFill>
              </a:rPr>
              <a:t>Gizeleza</a:t>
            </a:r>
            <a:r>
              <a:rPr lang="lv-LV" sz="2200" dirty="0" smtClean="0">
                <a:solidFill>
                  <a:schemeClr val="bg1"/>
                </a:solidFill>
              </a:rPr>
              <a:t> 2012)</a:t>
            </a:r>
          </a:p>
          <a:p>
            <a:pPr marL="136525" indent="0">
              <a:buNone/>
            </a:pPr>
            <a:endParaRPr lang="lv-LV" sz="2200" dirty="0" smtClean="0">
              <a:solidFill>
                <a:schemeClr val="bg1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3933056"/>
            <a:ext cx="3889329" cy="229724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661" y="2532576"/>
            <a:ext cx="4696387" cy="2738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90262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Tulkotāju darba režīms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136525" indent="0">
              <a:buNone/>
            </a:pPr>
            <a:r>
              <a:rPr lang="lv-LV" sz="2400" dirty="0" smtClean="0">
                <a:solidFill>
                  <a:schemeClr val="bg1"/>
                </a:solidFill>
              </a:rPr>
              <a:t>Tulkotāju atvaļinājums (</a:t>
            </a:r>
            <a:r>
              <a:rPr lang="lv-LV" sz="2400" dirty="0" err="1" smtClean="0">
                <a:solidFill>
                  <a:schemeClr val="bg1"/>
                </a:solidFill>
              </a:rPr>
              <a:t>Gizeleza</a:t>
            </a:r>
            <a:r>
              <a:rPr lang="lv-LV" sz="2400" dirty="0" smtClean="0">
                <a:solidFill>
                  <a:schemeClr val="bg1"/>
                </a:solidFill>
              </a:rPr>
              <a:t> 2012)</a:t>
            </a:r>
          </a:p>
          <a:p>
            <a:pPr marL="136525" indent="0">
              <a:buNone/>
            </a:pP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136525" indent="0">
              <a:buNone/>
            </a:pPr>
            <a:endParaRPr lang="lv-LV" sz="2400" dirty="0" smtClean="0">
              <a:solidFill>
                <a:schemeClr val="bg1"/>
              </a:solidFill>
            </a:endParaRPr>
          </a:p>
          <a:p>
            <a:pPr marL="136525" indent="0">
              <a:buNone/>
            </a:pPr>
            <a:endParaRPr lang="lv-LV" sz="2400" dirty="0">
              <a:solidFill>
                <a:schemeClr val="bg1"/>
              </a:solidFill>
            </a:endParaRPr>
          </a:p>
          <a:p>
            <a:pPr marL="136525" indent="0">
              <a:buNone/>
            </a:pPr>
            <a:endParaRPr lang="lv-LV" sz="2400" dirty="0" smtClean="0">
              <a:solidFill>
                <a:schemeClr val="bg1"/>
              </a:solidFill>
            </a:endParaRPr>
          </a:p>
          <a:p>
            <a:pPr marL="136525" indent="0">
              <a:buNone/>
            </a:pPr>
            <a:endParaRPr lang="lv-LV" sz="2400" dirty="0">
              <a:solidFill>
                <a:schemeClr val="bg1"/>
              </a:solidFill>
            </a:endParaRPr>
          </a:p>
          <a:p>
            <a:pPr marL="136525" indent="0">
              <a:buNone/>
            </a:pPr>
            <a:r>
              <a:rPr lang="lv-LV" sz="2400" dirty="0" smtClean="0">
                <a:solidFill>
                  <a:schemeClr val="bg1"/>
                </a:solidFill>
              </a:rPr>
              <a:t>   Darbs atvaļinājumā </a:t>
            </a:r>
          </a:p>
          <a:p>
            <a:pPr marL="136525" indent="0">
              <a:buNone/>
            </a:pPr>
            <a:r>
              <a:rPr lang="lv-LV" sz="2400" dirty="0">
                <a:solidFill>
                  <a:schemeClr val="bg1"/>
                </a:solidFill>
              </a:rPr>
              <a:t> </a:t>
            </a:r>
            <a:r>
              <a:rPr lang="lv-LV" sz="2400" dirty="0" smtClean="0">
                <a:solidFill>
                  <a:schemeClr val="bg1"/>
                </a:solidFill>
              </a:rPr>
              <a:t>  (</a:t>
            </a:r>
            <a:r>
              <a:rPr lang="lv-LV" sz="2400" dirty="0" err="1" smtClean="0">
                <a:solidFill>
                  <a:schemeClr val="bg1"/>
                </a:solidFill>
              </a:rPr>
              <a:t>Gizeleza</a:t>
            </a:r>
            <a:r>
              <a:rPr lang="lv-LV" sz="2400" dirty="0" smtClean="0">
                <a:solidFill>
                  <a:schemeClr val="bg1"/>
                </a:solidFill>
              </a:rPr>
              <a:t> 2012)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636912"/>
            <a:ext cx="4544479" cy="266429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6493" y="4300611"/>
            <a:ext cx="3987507" cy="2001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11480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Tulkotāju atpūta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556792"/>
            <a:ext cx="6000750" cy="4569371"/>
          </a:xfrm>
        </p:spPr>
        <p:txBody>
          <a:bodyPr/>
          <a:lstStyle/>
          <a:p>
            <a:pPr marL="136525" indent="0">
              <a:buNone/>
            </a:pPr>
            <a:r>
              <a:rPr lang="lv-LV" sz="2100" dirty="0" smtClean="0">
                <a:solidFill>
                  <a:schemeClr val="bg1"/>
                </a:solidFill>
              </a:rPr>
              <a:t>Nodarbošanās, kad nav pasūtījumu (</a:t>
            </a:r>
            <a:r>
              <a:rPr lang="lv-LV" sz="2100" dirty="0" err="1" smtClean="0">
                <a:solidFill>
                  <a:schemeClr val="bg1"/>
                </a:solidFill>
              </a:rPr>
              <a:t>Gizeleza</a:t>
            </a:r>
            <a:r>
              <a:rPr lang="lv-LV" sz="2100" dirty="0" smtClean="0">
                <a:solidFill>
                  <a:schemeClr val="bg1"/>
                </a:solidFill>
              </a:rPr>
              <a:t> 2012)</a:t>
            </a:r>
          </a:p>
          <a:p>
            <a:pPr marL="136525" indent="0">
              <a:buNone/>
            </a:pPr>
            <a:endParaRPr lang="ru-RU" sz="2200" dirty="0">
              <a:solidFill>
                <a:schemeClr val="bg1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3822974"/>
            <a:ext cx="4038600" cy="2303190"/>
          </a:xfrm>
        </p:spPr>
        <p:txBody>
          <a:bodyPr/>
          <a:lstStyle/>
          <a:p>
            <a:pPr marL="136525" indent="0">
              <a:buNone/>
            </a:pPr>
            <a:r>
              <a:rPr lang="lv-LV" sz="2000" dirty="0" smtClean="0">
                <a:solidFill>
                  <a:schemeClr val="bg1"/>
                </a:solidFill>
              </a:rPr>
              <a:t>Stresa </a:t>
            </a:r>
            <a:r>
              <a:rPr lang="lv-LV" sz="2000" dirty="0">
                <a:solidFill>
                  <a:schemeClr val="bg1"/>
                </a:solidFill>
              </a:rPr>
              <a:t>uzveikšanas </a:t>
            </a:r>
            <a:r>
              <a:rPr lang="lv-LV" sz="2000" dirty="0" smtClean="0">
                <a:solidFill>
                  <a:schemeClr val="bg1"/>
                </a:solidFill>
              </a:rPr>
              <a:t>paņēmieni      </a:t>
            </a:r>
          </a:p>
          <a:p>
            <a:pPr marL="136525" indent="0">
              <a:buNone/>
            </a:pPr>
            <a:r>
              <a:rPr lang="lv-LV" sz="2000" dirty="0" smtClean="0">
                <a:solidFill>
                  <a:schemeClr val="bg1"/>
                </a:solidFill>
              </a:rPr>
              <a:t>(</a:t>
            </a:r>
            <a:r>
              <a:rPr lang="lv-LV" sz="2000" dirty="0" err="1" smtClean="0">
                <a:solidFill>
                  <a:schemeClr val="bg1"/>
                </a:solidFill>
              </a:rPr>
              <a:t>Gizeleza</a:t>
            </a:r>
            <a:r>
              <a:rPr lang="lv-LV" sz="2000" dirty="0" smtClean="0">
                <a:solidFill>
                  <a:schemeClr val="bg1"/>
                </a:solidFill>
              </a:rPr>
              <a:t> 2012)</a:t>
            </a:r>
            <a:endParaRPr lang="ru-RU" sz="2000" dirty="0">
              <a:solidFill>
                <a:schemeClr val="bg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4581128"/>
            <a:ext cx="5372100" cy="15716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951" y="2060848"/>
            <a:ext cx="4991100" cy="176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88173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Darba drošība un veselība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2827094"/>
            <a:ext cx="4038600" cy="3299070"/>
          </a:xfrm>
        </p:spPr>
        <p:txBody>
          <a:bodyPr/>
          <a:lstStyle/>
          <a:p>
            <a:pPr marL="136525" indent="0">
              <a:buNone/>
            </a:pPr>
            <a:r>
              <a:rPr lang="lv-LV" sz="2200" dirty="0" smtClean="0">
                <a:solidFill>
                  <a:schemeClr val="bg1"/>
                </a:solidFill>
              </a:rPr>
              <a:t>«Vai ir grūtības iet kopsolī ar darbu?» (</a:t>
            </a:r>
            <a:r>
              <a:rPr lang="lv-LV" sz="2200" dirty="0" err="1" smtClean="0">
                <a:solidFill>
                  <a:schemeClr val="bg1"/>
                </a:solidFill>
              </a:rPr>
              <a:t>Gizeleza</a:t>
            </a:r>
            <a:r>
              <a:rPr lang="lv-LV" sz="2200" dirty="0" smtClean="0">
                <a:solidFill>
                  <a:schemeClr val="bg1"/>
                </a:solidFill>
              </a:rPr>
              <a:t>, </a:t>
            </a:r>
            <a:r>
              <a:rPr lang="lv-LV" sz="2200" dirty="0" err="1" smtClean="0">
                <a:solidFill>
                  <a:schemeClr val="bg1"/>
                </a:solidFill>
              </a:rPr>
              <a:t>Engelsone</a:t>
            </a:r>
            <a:r>
              <a:rPr lang="lv-LV" sz="2200" dirty="0" smtClean="0">
                <a:solidFill>
                  <a:schemeClr val="bg1"/>
                </a:solidFill>
              </a:rPr>
              <a:t> 2015)</a:t>
            </a:r>
          </a:p>
          <a:p>
            <a:pPr lvl="1">
              <a:buClrTx/>
              <a:buFont typeface="Times New Roman" pitchFamily="18" charset="0"/>
              <a:buChar char="•"/>
            </a:pPr>
            <a:r>
              <a:rPr lang="lv-LV" sz="2200" dirty="0" smtClean="0">
                <a:solidFill>
                  <a:schemeClr val="bg1"/>
                </a:solidFill>
              </a:rPr>
              <a:t>nekad</a:t>
            </a:r>
            <a:r>
              <a:rPr lang="en-US" sz="2200" dirty="0">
                <a:solidFill>
                  <a:schemeClr val="bg1"/>
                </a:solidFill>
              </a:rPr>
              <a:t>		15%</a:t>
            </a:r>
          </a:p>
          <a:p>
            <a:pPr lvl="1">
              <a:buClrTx/>
              <a:buFont typeface="Times New Roman" pitchFamily="18" charset="0"/>
              <a:buChar char="•"/>
            </a:pPr>
            <a:r>
              <a:rPr lang="lv-LV" sz="2200" dirty="0">
                <a:solidFill>
                  <a:schemeClr val="bg1"/>
                </a:solidFill>
              </a:rPr>
              <a:t>d</a:t>
            </a:r>
            <a:r>
              <a:rPr lang="lv-LV" sz="2200" dirty="0" smtClean="0">
                <a:solidFill>
                  <a:schemeClr val="bg1"/>
                </a:solidFill>
              </a:rPr>
              <a:t>ažreiz	</a:t>
            </a:r>
            <a:r>
              <a:rPr lang="en-US" sz="2200" dirty="0">
                <a:solidFill>
                  <a:schemeClr val="bg1"/>
                </a:solidFill>
              </a:rPr>
              <a:t>	82%</a:t>
            </a:r>
          </a:p>
          <a:p>
            <a:pPr lvl="1">
              <a:buClrTx/>
              <a:buFont typeface="Times New Roman" pitchFamily="18" charset="0"/>
              <a:buChar char="•"/>
            </a:pPr>
            <a:r>
              <a:rPr lang="lv-LV" sz="2200" dirty="0" smtClean="0">
                <a:solidFill>
                  <a:schemeClr val="bg1"/>
                </a:solidFill>
              </a:rPr>
              <a:t>vienmēr</a:t>
            </a:r>
            <a:r>
              <a:rPr lang="en-US" sz="2200" dirty="0">
                <a:solidFill>
                  <a:schemeClr val="bg1"/>
                </a:solidFill>
              </a:rPr>
              <a:t>	 	3</a:t>
            </a:r>
            <a:r>
              <a:rPr lang="en-US" sz="2200" dirty="0" smtClean="0">
                <a:solidFill>
                  <a:schemeClr val="bg1"/>
                </a:solidFill>
              </a:rPr>
              <a:t>%</a:t>
            </a:r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2827093"/>
            <a:ext cx="4038600" cy="3299069"/>
          </a:xfrm>
        </p:spPr>
        <p:txBody>
          <a:bodyPr/>
          <a:lstStyle/>
          <a:p>
            <a:pPr marL="136525" indent="0">
              <a:buNone/>
            </a:pPr>
            <a:r>
              <a:rPr lang="lv-LV" sz="2200" dirty="0" smtClean="0">
                <a:solidFill>
                  <a:schemeClr val="bg1"/>
                </a:solidFill>
              </a:rPr>
              <a:t>«Kā </a:t>
            </a:r>
            <a:r>
              <a:rPr lang="lv-LV" sz="2200" dirty="0">
                <a:solidFill>
                  <a:schemeClr val="bg1"/>
                </a:solidFill>
              </a:rPr>
              <a:t>Jūs vērtējat stresu/spriedzi </a:t>
            </a:r>
            <a:r>
              <a:rPr lang="lv-LV" sz="2200" dirty="0" smtClean="0">
                <a:solidFill>
                  <a:schemeClr val="bg1"/>
                </a:solidFill>
              </a:rPr>
              <a:t>darbā?» </a:t>
            </a:r>
            <a:r>
              <a:rPr lang="lv-LV" sz="2200" dirty="0">
                <a:solidFill>
                  <a:schemeClr val="bg1"/>
                </a:solidFill>
              </a:rPr>
              <a:t>(</a:t>
            </a:r>
            <a:r>
              <a:rPr lang="lv-LV" sz="2200" dirty="0" err="1">
                <a:solidFill>
                  <a:schemeClr val="bg1"/>
                </a:solidFill>
              </a:rPr>
              <a:t>Gizeleza</a:t>
            </a:r>
            <a:r>
              <a:rPr lang="lv-LV" sz="2200" dirty="0">
                <a:solidFill>
                  <a:schemeClr val="bg1"/>
                </a:solidFill>
              </a:rPr>
              <a:t>, </a:t>
            </a:r>
            <a:r>
              <a:rPr lang="lv-LV" sz="2200" dirty="0" err="1">
                <a:solidFill>
                  <a:schemeClr val="bg1"/>
                </a:solidFill>
              </a:rPr>
              <a:t>Engelsone</a:t>
            </a:r>
            <a:r>
              <a:rPr lang="lv-LV" sz="2200" dirty="0">
                <a:solidFill>
                  <a:schemeClr val="bg1"/>
                </a:solidFill>
              </a:rPr>
              <a:t> 2015</a:t>
            </a:r>
            <a:r>
              <a:rPr lang="lv-LV" sz="2200" dirty="0" smtClean="0">
                <a:solidFill>
                  <a:schemeClr val="bg1"/>
                </a:solidFill>
              </a:rPr>
              <a:t>)</a:t>
            </a:r>
          </a:p>
          <a:p>
            <a:pPr lvl="1">
              <a:buClrTx/>
              <a:buFont typeface="Times New Roman" pitchFamily="18" charset="0"/>
              <a:buChar char="•"/>
            </a:pPr>
            <a:r>
              <a:rPr lang="lv-LV" sz="1800" dirty="0" smtClean="0">
                <a:solidFill>
                  <a:schemeClr val="bg1"/>
                </a:solidFill>
              </a:rPr>
              <a:t>nav</a:t>
            </a:r>
            <a:r>
              <a:rPr lang="sv-SE" sz="1800" dirty="0" smtClean="0">
                <a:solidFill>
                  <a:schemeClr val="bg1"/>
                </a:solidFill>
              </a:rPr>
              <a:t> stres</a:t>
            </a:r>
            <a:r>
              <a:rPr lang="lv-LV" sz="1800" dirty="0" smtClean="0">
                <a:solidFill>
                  <a:schemeClr val="bg1"/>
                </a:solidFill>
              </a:rPr>
              <a:t>a</a:t>
            </a:r>
            <a:r>
              <a:rPr lang="sv-SE" sz="1800" dirty="0">
                <a:solidFill>
                  <a:schemeClr val="bg1"/>
                </a:solidFill>
              </a:rPr>
              <a:t>		4%</a:t>
            </a:r>
          </a:p>
          <a:p>
            <a:pPr lvl="1">
              <a:buClrTx/>
              <a:buFont typeface="Times New Roman" pitchFamily="18" charset="0"/>
              <a:buChar char="•"/>
            </a:pPr>
            <a:r>
              <a:rPr lang="lv-LV" sz="1800" dirty="0" smtClean="0">
                <a:solidFill>
                  <a:schemeClr val="bg1"/>
                </a:solidFill>
              </a:rPr>
              <a:t>neliels</a:t>
            </a:r>
            <a:r>
              <a:rPr lang="sv-SE" sz="1800" dirty="0" smtClean="0">
                <a:solidFill>
                  <a:schemeClr val="bg1"/>
                </a:solidFill>
              </a:rPr>
              <a:t> </a:t>
            </a:r>
            <a:r>
              <a:rPr lang="sv-SE" sz="1800" dirty="0">
                <a:solidFill>
                  <a:schemeClr val="bg1"/>
                </a:solidFill>
              </a:rPr>
              <a:t>stress	36%</a:t>
            </a:r>
          </a:p>
          <a:p>
            <a:pPr lvl="1">
              <a:buClrTx/>
              <a:buFont typeface="Times New Roman" pitchFamily="18" charset="0"/>
              <a:buChar char="•"/>
            </a:pPr>
            <a:r>
              <a:rPr lang="lv-LV" sz="1800" dirty="0" smtClean="0">
                <a:solidFill>
                  <a:schemeClr val="bg1"/>
                </a:solidFill>
              </a:rPr>
              <a:t>vidējs </a:t>
            </a:r>
            <a:r>
              <a:rPr lang="sv-SE" sz="1800" dirty="0" smtClean="0">
                <a:solidFill>
                  <a:schemeClr val="bg1"/>
                </a:solidFill>
              </a:rPr>
              <a:t>stress</a:t>
            </a:r>
            <a:r>
              <a:rPr lang="sv-SE" sz="1800" dirty="0">
                <a:solidFill>
                  <a:schemeClr val="bg1"/>
                </a:solidFill>
              </a:rPr>
              <a:t>	48%</a:t>
            </a:r>
          </a:p>
          <a:p>
            <a:pPr lvl="1">
              <a:buClrTx/>
              <a:buFont typeface="Times New Roman" pitchFamily="18" charset="0"/>
              <a:buChar char="•"/>
            </a:pPr>
            <a:r>
              <a:rPr lang="lv-LV" sz="1800" dirty="0" smtClean="0">
                <a:solidFill>
                  <a:schemeClr val="bg1"/>
                </a:solidFill>
              </a:rPr>
              <a:t>liels </a:t>
            </a:r>
            <a:r>
              <a:rPr lang="sv-SE" sz="1800" dirty="0" smtClean="0">
                <a:solidFill>
                  <a:schemeClr val="bg1"/>
                </a:solidFill>
              </a:rPr>
              <a:t>stress</a:t>
            </a:r>
            <a:r>
              <a:rPr lang="sv-SE" sz="1800" dirty="0">
                <a:solidFill>
                  <a:schemeClr val="bg1"/>
                </a:solidFill>
              </a:rPr>
              <a:t>	</a:t>
            </a:r>
            <a:r>
              <a:rPr lang="lv-LV" sz="1800" dirty="0" smtClean="0">
                <a:solidFill>
                  <a:schemeClr val="bg1"/>
                </a:solidFill>
              </a:rPr>
              <a:t>	</a:t>
            </a:r>
            <a:r>
              <a:rPr lang="sv-SE" sz="1800" dirty="0" smtClean="0">
                <a:solidFill>
                  <a:schemeClr val="bg1"/>
                </a:solidFill>
              </a:rPr>
              <a:t>12</a:t>
            </a:r>
            <a:r>
              <a:rPr lang="sv-SE" sz="1800" dirty="0">
                <a:solidFill>
                  <a:schemeClr val="bg1"/>
                </a:solidFill>
              </a:rPr>
              <a:t>%</a:t>
            </a:r>
          </a:p>
          <a:p>
            <a:pPr marL="136525" indent="0">
              <a:buNone/>
            </a:pPr>
            <a:endParaRPr lang="ru-RU" sz="2200" dirty="0">
              <a:solidFill>
                <a:schemeClr val="bg1"/>
              </a:solidFill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 bwMode="auto">
          <a:xfrm>
            <a:off x="574909" y="1772816"/>
            <a:ext cx="7736183" cy="1054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547688" indent="-4111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9F9F9"/>
              </a:buClr>
              <a:buSzPct val="65000"/>
              <a:buFont typeface="Wingdings 2" pitchFamily="18" charset="2"/>
              <a:buChar char="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68363" indent="-2825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Font typeface="Wingdings 2" pitchFamily="18" charset="2"/>
              <a:buChar char="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3347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95000"/>
              <a:buFont typeface="Wingdings" pitchFamily="2" charset="2"/>
              <a:buChar char="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52550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4638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6479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3"/>
              <a:buChar char="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65960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67128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6829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defRPr/>
            </a:pPr>
            <a:r>
              <a:rPr lang="lv-LV" sz="2400" dirty="0">
                <a:solidFill>
                  <a:schemeClr val="bg1"/>
                </a:solidFill>
              </a:rPr>
              <a:t>Tulkotāju aptauja par darba drošību un </a:t>
            </a:r>
            <a:r>
              <a:rPr lang="lv-LV" sz="2400" dirty="0" smtClean="0">
                <a:solidFill>
                  <a:schemeClr val="bg1"/>
                </a:solidFill>
              </a:rPr>
              <a:t>veselību (2015)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defRPr/>
            </a:pPr>
            <a:r>
              <a:rPr lang="lv-LV" sz="2400" dirty="0" smtClean="0">
                <a:solidFill>
                  <a:schemeClr val="bg1"/>
                </a:solidFill>
              </a:rPr>
              <a:t>74 respondenti</a:t>
            </a:r>
            <a:endParaRPr lang="lv-LV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420930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Darba drošība un veselība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Tx/>
              <a:buFont typeface="Arial" pitchFamily="34" charset="0"/>
              <a:buChar char="•"/>
            </a:pPr>
            <a:r>
              <a:rPr lang="en-US" sz="2200" dirty="0">
                <a:solidFill>
                  <a:schemeClr val="bg1"/>
                </a:solidFill>
              </a:rPr>
              <a:t>20 </a:t>
            </a:r>
            <a:r>
              <a:rPr lang="lv-LV" sz="2200" dirty="0" smtClean="0">
                <a:solidFill>
                  <a:schemeClr val="bg1"/>
                </a:solidFill>
              </a:rPr>
              <a:t>jautājumi izdegšanas sindroma izvērtēšanai</a:t>
            </a:r>
          </a:p>
          <a:p>
            <a:pPr>
              <a:buClrTx/>
              <a:buFont typeface="Arial" pitchFamily="34" charset="0"/>
              <a:buChar char="•"/>
            </a:pPr>
            <a:r>
              <a:rPr lang="lv-LV" sz="2200" dirty="0" smtClean="0">
                <a:solidFill>
                  <a:schemeClr val="bg1"/>
                </a:solidFill>
              </a:rPr>
              <a:t>Rezultāti tika analizēti un papildus izvērtēti, izmantojot riska pārvaldības modeli/kvalitatīvā riska matricu </a:t>
            </a:r>
            <a:r>
              <a:rPr lang="en-US" sz="2200" dirty="0" smtClean="0">
                <a:solidFill>
                  <a:schemeClr val="bg1"/>
                </a:solidFill>
              </a:rPr>
              <a:t>(</a:t>
            </a:r>
            <a:r>
              <a:rPr lang="en-US" sz="2200" dirty="0">
                <a:solidFill>
                  <a:schemeClr val="bg1"/>
                </a:solidFill>
              </a:rPr>
              <a:t>University of Technology, Tampere</a:t>
            </a:r>
            <a:r>
              <a:rPr lang="en-US" sz="2200" dirty="0" smtClean="0">
                <a:solidFill>
                  <a:schemeClr val="bg1"/>
                </a:solidFill>
              </a:rPr>
              <a:t>)</a:t>
            </a:r>
            <a:endParaRPr lang="lv-LV" sz="2200" dirty="0" smtClean="0">
              <a:solidFill>
                <a:schemeClr val="bg1"/>
              </a:solidFill>
            </a:endParaRPr>
          </a:p>
          <a:p>
            <a:pPr marL="136525" indent="0">
              <a:buClrTx/>
              <a:buNone/>
            </a:pPr>
            <a:endParaRPr lang="en-US" sz="2200" dirty="0">
              <a:solidFill>
                <a:schemeClr val="bg1"/>
              </a:solidFill>
            </a:endParaRPr>
          </a:p>
          <a:p>
            <a:pPr marL="136525" indent="0">
              <a:buNone/>
            </a:pPr>
            <a:endParaRPr lang="ru-RU" sz="2200" dirty="0">
              <a:solidFill>
                <a:schemeClr val="bg1"/>
              </a:solidFill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662872867"/>
              </p:ext>
            </p:extLst>
          </p:nvPr>
        </p:nvGraphicFramePr>
        <p:xfrm>
          <a:off x="1259632" y="3284984"/>
          <a:ext cx="6720408" cy="2808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5226184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5441" y="908720"/>
            <a:ext cx="6353175" cy="5305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94896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772816"/>
            <a:ext cx="8229600" cy="1143000"/>
          </a:xfrm>
        </p:spPr>
        <p:txBody>
          <a:bodyPr/>
          <a:lstStyle/>
          <a:p>
            <a:r>
              <a:rPr lang="lv-LV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Paldies par uzmanību!</a:t>
            </a:r>
            <a:endParaRPr lang="ru-RU" dirty="0">
              <a:solidFill>
                <a:schemeClr val="bg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429000"/>
            <a:ext cx="8229600" cy="2879725"/>
          </a:xfrm>
        </p:spPr>
        <p:txBody>
          <a:bodyPr/>
          <a:lstStyle/>
          <a:p>
            <a:r>
              <a:rPr lang="lv-LV" sz="22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Latvijas Tulku un tulkotāju biedrība</a:t>
            </a:r>
          </a:p>
          <a:p>
            <a:r>
              <a:rPr lang="lv-LV" sz="22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www.lttb.lv</a:t>
            </a:r>
            <a:endParaRPr lang="lv-LV" sz="2200" dirty="0" smtClean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r>
              <a:rPr lang="lv-LV" sz="22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info@lttb.lv</a:t>
            </a:r>
            <a:endParaRPr lang="en-US" sz="2200" dirty="0" smtClean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r>
              <a:rPr lang="en-GB" sz="22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https://www.facebook.com/LTTB.lv</a:t>
            </a:r>
            <a:r>
              <a:rPr lang="en-GB" sz="22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/</a:t>
            </a:r>
          </a:p>
          <a:p>
            <a:r>
              <a:rPr lang="en-GB" sz="22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https://twitter.com/lttb_lv</a:t>
            </a:r>
            <a:endParaRPr lang="ru-RU" sz="2200" dirty="0">
              <a:solidFill>
                <a:schemeClr val="bg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20801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800" dirty="0" err="1"/>
              <a:t>Tulkošanas</a:t>
            </a:r>
            <a:r>
              <a:rPr lang="en-GB" sz="3800" dirty="0"/>
              <a:t> </a:t>
            </a:r>
            <a:r>
              <a:rPr lang="en-GB" sz="3800" dirty="0" err="1"/>
              <a:t>nozare</a:t>
            </a:r>
            <a:r>
              <a:rPr lang="en-GB" sz="3800" dirty="0"/>
              <a:t> </a:t>
            </a:r>
            <a:r>
              <a:rPr lang="en-GB" sz="3800" dirty="0" err="1"/>
              <a:t>Latvijā</a:t>
            </a:r>
            <a:endParaRPr lang="ru-RU" sz="3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36525" indent="0">
              <a:buNone/>
            </a:pPr>
            <a:r>
              <a:rPr lang="en-US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endParaRPr lang="ru-RU" dirty="0">
              <a:solidFill>
                <a:schemeClr val="bg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846806"/>
            <a:ext cx="6558163" cy="3188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9030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800" dirty="0" err="1"/>
              <a:t>Tulkošanas</a:t>
            </a:r>
            <a:r>
              <a:rPr lang="en-GB" sz="3800" dirty="0"/>
              <a:t> </a:t>
            </a:r>
            <a:r>
              <a:rPr lang="en-GB" sz="3800" dirty="0" err="1"/>
              <a:t>nozare</a:t>
            </a:r>
            <a:r>
              <a:rPr lang="en-GB" sz="3800" dirty="0"/>
              <a:t> </a:t>
            </a:r>
            <a:r>
              <a:rPr lang="en-GB" sz="3800" dirty="0" err="1"/>
              <a:t>Latvijā</a:t>
            </a:r>
            <a:endParaRPr lang="ru-RU" sz="3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36525" indent="0">
              <a:buNone/>
            </a:pPr>
            <a:r>
              <a:rPr lang="en-US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endParaRPr lang="ru-RU" dirty="0">
              <a:solidFill>
                <a:schemeClr val="bg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772816"/>
            <a:ext cx="6408712" cy="3961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9074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1412776"/>
            <a:ext cx="7086600" cy="1828800"/>
          </a:xfrm>
        </p:spPr>
        <p:txBody>
          <a:bodyPr/>
          <a:lstStyle/>
          <a:p>
            <a:r>
              <a:rPr lang="lv-LV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Tulkošanas nozare Latvijā: aptaujas dati</a:t>
            </a:r>
            <a:endParaRPr lang="ru-RU" dirty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6491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274638"/>
            <a:ext cx="7355160" cy="1143000"/>
          </a:xfrm>
        </p:spPr>
        <p:txBody>
          <a:bodyPr>
            <a:normAutofit/>
          </a:bodyPr>
          <a:lstStyle/>
          <a:p>
            <a:r>
              <a:rPr lang="lv-LV" sz="3600" dirty="0" smtClean="0"/>
              <a:t>Tulkotāju vecums</a:t>
            </a:r>
            <a:endParaRPr lang="ru-RU" sz="3600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662936472"/>
              </p:ext>
            </p:extLst>
          </p:nvPr>
        </p:nvGraphicFramePr>
        <p:xfrm>
          <a:off x="457200" y="1600200"/>
          <a:ext cx="4038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Объект 7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882913483"/>
              </p:ext>
            </p:extLst>
          </p:nvPr>
        </p:nvGraphicFramePr>
        <p:xfrm>
          <a:off x="4648200" y="1600200"/>
          <a:ext cx="4038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896047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274638"/>
            <a:ext cx="7283152" cy="1143000"/>
          </a:xfrm>
        </p:spPr>
        <p:txBody>
          <a:bodyPr>
            <a:normAutofit/>
          </a:bodyPr>
          <a:lstStyle/>
          <a:p>
            <a:r>
              <a:rPr lang="lv-LV" sz="3200" dirty="0"/>
              <a:t>Tulkotāju vecums</a:t>
            </a:r>
            <a:endParaRPr lang="ru-RU" sz="3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136525" indent="0">
              <a:buNone/>
            </a:pPr>
            <a:r>
              <a:rPr lang="lv-LV" sz="2000" dirty="0" smtClean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796136" y="1600200"/>
            <a:ext cx="2890664" cy="4525963"/>
          </a:xfrm>
        </p:spPr>
        <p:txBody>
          <a:bodyPr/>
          <a:lstStyle/>
          <a:p>
            <a:pPr marL="136525" indent="0">
              <a:buNone/>
            </a:pPr>
            <a:r>
              <a:rPr lang="lv-LV" sz="2000" dirty="0" smtClean="0">
                <a:solidFill>
                  <a:schemeClr val="bg1"/>
                </a:solidFill>
              </a:rPr>
              <a:t>Elīna </a:t>
            </a:r>
            <a:r>
              <a:rPr lang="lv-LV" sz="2000" dirty="0" err="1" smtClean="0">
                <a:solidFill>
                  <a:schemeClr val="bg1"/>
                </a:solidFill>
              </a:rPr>
              <a:t>Balgalve</a:t>
            </a:r>
            <a:r>
              <a:rPr lang="lv-LV" sz="2000" dirty="0" smtClean="0">
                <a:solidFill>
                  <a:schemeClr val="bg1"/>
                </a:solidFill>
              </a:rPr>
              <a:t> (2016) </a:t>
            </a:r>
          </a:p>
          <a:p>
            <a:pPr marL="136525" indent="0">
              <a:buNone/>
            </a:pPr>
            <a:r>
              <a:rPr lang="lv-LV" sz="2000" dirty="0">
                <a:solidFill>
                  <a:schemeClr val="bg1"/>
                </a:solidFill>
              </a:rPr>
              <a:t>«Tulkotāja profesijas statuss Latvijā»</a:t>
            </a:r>
            <a:endParaRPr lang="ru-RU" sz="2000" dirty="0">
              <a:solidFill>
                <a:schemeClr val="bg1"/>
              </a:solidFill>
            </a:endParaRPr>
          </a:p>
        </p:txBody>
      </p:sp>
      <p:graphicFrame>
        <p:nvGraphicFramePr>
          <p:cNvPr id="5" name="Chart 2"/>
          <p:cNvGraphicFramePr/>
          <p:nvPr>
            <p:extLst>
              <p:ext uri="{D42A27DB-BD31-4B8C-83A1-F6EECF244321}">
                <p14:modId xmlns:p14="http://schemas.microsoft.com/office/powerpoint/2010/main" val="1763493230"/>
              </p:ext>
            </p:extLst>
          </p:nvPr>
        </p:nvGraphicFramePr>
        <p:xfrm>
          <a:off x="251520" y="1700808"/>
          <a:ext cx="5616624" cy="35283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64107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274638"/>
            <a:ext cx="7283152" cy="1143000"/>
          </a:xfrm>
        </p:spPr>
        <p:txBody>
          <a:bodyPr>
            <a:normAutofit/>
          </a:bodyPr>
          <a:lstStyle/>
          <a:p>
            <a:r>
              <a:rPr lang="lv-LV" sz="3200" dirty="0"/>
              <a:t>Tulkotāju vecums</a:t>
            </a:r>
            <a:endParaRPr lang="ru-RU" sz="3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136525" indent="0">
              <a:buNone/>
            </a:pPr>
            <a:r>
              <a:rPr lang="lv-LV" sz="2000" dirty="0" smtClean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796136" y="1600200"/>
            <a:ext cx="2890664" cy="4525963"/>
          </a:xfrm>
        </p:spPr>
        <p:txBody>
          <a:bodyPr/>
          <a:lstStyle/>
          <a:p>
            <a:pPr marL="136525" indent="0">
              <a:buNone/>
            </a:pPr>
            <a:r>
              <a:rPr lang="lv-LV" sz="2000" dirty="0" smtClean="0">
                <a:solidFill>
                  <a:schemeClr val="bg1"/>
                </a:solidFill>
              </a:rPr>
              <a:t>Tulkotāju vecuma grupas dažādās valstīs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772816"/>
            <a:ext cx="4962424" cy="29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5410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541D6704663FD9458F4BF149505D8835" ma:contentTypeVersion="18" ma:contentTypeDescription="Izveidot jaunu dokumentu." ma:contentTypeScope="" ma:versionID="97605796d134185af53b6fd83896d4b2">
  <xsd:schema xmlns:xsd="http://www.w3.org/2001/XMLSchema" xmlns:xs="http://www.w3.org/2001/XMLSchema" xmlns:p="http://schemas.microsoft.com/office/2006/metadata/properties" xmlns:ns2="0b782f5c-ea45-4e61-a028-a28b9f9c1a05" xmlns:ns3="05fc81c9-325d-42ab-a312-d2989bc4c6c1" targetNamespace="http://schemas.microsoft.com/office/2006/metadata/properties" ma:root="true" ma:fieldsID="aeb2c17f9a99cfc9b6b40a56a05d1d30" ns2:_="" ns3:_="">
    <xsd:import namespace="0b782f5c-ea45-4e61-a028-a28b9f9c1a05"/>
    <xsd:import namespace="05fc81c9-325d-42ab-a312-d2989bc4c6c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782f5c-ea45-4e61-a028-a28b9f9c1a0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Attēlu atzīmes" ma:readOnly="false" ma:fieldId="{5cf76f15-5ced-4ddc-b409-7134ff3c332f}" ma:taxonomyMulti="true" ma:sspId="f2b9b02f-9abf-4f74-b798-1ff310cbf21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fc81c9-325d-42ab-a312-d2989bc4c6c1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Koplietots 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Koplietots ar: detalizēt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498d4f8d-5674-4ada-909c-3de2b86c3fae}" ma:internalName="TaxCatchAll" ma:showField="CatchAllData" ma:web="05fc81c9-325d-42ab-a312-d2989bc4c6c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b782f5c-ea45-4e61-a028-a28b9f9c1a05">
      <Terms xmlns="http://schemas.microsoft.com/office/infopath/2007/PartnerControls"/>
    </lcf76f155ced4ddcb4097134ff3c332f>
    <TaxCatchAll xmlns="05fc81c9-325d-42ab-a312-d2989bc4c6c1" xsi:nil="true"/>
  </documentManagement>
</p:properties>
</file>

<file path=customXml/itemProps1.xml><?xml version="1.0" encoding="utf-8"?>
<ds:datastoreItem xmlns:ds="http://schemas.openxmlformats.org/officeDocument/2006/customXml" ds:itemID="{A8C7E39B-B470-45CF-A7AE-F9001F17BC9B}"/>
</file>

<file path=customXml/itemProps2.xml><?xml version="1.0" encoding="utf-8"?>
<ds:datastoreItem xmlns:ds="http://schemas.openxmlformats.org/officeDocument/2006/customXml" ds:itemID="{0292139B-5A79-4D1C-B4D9-C8002E0158B6}"/>
</file>

<file path=customXml/itemProps3.xml><?xml version="1.0" encoding="utf-8"?>
<ds:datastoreItem xmlns:ds="http://schemas.openxmlformats.org/officeDocument/2006/customXml" ds:itemID="{B275035E-E5E6-40CF-AE35-702157359CF5}"/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3191</TotalTime>
  <Words>588</Words>
  <Application>Microsoft Office PowerPoint</Application>
  <PresentationFormat>On-screen Show (4:3)</PresentationFormat>
  <Paragraphs>162</Paragraphs>
  <Slides>39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0" baseType="lpstr">
      <vt:lpstr>Апекс</vt:lpstr>
      <vt:lpstr>TulkoŠANAS RESURSI LATVIJĀ</vt:lpstr>
      <vt:lpstr>Tulkošanas nozare Latvijā</vt:lpstr>
      <vt:lpstr>Tulkošanas nozare Latvijā</vt:lpstr>
      <vt:lpstr>Tulkošanas nozare Latvijā</vt:lpstr>
      <vt:lpstr>Tulkošanas nozare Latvijā</vt:lpstr>
      <vt:lpstr>Tulkošanas nozare Latvijā: aptaujas dati</vt:lpstr>
      <vt:lpstr>Tulkotāju vecums</vt:lpstr>
      <vt:lpstr>Tulkotāju vecums</vt:lpstr>
      <vt:lpstr>Tulkotāju vecums</vt:lpstr>
      <vt:lpstr>Darba pieredze</vt:lpstr>
      <vt:lpstr>Darba pieredze</vt:lpstr>
      <vt:lpstr>Tulkotāju izglītība</vt:lpstr>
      <vt:lpstr>Tulkotāju izglītība</vt:lpstr>
      <vt:lpstr>Tulkotāju nodarbinātības veidi</vt:lpstr>
      <vt:lpstr>Tulkotāju nodarbinātības veidi</vt:lpstr>
      <vt:lpstr>Tulkotāju darba valodas</vt:lpstr>
      <vt:lpstr>Tulkotāju darba valodas</vt:lpstr>
      <vt:lpstr>Tulkotāju darba valodas</vt:lpstr>
      <vt:lpstr>Tulkotāju specializācija</vt:lpstr>
      <vt:lpstr>Specializācija: iespējas</vt:lpstr>
      <vt:lpstr>Specializācija: iespējas</vt:lpstr>
      <vt:lpstr>Datorizēta tulkošana</vt:lpstr>
      <vt:lpstr>Datorizēta tulkošana</vt:lpstr>
      <vt:lpstr>Datorizēta tulkošana</vt:lpstr>
      <vt:lpstr>CAT rīki</vt:lpstr>
      <vt:lpstr>CAT rīki</vt:lpstr>
      <vt:lpstr>CAT rīki</vt:lpstr>
      <vt:lpstr>CAT rīki</vt:lpstr>
      <vt:lpstr>CAT rīki</vt:lpstr>
      <vt:lpstr>CAT rīki</vt:lpstr>
      <vt:lpstr>Tulkotāju darba un atpūtas režīms</vt:lpstr>
      <vt:lpstr>Tulkotāju darba režīms</vt:lpstr>
      <vt:lpstr>Tulkotāju darba režīms</vt:lpstr>
      <vt:lpstr>Tulkotāju darba režīms</vt:lpstr>
      <vt:lpstr>Tulkotāju atpūta</vt:lpstr>
      <vt:lpstr>Darba drošība un veselība</vt:lpstr>
      <vt:lpstr>Darba drošība un veselība</vt:lpstr>
      <vt:lpstr>PowerPoint Presentation</vt:lpstr>
      <vt:lpstr>Paldies par uzmanību!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Doc</dc:creator>
  <cp:lastModifiedBy>Aija Veja</cp:lastModifiedBy>
  <cp:revision>65</cp:revision>
  <dcterms:created xsi:type="dcterms:W3CDTF">2012-09-23T13:28:58Z</dcterms:created>
  <dcterms:modified xsi:type="dcterms:W3CDTF">2016-10-26T12:15:43Z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0x010100541D6704663FD9458F4BF149505D8835</vt:lpwstr>
  </property>
</Properties>
</file>