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618" r:id="rId3"/>
    <p:sldId id="555" r:id="rId4"/>
    <p:sldId id="256" r:id="rId5"/>
    <p:sldId id="273" r:id="rId6"/>
    <p:sldId id="472" r:id="rId7"/>
    <p:sldId id="595" r:id="rId8"/>
    <p:sldId id="600" r:id="rId9"/>
    <p:sldId id="524" r:id="rId10"/>
    <p:sldId id="473" r:id="rId11"/>
    <p:sldId id="535" r:id="rId12"/>
    <p:sldId id="598" r:id="rId13"/>
    <p:sldId id="605" r:id="rId14"/>
    <p:sldId id="604" r:id="rId15"/>
    <p:sldId id="622" r:id="rId16"/>
    <p:sldId id="623" r:id="rId17"/>
    <p:sldId id="626" r:id="rId18"/>
    <p:sldId id="627" r:id="rId19"/>
    <p:sldId id="624" r:id="rId20"/>
    <p:sldId id="610" r:id="rId21"/>
    <p:sldId id="628" r:id="rId22"/>
    <p:sldId id="581" r:id="rId23"/>
  </p:sldIdLst>
  <p:sldSz cx="9144000" cy="6858000" type="screen4x3"/>
  <p:notesSz cx="9872663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914"/>
    <a:srgbClr val="9D9D9C"/>
    <a:srgbClr val="D2AF6D"/>
    <a:srgbClr val="DEDEDE"/>
    <a:srgbClr val="185627"/>
    <a:srgbClr val="345270"/>
    <a:srgbClr val="3C3C3C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5029" autoAdjust="0"/>
  </p:normalViewPr>
  <p:slideViewPr>
    <p:cSldViewPr>
      <p:cViewPr>
        <p:scale>
          <a:sx n="100" d="100"/>
          <a:sy n="100" d="100"/>
        </p:scale>
        <p:origin x="-816" y="570"/>
      </p:cViewPr>
      <p:guideLst>
        <p:guide orient="horz" pos="2160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2664"/>
    </p:cViewPr>
  </p:sorterViewPr>
  <p:notesViewPr>
    <p:cSldViewPr>
      <p:cViewPr varScale="1">
        <p:scale>
          <a:sx n="79" d="100"/>
          <a:sy n="79" d="100"/>
        </p:scale>
        <p:origin x="-3966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524" cy="3397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551" y="1"/>
            <a:ext cx="4278524" cy="3397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B0F86DF-06F7-4772-B84E-5437492F0060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36"/>
            <a:ext cx="4278524" cy="339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551" y="6456336"/>
            <a:ext cx="4278524" cy="339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4113075-2E3A-4E4B-B619-A6E92DF941A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63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524" cy="3397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551" y="1"/>
            <a:ext cx="4278524" cy="3397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108799CB-F18F-4AEA-95F3-B78CB7605862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11175"/>
            <a:ext cx="3395663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108" y="3230595"/>
            <a:ext cx="7898448" cy="30558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36"/>
            <a:ext cx="4278524" cy="339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551" y="6456336"/>
            <a:ext cx="4278524" cy="339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91499D8-A610-45DD-88AA-9666FDBC088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0961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C2967D-2DD5-4CCF-874A-A6F3F2871FF6}" type="slidenum">
              <a:rPr lang="fr-BE" smtClean="0"/>
              <a:pPr eaLnBrk="1" hangingPunct="1"/>
              <a:t>1</a:t>
            </a:fld>
            <a:endParaRPr lang="fr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865EB95-ABC5-4D24-A388-283AD40B011F}" type="slidenum">
              <a:rPr lang="en-GB" smtClean="0">
                <a:latin typeface="Arial" charset="0"/>
              </a:rPr>
              <a:pPr eaLnBrk="1" hangingPunct="1"/>
              <a:t>10</a:t>
            </a:fld>
            <a:endParaRPr lang="en-GB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0425" y="511175"/>
            <a:ext cx="2568575" cy="192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108" y="2437911"/>
            <a:ext cx="7898448" cy="4359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1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B0B2AA-0512-4DA8-BB57-87596635B42C}" type="slidenum">
              <a:rPr lang="en-GB" smtClean="0">
                <a:latin typeface="Arial" charset="0"/>
              </a:rPr>
              <a:pPr eaLnBrk="1" hangingPunct="1"/>
              <a:t>11</a:t>
            </a:fld>
            <a:endParaRPr lang="en-GB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0425" y="511175"/>
            <a:ext cx="2568575" cy="192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108" y="2437911"/>
            <a:ext cx="7898448" cy="4359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1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082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B49B69C-86E9-4FC9-8126-71052F1FE5A6}" type="slidenum">
              <a:rPr lang="fr-BE" smtClean="0"/>
              <a:pPr eaLnBrk="1" hangingPunct="1"/>
              <a:t>13</a:t>
            </a:fld>
            <a:endParaRPr lang="fr-B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9456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9456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9456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Laiks kā resurss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9456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Izaicinājums</a:t>
            </a:r>
            <a:r>
              <a:rPr lang="lv-LV" baseline="0" dirty="0" smtClean="0"/>
              <a:t> – konfidenciāli dokumenti</a:t>
            </a:r>
          </a:p>
          <a:p>
            <a:r>
              <a:rPr lang="lv-LV" baseline="0" dirty="0" smtClean="0"/>
              <a:t>Attiecībā uz MT – laiks kā resurss. Laika paliek arvien mazāk, īsāki termiņi, steidzamas lietas.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9456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Nodaļas rokasgrāmatas un iestādes </a:t>
            </a:r>
            <a:r>
              <a:rPr lang="lv-LV" dirty="0" err="1" smtClean="0"/>
              <a:t>Vademecum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945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2484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6105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6105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993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678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221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502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37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450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99D8-A610-45DD-88AA-9666FDBC0887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7275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494CDE9-8A56-491C-A013-3A46E355C573}" type="slidenum">
              <a:rPr lang="fr-BE" smtClean="0"/>
              <a:pPr eaLnBrk="1" hangingPunct="1"/>
              <a:t>9</a:t>
            </a:fld>
            <a:endParaRPr lang="fr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7938"/>
            <a:ext cx="95408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820347" y="6584532"/>
            <a:ext cx="432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DEDB1597-E171-4081-A19B-81C110DC2677}" type="slidenum">
              <a:rPr lang="fr-BE" sz="1000" cap="all" smtClean="0">
                <a:ln w="0"/>
                <a:solidFill>
                  <a:srgbClr val="D2AF6D"/>
                </a:solidFill>
              </a:rPr>
              <a:pPr algn="ctr" eaLnBrk="1" hangingPunct="1">
                <a:defRPr/>
              </a:pPr>
              <a:t>‹#›</a:t>
            </a:fld>
            <a:endParaRPr lang="fr-BE" sz="1000" cap="all" dirty="0" smtClean="0">
              <a:ln w="0"/>
              <a:solidFill>
                <a:srgbClr val="D2A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0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8A7A-2EA1-4F4A-AF62-EC8A7AAA61B1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3D23-DB3C-4DF7-9CEC-79AB6243994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138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F7D8-76E1-44B2-83FC-885D2872A497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40F7-F112-467C-897D-12DE0F2352E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34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CB62-540C-468D-9E8E-535C6A5141A0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57F8-438A-452A-9D78-43DED37914E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197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6889-DBD7-40C3-ACDB-E86E976C37ED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CD09-5E35-4AE3-8ECA-5B5BB2F48C0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405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B9C7-79D7-419E-A560-56634465900F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5682-ED48-4E80-902E-813FC99F69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1569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F922-B35F-4D91-AA66-D02768D8F965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3353-4118-4874-B76C-D50AE97FFF6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586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7597-F849-4D89-BD7E-211D4E2276FE}" type="datetime1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A024-ACD4-4BAD-BD44-2DEBA21D44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09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4F1B-DE97-47C3-9707-64DA5CF971D3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743E-241C-4B6A-9FDE-5DE58066219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44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6076950"/>
            <a:ext cx="93964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54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19925" y="6635750"/>
            <a:ext cx="2124075" cy="144463"/>
          </a:xfrm>
          <a:prstGeom prst="rect">
            <a:avLst/>
          </a:prstGeom>
          <a:solidFill>
            <a:srgbClr val="D2AF6D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7938"/>
            <a:ext cx="95408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806699" y="6552640"/>
            <a:ext cx="432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6EA9023B-9F1A-41E4-A7FA-4E6171BFA385}" type="slidenum">
              <a:rPr lang="fr-BE" sz="1400" cap="all" smtClean="0">
                <a:ln w="0"/>
                <a:solidFill>
                  <a:srgbClr val="9C1914"/>
                </a:solidFill>
              </a:rPr>
              <a:pPr algn="ctr" eaLnBrk="1" hangingPunct="1">
                <a:defRPr/>
              </a:pPr>
              <a:t>‹#›</a:t>
            </a:fld>
            <a:endParaRPr lang="fr-BE" sz="1400" cap="all" dirty="0" smtClean="0">
              <a:ln w="0"/>
              <a:solidFill>
                <a:srgbClr val="9C19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732588" y="6635750"/>
            <a:ext cx="2411412" cy="144463"/>
          </a:xfrm>
          <a:prstGeom prst="rect">
            <a:avLst/>
          </a:prstGeom>
          <a:solidFill>
            <a:srgbClr val="D2AF6D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806699" y="6552640"/>
            <a:ext cx="432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4FE08CD5-EB80-48D2-A3FD-1A702C773BDA}" type="slidenum">
              <a:rPr lang="fr-BE" sz="1400" cap="all" smtClean="0">
                <a:ln w="0"/>
                <a:solidFill>
                  <a:srgbClr val="9C1914"/>
                </a:solidFill>
              </a:rPr>
              <a:pPr algn="ctr" eaLnBrk="1" hangingPunct="1">
                <a:defRPr/>
              </a:pPr>
              <a:t>‹#›</a:t>
            </a:fld>
            <a:endParaRPr lang="fr-BE" sz="1400" cap="all" dirty="0" smtClean="0">
              <a:ln w="0"/>
              <a:solidFill>
                <a:srgbClr val="9C1914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7938"/>
            <a:ext cx="95408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8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812088" y="6635750"/>
            <a:ext cx="1331912" cy="144463"/>
          </a:xfrm>
          <a:prstGeom prst="rect">
            <a:avLst/>
          </a:prstGeom>
          <a:solidFill>
            <a:srgbClr val="D2AF6D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7938"/>
            <a:ext cx="95408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806699" y="6552640"/>
            <a:ext cx="432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ECA8EAB-B73D-4CB4-849E-8E44477B7F56}" type="slidenum">
              <a:rPr lang="fr-BE" sz="1400" cap="all" smtClean="0">
                <a:ln w="0"/>
                <a:solidFill>
                  <a:srgbClr val="9C1914"/>
                </a:solidFill>
              </a:rPr>
              <a:pPr algn="ctr" eaLnBrk="1" hangingPunct="1">
                <a:defRPr/>
              </a:pPr>
              <a:t>‹#›</a:t>
            </a:fld>
            <a:endParaRPr lang="fr-BE" sz="1400" cap="all" dirty="0" smtClean="0">
              <a:ln w="0"/>
              <a:solidFill>
                <a:srgbClr val="9C19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0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56249-BAF3-45D0-B744-DDE81EA92E37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F5D2-2C91-4A38-9445-7E54BBA316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621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CFEC-8614-491F-A647-8D1C597C824C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316F-1C78-40D6-8B94-FA728ACF7DD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02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4DB9E-D0E2-48BD-8779-479FF0DDB60F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1392-EA87-433C-B112-4DA4FB9A5FB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054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49A3-D6B4-4F1D-920D-07B660FE540E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F3F5-0E18-45FC-AB72-7A86468E7E5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400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BA3A49-41BC-4FE3-998C-A8A1405C8FD6}" type="datetimeFigureOut">
              <a:rPr lang="fr-BE"/>
              <a:pPr>
                <a:defRPr/>
              </a:pPr>
              <a:t>25/10/2016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5127C-1A59-4C8D-A477-9CD66BA4237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  <p:sldLayoutId id="2147485137" r:id="rId12"/>
    <p:sldLayoutId id="2147485138" r:id="rId13"/>
    <p:sldLayoutId id="2147485139" r:id="rId14"/>
    <p:sldLayoutId id="2147485140" r:id="rId15"/>
    <p:sldLayoutId id="2147485147" r:id="rId16"/>
    <p:sldLayoutId id="2147485141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curia.europa.eu/trad/Affiche%20VJM_en.pdf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913"/>
            <a:ext cx="9144000" cy="78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6424613"/>
            <a:ext cx="1714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99792" y="908720"/>
            <a:ext cx="59404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lv-LV" sz="4400" b="1" dirty="0" smtClean="0">
                <a:solidFill>
                  <a:srgbClr val="9C19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Open Sans Extrabold" pitchFamily="34" charset="0"/>
              </a:rPr>
              <a:t>Tulkošanas  resursi Eiropas Savienības Tiesā</a:t>
            </a:r>
            <a:endParaRPr lang="fr-BE" sz="4400" b="1" dirty="0" smtClean="0">
              <a:solidFill>
                <a:srgbClr val="9C19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Open Sans Extrabold" pitchFamily="34" charset="0"/>
            </a:endParaRPr>
          </a:p>
        </p:txBody>
      </p:sp>
      <p:sp>
        <p:nvSpPr>
          <p:cNvPr id="6" name="objet"/>
          <p:cNvSpPr txBox="1"/>
          <p:nvPr/>
        </p:nvSpPr>
        <p:spPr>
          <a:xfrm>
            <a:off x="342354" y="4653136"/>
            <a:ext cx="81900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Inese Grīnberga</a:t>
            </a:r>
          </a:p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Ainārs Freimanis</a:t>
            </a:r>
          </a:p>
          <a:p>
            <a:pPr eaLnBrk="0" hangingPunct="0">
              <a:defRPr/>
            </a:pPr>
            <a:r>
              <a:rPr lang="lv-LV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Latviešu valodas nodaļas juristi lingvisti</a:t>
            </a:r>
            <a:endParaRPr lang="fr-BE" sz="28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t"/>
          <p:cNvSpPr txBox="1"/>
          <p:nvPr/>
        </p:nvSpPr>
        <p:spPr>
          <a:xfrm>
            <a:off x="65088" y="549275"/>
            <a:ext cx="72374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Kombinēta tulkošanas sistēma (I)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4963"/>
            <a:ext cx="3603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314575"/>
            <a:ext cx="3603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928813"/>
            <a:ext cx="3603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789238"/>
            <a:ext cx="3603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430588"/>
            <a:ext cx="3603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992563"/>
            <a:ext cx="3603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557713"/>
            <a:ext cx="3603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5038725"/>
            <a:ext cx="3603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5305425"/>
            <a:ext cx="3603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1604963"/>
            <a:ext cx="3603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314575"/>
            <a:ext cx="3603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928813"/>
            <a:ext cx="3603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824163"/>
            <a:ext cx="3603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429000"/>
            <a:ext cx="3603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027488"/>
            <a:ext cx="3603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4594225"/>
            <a:ext cx="3603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5073650"/>
            <a:ext cx="3603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9" descr="F:\doc_jau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5341938"/>
            <a:ext cx="3603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498600"/>
            <a:ext cx="3603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416050"/>
            <a:ext cx="3603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5513388"/>
            <a:ext cx="3603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5513388"/>
            <a:ext cx="3603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08488" y="1219200"/>
            <a:ext cx="360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BG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972050" y="1333500"/>
            <a:ext cx="360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ES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486400" y="1420813"/>
            <a:ext cx="35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CS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899150" y="1765300"/>
            <a:ext cx="358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DA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305550" y="2128838"/>
            <a:ext cx="36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DE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870700" y="2941638"/>
            <a:ext cx="35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ET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943725" y="3546475"/>
            <a:ext cx="358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EL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870700" y="4100513"/>
            <a:ext cx="36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EN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305550" y="5006975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FR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905500" y="5468938"/>
            <a:ext cx="36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HR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467350" y="5756275"/>
            <a:ext cx="360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000" b="1"/>
              <a:t>IT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767263" y="5942013"/>
            <a:ext cx="35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LV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019550" y="5942013"/>
            <a:ext cx="36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LT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341688" y="5786438"/>
            <a:ext cx="360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HU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886075" y="5505450"/>
            <a:ext cx="358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MT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468563" y="5027613"/>
            <a:ext cx="360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NL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941513" y="4144963"/>
            <a:ext cx="360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PL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901825" y="3546475"/>
            <a:ext cx="360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PT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941513" y="2921000"/>
            <a:ext cx="360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RO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490788" y="2128838"/>
            <a:ext cx="360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SK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909888" y="1765300"/>
            <a:ext cx="360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SL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321050" y="1420813"/>
            <a:ext cx="36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FI</a:t>
            </a:r>
          </a:p>
        </p:txBody>
      </p:sp>
      <p:pic>
        <p:nvPicPr>
          <p:cNvPr id="98" name="Picture 9" descr="F:\doc_ja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1503363"/>
            <a:ext cx="3603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917950" y="1333500"/>
            <a:ext cx="360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000" b="1"/>
              <a:t>SV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4573588" y="1982788"/>
            <a:ext cx="15875" cy="938212"/>
          </a:xfrm>
          <a:prstGeom prst="line">
            <a:avLst/>
          </a:prstGeom>
          <a:ln w="95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746625" y="2085975"/>
            <a:ext cx="360363" cy="8032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002213" y="2197100"/>
            <a:ext cx="571500" cy="7239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17" name="Straight Connector 34816"/>
          <p:cNvCxnSpPr/>
          <p:nvPr/>
        </p:nvCxnSpPr>
        <p:spPr>
          <a:xfrm flipV="1">
            <a:off x="5130800" y="2409825"/>
            <a:ext cx="715963" cy="6985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19" name="Straight Connector 34818"/>
          <p:cNvCxnSpPr/>
          <p:nvPr/>
        </p:nvCxnSpPr>
        <p:spPr>
          <a:xfrm flipH="1">
            <a:off x="5151438" y="2789238"/>
            <a:ext cx="1033462" cy="51593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27" name="Straight Connector 34826"/>
          <p:cNvCxnSpPr/>
          <p:nvPr/>
        </p:nvCxnSpPr>
        <p:spPr>
          <a:xfrm flipH="1">
            <a:off x="5153025" y="3187700"/>
            <a:ext cx="1319213" cy="37623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29" name="Straight Connector 34828"/>
          <p:cNvCxnSpPr/>
          <p:nvPr/>
        </p:nvCxnSpPr>
        <p:spPr>
          <a:xfrm flipH="1">
            <a:off x="5153025" y="3687763"/>
            <a:ext cx="13335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35" name="Straight Connector 34834"/>
          <p:cNvCxnSpPr/>
          <p:nvPr/>
        </p:nvCxnSpPr>
        <p:spPr>
          <a:xfrm>
            <a:off x="4926013" y="4144963"/>
            <a:ext cx="879475" cy="83978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37" name="Straight Connector 34836"/>
          <p:cNvCxnSpPr/>
          <p:nvPr/>
        </p:nvCxnSpPr>
        <p:spPr>
          <a:xfrm>
            <a:off x="4746625" y="4144963"/>
            <a:ext cx="698500" cy="108108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39" name="Straight Connector 34838"/>
          <p:cNvCxnSpPr>
            <a:stCxn id="33868" idx="0"/>
          </p:cNvCxnSpPr>
          <p:nvPr/>
        </p:nvCxnSpPr>
        <p:spPr>
          <a:xfrm>
            <a:off x="4631530" y="4116384"/>
            <a:ext cx="294483" cy="134144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41" name="Straight Connector 34840"/>
          <p:cNvCxnSpPr/>
          <p:nvPr/>
        </p:nvCxnSpPr>
        <p:spPr>
          <a:xfrm flipV="1">
            <a:off x="4278313" y="4144963"/>
            <a:ext cx="130175" cy="119697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43" name="Straight Connector 34842"/>
          <p:cNvCxnSpPr/>
          <p:nvPr/>
        </p:nvCxnSpPr>
        <p:spPr>
          <a:xfrm flipH="1">
            <a:off x="3657600" y="4144963"/>
            <a:ext cx="620713" cy="10668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31" name="Straight Connector 34830"/>
          <p:cNvCxnSpPr/>
          <p:nvPr/>
        </p:nvCxnSpPr>
        <p:spPr>
          <a:xfrm flipH="1" flipV="1">
            <a:off x="5126038" y="3890963"/>
            <a:ext cx="1360487" cy="37782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47" name="Straight Connector 34846"/>
          <p:cNvCxnSpPr/>
          <p:nvPr/>
        </p:nvCxnSpPr>
        <p:spPr>
          <a:xfrm flipH="1">
            <a:off x="2981325" y="3890963"/>
            <a:ext cx="1038225" cy="7874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649538" y="3651250"/>
            <a:ext cx="1370012" cy="5492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649538" y="3533775"/>
            <a:ext cx="1370012" cy="3016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2671763" y="3028950"/>
            <a:ext cx="1347787" cy="27622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981325" y="2660650"/>
            <a:ext cx="1038225" cy="52705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321050" y="2409825"/>
            <a:ext cx="776288" cy="61912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681413" y="2138363"/>
            <a:ext cx="492125" cy="80327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097338" y="2049463"/>
            <a:ext cx="246062" cy="83026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62" name="Group 117"/>
          <p:cNvGrpSpPr>
            <a:grpSpLocks/>
          </p:cNvGrpSpPr>
          <p:nvPr/>
        </p:nvGrpSpPr>
        <p:grpSpPr bwMode="auto">
          <a:xfrm>
            <a:off x="3975098" y="2976564"/>
            <a:ext cx="1312863" cy="1786151"/>
            <a:chOff x="4196881" y="3241200"/>
            <a:chExt cx="1312544" cy="1786743"/>
          </a:xfrm>
        </p:grpSpPr>
        <p:pic>
          <p:nvPicPr>
            <p:cNvPr id="33867" name="Picture 10" descr="F:\doc_ble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369" y="3241200"/>
              <a:ext cx="828093" cy="1104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68" name="TextBox 73"/>
            <p:cNvSpPr txBox="1">
              <a:spLocks noChangeArrowheads="1"/>
            </p:cNvSpPr>
            <p:nvPr/>
          </p:nvSpPr>
          <p:spPr bwMode="auto">
            <a:xfrm>
              <a:off x="4196881" y="4381398"/>
              <a:ext cx="1312544" cy="6465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lv-LV" dirty="0" smtClean="0"/>
                <a:t>Autora</a:t>
              </a:r>
              <a:r>
                <a:rPr lang="fr-BE" dirty="0" smtClean="0"/>
                <a:t> </a:t>
              </a:r>
              <a:r>
                <a:rPr lang="lv-LV" dirty="0" smtClean="0"/>
                <a:t>dokuments</a:t>
              </a:r>
              <a:endParaRPr lang="fr-BE" dirty="0"/>
            </a:p>
          </p:txBody>
        </p:sp>
      </p:grpSp>
      <p:cxnSp>
        <p:nvCxnSpPr>
          <p:cNvPr id="34833" name="Straight Connector 34832"/>
          <p:cNvCxnSpPr/>
          <p:nvPr/>
        </p:nvCxnSpPr>
        <p:spPr>
          <a:xfrm flipH="1" flipV="1">
            <a:off x="5106988" y="4079875"/>
            <a:ext cx="1077912" cy="70802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45" name="Straight Connector 34844"/>
          <p:cNvCxnSpPr/>
          <p:nvPr/>
        </p:nvCxnSpPr>
        <p:spPr>
          <a:xfrm flipH="1">
            <a:off x="3290888" y="4079875"/>
            <a:ext cx="728662" cy="94773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3"/>
          <p:cNvSpPr txBox="1">
            <a:spLocks noChangeArrowheads="1"/>
          </p:cNvSpPr>
          <p:nvPr/>
        </p:nvSpPr>
        <p:spPr bwMode="auto">
          <a:xfrm>
            <a:off x="266700" y="6215063"/>
            <a:ext cx="5818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lv-LV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Tiešs tulkojums</a:t>
            </a:r>
            <a:r>
              <a:rPr lang="fr-B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i="1" dirty="0" smtClean="0">
                <a:solidFill>
                  <a:srgbClr val="DED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lv-LV" i="1" dirty="0" smtClean="0">
                <a:solidFill>
                  <a:srgbClr val="DED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Tulkojums caur </a:t>
            </a:r>
            <a:r>
              <a:rPr lang="fr-BE" i="1" dirty="0" smtClean="0">
                <a:solidFill>
                  <a:srgbClr val="DED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lv-LV" i="1" dirty="0" err="1" smtClean="0">
                <a:solidFill>
                  <a:srgbClr val="DED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starpvalodām</a:t>
            </a:r>
            <a:r>
              <a:rPr lang="fr-BE" i="1" dirty="0" smtClean="0">
                <a:solidFill>
                  <a:srgbClr val="DED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3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4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87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9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2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t"/>
          <p:cNvSpPr txBox="1"/>
          <p:nvPr/>
        </p:nvSpPr>
        <p:spPr>
          <a:xfrm>
            <a:off x="250825" y="549275"/>
            <a:ext cx="71294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Kombinēta tulkošanas sistēma (II)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2293" name="Group 6"/>
          <p:cNvGrpSpPr>
            <a:grpSpLocks/>
          </p:cNvGrpSpPr>
          <p:nvPr/>
        </p:nvGrpSpPr>
        <p:grpSpPr bwMode="auto">
          <a:xfrm>
            <a:off x="2913063" y="1857375"/>
            <a:ext cx="731837" cy="1347788"/>
            <a:chOff x="3059832" y="2683073"/>
            <a:chExt cx="732542" cy="1349206"/>
          </a:xfrm>
        </p:grpSpPr>
        <p:pic>
          <p:nvPicPr>
            <p:cNvPr id="34911" name="Picture 2" descr="F:\doc_rou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683073"/>
              <a:ext cx="732542" cy="97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12" name="TextBox 1"/>
            <p:cNvSpPr txBox="1">
              <a:spLocks noChangeArrowheads="1"/>
            </p:cNvSpPr>
            <p:nvPr/>
          </p:nvSpPr>
          <p:spPr bwMode="auto">
            <a:xfrm>
              <a:off x="3193318" y="3662947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b="1"/>
                <a:t>DE</a:t>
              </a:r>
            </a:p>
          </p:txBody>
        </p:sp>
      </p:grpSp>
      <p:grpSp>
        <p:nvGrpSpPr>
          <p:cNvPr id="52294" name="Group 7"/>
          <p:cNvGrpSpPr>
            <a:grpSpLocks/>
          </p:cNvGrpSpPr>
          <p:nvPr/>
        </p:nvGrpSpPr>
        <p:grpSpPr bwMode="auto">
          <a:xfrm>
            <a:off x="5434013" y="1858963"/>
            <a:ext cx="731837" cy="1344612"/>
            <a:chOff x="5793770" y="2683074"/>
            <a:chExt cx="732542" cy="1346054"/>
          </a:xfrm>
        </p:grpSpPr>
        <p:pic>
          <p:nvPicPr>
            <p:cNvPr id="34909" name="Picture 2" descr="F:\doc_rou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770" y="2683074"/>
              <a:ext cx="732542" cy="97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10" name="TextBox 58"/>
            <p:cNvSpPr txBox="1">
              <a:spLocks noChangeArrowheads="1"/>
            </p:cNvSpPr>
            <p:nvPr/>
          </p:nvSpPr>
          <p:spPr bwMode="auto">
            <a:xfrm>
              <a:off x="5901235" y="3659796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b="1"/>
                <a:t>EN</a:t>
              </a:r>
            </a:p>
          </p:txBody>
        </p:sp>
      </p:grpSp>
      <p:grpSp>
        <p:nvGrpSpPr>
          <p:cNvPr id="52295" name="Group 9"/>
          <p:cNvGrpSpPr>
            <a:grpSpLocks/>
          </p:cNvGrpSpPr>
          <p:nvPr/>
        </p:nvGrpSpPr>
        <p:grpSpPr bwMode="auto">
          <a:xfrm>
            <a:off x="5461000" y="3929063"/>
            <a:ext cx="731838" cy="1304925"/>
            <a:chOff x="5793770" y="4941168"/>
            <a:chExt cx="732542" cy="1305436"/>
          </a:xfrm>
        </p:grpSpPr>
        <p:pic>
          <p:nvPicPr>
            <p:cNvPr id="34907" name="Picture 2" descr="F:\doc_rou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770" y="4941168"/>
              <a:ext cx="732542" cy="97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08" name="TextBox 59"/>
            <p:cNvSpPr txBox="1">
              <a:spLocks noChangeArrowheads="1"/>
            </p:cNvSpPr>
            <p:nvPr/>
          </p:nvSpPr>
          <p:spPr bwMode="auto">
            <a:xfrm>
              <a:off x="5935351" y="5877272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b="1"/>
                <a:t>ES</a:t>
              </a:r>
            </a:p>
          </p:txBody>
        </p:sp>
      </p:grpSp>
      <p:grpSp>
        <p:nvGrpSpPr>
          <p:cNvPr id="52296" name="Group 131071"/>
          <p:cNvGrpSpPr>
            <a:grpSpLocks/>
          </p:cNvGrpSpPr>
          <p:nvPr/>
        </p:nvGrpSpPr>
        <p:grpSpPr bwMode="auto">
          <a:xfrm>
            <a:off x="2903538" y="3937000"/>
            <a:ext cx="731837" cy="1346200"/>
            <a:chOff x="3059832" y="4941167"/>
            <a:chExt cx="732542" cy="1346056"/>
          </a:xfrm>
        </p:grpSpPr>
        <p:pic>
          <p:nvPicPr>
            <p:cNvPr id="34905" name="Picture 2" descr="F:\doc_rou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941167"/>
              <a:ext cx="732542" cy="97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06" name="TextBox 60"/>
            <p:cNvSpPr txBox="1">
              <a:spLocks noChangeArrowheads="1"/>
            </p:cNvSpPr>
            <p:nvPr/>
          </p:nvSpPr>
          <p:spPr bwMode="auto">
            <a:xfrm>
              <a:off x="3181159" y="5917891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b="1"/>
                <a:t>IT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15558" y="2298700"/>
            <a:ext cx="1508917" cy="1522413"/>
            <a:chOff x="4115373" y="2976480"/>
            <a:chExt cx="1508550" cy="1522145"/>
          </a:xfrm>
        </p:grpSpPr>
        <p:pic>
          <p:nvPicPr>
            <p:cNvPr id="34903" name="Picture 10" descr="F:\doc_ble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526269"/>
              <a:ext cx="729267" cy="97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04" name="TextBox 61"/>
            <p:cNvSpPr txBox="1">
              <a:spLocks noChangeArrowheads="1"/>
            </p:cNvSpPr>
            <p:nvPr/>
          </p:nvSpPr>
          <p:spPr bwMode="auto">
            <a:xfrm>
              <a:off x="4115373" y="2976480"/>
              <a:ext cx="1508550" cy="646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lv-LV" dirty="0" smtClean="0"/>
                <a:t>Autora dokuments</a:t>
              </a:r>
              <a:endParaRPr lang="fr-BE" dirty="0"/>
            </a:p>
          </p:txBody>
        </p:sp>
      </p:grpSp>
      <p:grpSp>
        <p:nvGrpSpPr>
          <p:cNvPr id="52276" name="Group 13"/>
          <p:cNvGrpSpPr>
            <a:grpSpLocks/>
          </p:cNvGrpSpPr>
          <p:nvPr/>
        </p:nvGrpSpPr>
        <p:grpSpPr bwMode="auto">
          <a:xfrm>
            <a:off x="1828800" y="2686050"/>
            <a:ext cx="612775" cy="381000"/>
            <a:chOff x="3606503" y="3468783"/>
            <a:chExt cx="612270" cy="381564"/>
          </a:xfrm>
        </p:grpSpPr>
        <p:pic>
          <p:nvPicPr>
            <p:cNvPr id="34901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750" y="3468783"/>
              <a:ext cx="286023" cy="38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02" name="TextBox 62"/>
            <p:cNvSpPr txBox="1">
              <a:spLocks noChangeArrowheads="1"/>
            </p:cNvSpPr>
            <p:nvPr/>
          </p:nvSpPr>
          <p:spPr bwMode="auto">
            <a:xfrm>
              <a:off x="3606503" y="3491204"/>
              <a:ext cx="431865" cy="30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BG</a:t>
              </a:r>
            </a:p>
          </p:txBody>
        </p:sp>
      </p:grpSp>
      <p:grpSp>
        <p:nvGrpSpPr>
          <p:cNvPr id="52277" name="Group 14"/>
          <p:cNvGrpSpPr>
            <a:grpSpLocks/>
          </p:cNvGrpSpPr>
          <p:nvPr/>
        </p:nvGrpSpPr>
        <p:grpSpPr bwMode="auto">
          <a:xfrm>
            <a:off x="1828800" y="2181225"/>
            <a:ext cx="612775" cy="382588"/>
            <a:chOff x="3606320" y="2964676"/>
            <a:chExt cx="612453" cy="381564"/>
          </a:xfrm>
        </p:grpSpPr>
        <p:pic>
          <p:nvPicPr>
            <p:cNvPr id="34899" name="Picture 9" descr="F:\doc_jaune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750" y="2964676"/>
              <a:ext cx="286023" cy="38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00" name="TextBox 63"/>
            <p:cNvSpPr txBox="1">
              <a:spLocks noChangeArrowheads="1"/>
            </p:cNvSpPr>
            <p:nvPr/>
          </p:nvSpPr>
          <p:spPr bwMode="auto">
            <a:xfrm>
              <a:off x="3606320" y="2973949"/>
              <a:ext cx="503842" cy="30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ET</a:t>
              </a:r>
            </a:p>
          </p:txBody>
        </p:sp>
      </p:grpSp>
      <p:grpSp>
        <p:nvGrpSpPr>
          <p:cNvPr id="52278" name="Group 15"/>
          <p:cNvGrpSpPr>
            <a:grpSpLocks/>
          </p:cNvGrpSpPr>
          <p:nvPr/>
        </p:nvGrpSpPr>
        <p:grpSpPr bwMode="auto">
          <a:xfrm>
            <a:off x="1828800" y="1720850"/>
            <a:ext cx="612775" cy="382588"/>
            <a:chOff x="3606320" y="2504351"/>
            <a:chExt cx="612453" cy="381564"/>
          </a:xfrm>
        </p:grpSpPr>
        <p:pic>
          <p:nvPicPr>
            <p:cNvPr id="34897" name="Picture 9" descr="F:\doc_jaune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750" y="2504351"/>
              <a:ext cx="286023" cy="38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98" name="TextBox 64"/>
            <p:cNvSpPr txBox="1">
              <a:spLocks noChangeArrowheads="1"/>
            </p:cNvSpPr>
            <p:nvPr/>
          </p:nvSpPr>
          <p:spPr bwMode="auto">
            <a:xfrm>
              <a:off x="3606320" y="2507526"/>
              <a:ext cx="431865" cy="30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NL</a:t>
              </a:r>
            </a:p>
          </p:txBody>
        </p:sp>
      </p:grpSp>
      <p:grpSp>
        <p:nvGrpSpPr>
          <p:cNvPr id="52279" name="Group 16"/>
          <p:cNvGrpSpPr>
            <a:grpSpLocks/>
          </p:cNvGrpSpPr>
          <p:nvPr/>
        </p:nvGrpSpPr>
        <p:grpSpPr bwMode="auto">
          <a:xfrm>
            <a:off x="2332038" y="1350963"/>
            <a:ext cx="581025" cy="381000"/>
            <a:chOff x="4087542" y="2088201"/>
            <a:chExt cx="581118" cy="381564"/>
          </a:xfrm>
        </p:grpSpPr>
        <p:pic>
          <p:nvPicPr>
            <p:cNvPr id="34895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637" y="2088201"/>
              <a:ext cx="286023" cy="38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96" name="TextBox 65"/>
            <p:cNvSpPr txBox="1">
              <a:spLocks noChangeArrowheads="1"/>
            </p:cNvSpPr>
            <p:nvPr/>
          </p:nvSpPr>
          <p:spPr bwMode="auto">
            <a:xfrm>
              <a:off x="4087542" y="2129900"/>
              <a:ext cx="438106" cy="30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PL</a:t>
              </a:r>
            </a:p>
          </p:txBody>
        </p:sp>
      </p:grpSp>
      <p:grpSp>
        <p:nvGrpSpPr>
          <p:cNvPr id="52280" name="Group 17"/>
          <p:cNvGrpSpPr>
            <a:grpSpLocks/>
          </p:cNvGrpSpPr>
          <p:nvPr/>
        </p:nvGrpSpPr>
        <p:grpSpPr bwMode="auto">
          <a:xfrm>
            <a:off x="3098800" y="1341438"/>
            <a:ext cx="596900" cy="382587"/>
            <a:chOff x="4838342" y="2084388"/>
            <a:chExt cx="597754" cy="381564"/>
          </a:xfrm>
        </p:grpSpPr>
        <p:pic>
          <p:nvPicPr>
            <p:cNvPr id="34893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342" y="2084388"/>
              <a:ext cx="286023" cy="38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94" name="TextBox 66"/>
            <p:cNvSpPr txBox="1">
              <a:spLocks noChangeArrowheads="1"/>
            </p:cNvSpPr>
            <p:nvPr/>
          </p:nvSpPr>
          <p:spPr bwMode="auto">
            <a:xfrm>
              <a:off x="5055434" y="2113080"/>
              <a:ext cx="380662" cy="30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FI</a:t>
              </a:r>
            </a:p>
          </p:txBody>
        </p:sp>
      </p:grpSp>
      <p:grpSp>
        <p:nvGrpSpPr>
          <p:cNvPr id="52261" name="Group 1"/>
          <p:cNvGrpSpPr>
            <a:grpSpLocks/>
          </p:cNvGrpSpPr>
          <p:nvPr/>
        </p:nvGrpSpPr>
        <p:grpSpPr bwMode="auto">
          <a:xfrm>
            <a:off x="6626225" y="2679700"/>
            <a:ext cx="733425" cy="381000"/>
            <a:chOff x="7943725" y="3550672"/>
            <a:chExt cx="732788" cy="381566"/>
          </a:xfrm>
        </p:grpSpPr>
        <p:pic>
          <p:nvPicPr>
            <p:cNvPr id="34891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725" y="3550672"/>
              <a:ext cx="286176" cy="38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92" name="TextBox 70"/>
            <p:cNvSpPr txBox="1">
              <a:spLocks noChangeArrowheads="1"/>
            </p:cNvSpPr>
            <p:nvPr/>
          </p:nvSpPr>
          <p:spPr bwMode="auto">
            <a:xfrm>
              <a:off x="8172400" y="3569918"/>
              <a:ext cx="504113" cy="30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CS</a:t>
              </a:r>
            </a:p>
          </p:txBody>
        </p:sp>
      </p:grpSp>
      <p:grpSp>
        <p:nvGrpSpPr>
          <p:cNvPr id="52262" name="Group 8"/>
          <p:cNvGrpSpPr>
            <a:grpSpLocks/>
          </p:cNvGrpSpPr>
          <p:nvPr/>
        </p:nvGrpSpPr>
        <p:grpSpPr bwMode="auto">
          <a:xfrm>
            <a:off x="6599238" y="2197100"/>
            <a:ext cx="733425" cy="381000"/>
            <a:chOff x="7943725" y="3046564"/>
            <a:chExt cx="732788" cy="381566"/>
          </a:xfrm>
        </p:grpSpPr>
        <p:pic>
          <p:nvPicPr>
            <p:cNvPr id="34889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725" y="3046564"/>
              <a:ext cx="286176" cy="38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90" name="TextBox 71"/>
            <p:cNvSpPr txBox="1">
              <a:spLocks noChangeArrowheads="1"/>
            </p:cNvSpPr>
            <p:nvPr/>
          </p:nvSpPr>
          <p:spPr bwMode="auto">
            <a:xfrm>
              <a:off x="8172400" y="3052662"/>
              <a:ext cx="504113" cy="30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DA</a:t>
              </a:r>
            </a:p>
          </p:txBody>
        </p:sp>
      </p:grpSp>
      <p:grpSp>
        <p:nvGrpSpPr>
          <p:cNvPr id="52263" name="Group 10"/>
          <p:cNvGrpSpPr>
            <a:grpSpLocks/>
          </p:cNvGrpSpPr>
          <p:nvPr/>
        </p:nvGrpSpPr>
        <p:grpSpPr bwMode="auto">
          <a:xfrm>
            <a:off x="6577013" y="1800225"/>
            <a:ext cx="660400" cy="381000"/>
            <a:chOff x="7943725" y="2586237"/>
            <a:chExt cx="660772" cy="381566"/>
          </a:xfrm>
        </p:grpSpPr>
        <p:pic>
          <p:nvPicPr>
            <p:cNvPr id="34887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725" y="2586237"/>
              <a:ext cx="286176" cy="38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8" name="TextBox 72"/>
            <p:cNvSpPr txBox="1">
              <a:spLocks noChangeArrowheads="1"/>
            </p:cNvSpPr>
            <p:nvPr/>
          </p:nvSpPr>
          <p:spPr bwMode="auto">
            <a:xfrm>
              <a:off x="8172400" y="2586237"/>
              <a:ext cx="432097" cy="30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LT</a:t>
              </a:r>
            </a:p>
          </p:txBody>
        </p:sp>
      </p:grpSp>
      <p:grpSp>
        <p:nvGrpSpPr>
          <p:cNvPr id="52264" name="Group 11"/>
          <p:cNvGrpSpPr>
            <a:grpSpLocks/>
          </p:cNvGrpSpPr>
          <p:nvPr/>
        </p:nvGrpSpPr>
        <p:grpSpPr bwMode="auto">
          <a:xfrm>
            <a:off x="6280150" y="1379538"/>
            <a:ext cx="647700" cy="382587"/>
            <a:chOff x="7596333" y="2130425"/>
            <a:chExt cx="648075" cy="381566"/>
          </a:xfrm>
        </p:grpSpPr>
        <p:pic>
          <p:nvPicPr>
            <p:cNvPr id="34885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3" y="2130425"/>
              <a:ext cx="286176" cy="38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6" name="TextBox 73"/>
            <p:cNvSpPr txBox="1">
              <a:spLocks noChangeArrowheads="1"/>
            </p:cNvSpPr>
            <p:nvPr/>
          </p:nvSpPr>
          <p:spPr bwMode="auto">
            <a:xfrm>
              <a:off x="7812311" y="2168780"/>
              <a:ext cx="432097" cy="30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MT</a:t>
              </a:r>
            </a:p>
          </p:txBody>
        </p:sp>
      </p:grpSp>
      <p:grpSp>
        <p:nvGrpSpPr>
          <p:cNvPr id="52265" name="Group 12"/>
          <p:cNvGrpSpPr>
            <a:grpSpLocks/>
          </p:cNvGrpSpPr>
          <p:nvPr/>
        </p:nvGrpSpPr>
        <p:grpSpPr bwMode="auto">
          <a:xfrm>
            <a:off x="5367338" y="1341438"/>
            <a:ext cx="574675" cy="381000"/>
            <a:chOff x="6876207" y="2134238"/>
            <a:chExt cx="574257" cy="381566"/>
          </a:xfrm>
        </p:grpSpPr>
        <p:pic>
          <p:nvPicPr>
            <p:cNvPr id="34883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134238"/>
              <a:ext cx="286176" cy="38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4" name="TextBox 74"/>
            <p:cNvSpPr txBox="1">
              <a:spLocks noChangeArrowheads="1"/>
            </p:cNvSpPr>
            <p:nvPr/>
          </p:nvSpPr>
          <p:spPr bwMode="auto">
            <a:xfrm>
              <a:off x="6876207" y="2171116"/>
              <a:ext cx="432097" cy="30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SV</a:t>
              </a:r>
            </a:p>
          </p:txBody>
        </p:sp>
      </p:grpSp>
      <p:grpSp>
        <p:nvGrpSpPr>
          <p:cNvPr id="52249" name="Group 23"/>
          <p:cNvGrpSpPr>
            <a:grpSpLocks/>
          </p:cNvGrpSpPr>
          <p:nvPr/>
        </p:nvGrpSpPr>
        <p:grpSpPr bwMode="auto">
          <a:xfrm>
            <a:off x="6157913" y="3394075"/>
            <a:ext cx="647700" cy="381000"/>
            <a:chOff x="7596452" y="4424682"/>
            <a:chExt cx="647956" cy="381712"/>
          </a:xfrm>
        </p:grpSpPr>
        <p:pic>
          <p:nvPicPr>
            <p:cNvPr id="34881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452" y="4424682"/>
              <a:ext cx="286057" cy="3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2" name="TextBox 75"/>
            <p:cNvSpPr txBox="1">
              <a:spLocks noChangeArrowheads="1"/>
            </p:cNvSpPr>
            <p:nvPr/>
          </p:nvSpPr>
          <p:spPr bwMode="auto">
            <a:xfrm>
              <a:off x="7812491" y="4461575"/>
              <a:ext cx="431917" cy="30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HR</a:t>
              </a:r>
            </a:p>
          </p:txBody>
        </p:sp>
      </p:grpSp>
      <p:grpSp>
        <p:nvGrpSpPr>
          <p:cNvPr id="52250" name="Group 22"/>
          <p:cNvGrpSpPr>
            <a:grpSpLocks/>
          </p:cNvGrpSpPr>
          <p:nvPr/>
        </p:nvGrpSpPr>
        <p:grpSpPr bwMode="auto">
          <a:xfrm>
            <a:off x="5324475" y="3359150"/>
            <a:ext cx="574675" cy="381000"/>
            <a:chOff x="6876207" y="4424682"/>
            <a:chExt cx="574257" cy="381712"/>
          </a:xfrm>
        </p:grpSpPr>
        <p:pic>
          <p:nvPicPr>
            <p:cNvPr id="34879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407" y="4424682"/>
              <a:ext cx="286057" cy="3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0" name="TextBox 76"/>
            <p:cNvSpPr txBox="1">
              <a:spLocks noChangeArrowheads="1"/>
            </p:cNvSpPr>
            <p:nvPr/>
          </p:nvSpPr>
          <p:spPr bwMode="auto">
            <a:xfrm>
              <a:off x="6876207" y="4461575"/>
              <a:ext cx="431917" cy="30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LV</a:t>
              </a:r>
            </a:p>
          </p:txBody>
        </p:sp>
      </p:grpSp>
      <p:grpSp>
        <p:nvGrpSpPr>
          <p:cNvPr id="52251" name="Group 24"/>
          <p:cNvGrpSpPr>
            <a:grpSpLocks/>
          </p:cNvGrpSpPr>
          <p:nvPr/>
        </p:nvGrpSpPr>
        <p:grpSpPr bwMode="auto">
          <a:xfrm>
            <a:off x="6575425" y="3984625"/>
            <a:ext cx="660400" cy="381000"/>
            <a:chOff x="7943725" y="4835335"/>
            <a:chExt cx="660592" cy="381712"/>
          </a:xfrm>
        </p:grpSpPr>
        <p:pic>
          <p:nvPicPr>
            <p:cNvPr id="34877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725" y="4835335"/>
              <a:ext cx="286057" cy="3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8" name="TextBox 77"/>
            <p:cNvSpPr txBox="1">
              <a:spLocks noChangeArrowheads="1"/>
            </p:cNvSpPr>
            <p:nvPr/>
          </p:nvSpPr>
          <p:spPr bwMode="auto">
            <a:xfrm>
              <a:off x="8172400" y="4873717"/>
              <a:ext cx="431917" cy="30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HU</a:t>
              </a:r>
            </a:p>
          </p:txBody>
        </p:sp>
      </p:grpSp>
      <p:grpSp>
        <p:nvGrpSpPr>
          <p:cNvPr id="52252" name="Group 25"/>
          <p:cNvGrpSpPr>
            <a:grpSpLocks/>
          </p:cNvGrpSpPr>
          <p:nvPr/>
        </p:nvGrpSpPr>
        <p:grpSpPr bwMode="auto">
          <a:xfrm>
            <a:off x="6575425" y="4446588"/>
            <a:ext cx="660400" cy="382587"/>
            <a:chOff x="7943725" y="5339638"/>
            <a:chExt cx="660592" cy="381712"/>
          </a:xfrm>
        </p:grpSpPr>
        <p:pic>
          <p:nvPicPr>
            <p:cNvPr id="34875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725" y="5339638"/>
              <a:ext cx="286057" cy="3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6" name="TextBox 78"/>
            <p:cNvSpPr txBox="1">
              <a:spLocks noChangeArrowheads="1"/>
            </p:cNvSpPr>
            <p:nvPr/>
          </p:nvSpPr>
          <p:spPr bwMode="auto">
            <a:xfrm>
              <a:off x="8172400" y="5413423"/>
              <a:ext cx="431917" cy="30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PT</a:t>
              </a:r>
            </a:p>
          </p:txBody>
        </p:sp>
      </p:grpSp>
      <p:grpSp>
        <p:nvGrpSpPr>
          <p:cNvPr id="52237" name="Group 20"/>
          <p:cNvGrpSpPr>
            <a:grpSpLocks/>
          </p:cNvGrpSpPr>
          <p:nvPr/>
        </p:nvGrpSpPr>
        <p:grpSpPr bwMode="auto">
          <a:xfrm>
            <a:off x="1874838" y="3946525"/>
            <a:ext cx="611187" cy="382588"/>
            <a:chOff x="3708087" y="4873435"/>
            <a:chExt cx="612270" cy="381712"/>
          </a:xfrm>
        </p:grpSpPr>
        <p:pic>
          <p:nvPicPr>
            <p:cNvPr id="34873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225" y="4873435"/>
              <a:ext cx="286132" cy="3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4" name="TextBox 79"/>
            <p:cNvSpPr txBox="1">
              <a:spLocks noChangeArrowheads="1"/>
            </p:cNvSpPr>
            <p:nvPr/>
          </p:nvSpPr>
          <p:spPr bwMode="auto">
            <a:xfrm>
              <a:off x="3708087" y="4910327"/>
              <a:ext cx="432030" cy="30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SK</a:t>
              </a:r>
            </a:p>
          </p:txBody>
        </p:sp>
      </p:grpSp>
      <p:grpSp>
        <p:nvGrpSpPr>
          <p:cNvPr id="52238" name="Group 21"/>
          <p:cNvGrpSpPr>
            <a:grpSpLocks/>
          </p:cNvGrpSpPr>
          <p:nvPr/>
        </p:nvGrpSpPr>
        <p:grpSpPr bwMode="auto">
          <a:xfrm>
            <a:off x="1874838" y="4405313"/>
            <a:ext cx="611187" cy="381000"/>
            <a:chOff x="3708087" y="5377738"/>
            <a:chExt cx="612270" cy="381712"/>
          </a:xfrm>
        </p:grpSpPr>
        <p:pic>
          <p:nvPicPr>
            <p:cNvPr id="34871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225" y="5377738"/>
              <a:ext cx="286132" cy="3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2" name="TextBox 80"/>
            <p:cNvSpPr txBox="1">
              <a:spLocks noChangeArrowheads="1"/>
            </p:cNvSpPr>
            <p:nvPr/>
          </p:nvSpPr>
          <p:spPr bwMode="auto">
            <a:xfrm>
              <a:off x="3708087" y="5419285"/>
              <a:ext cx="432030" cy="30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SL</a:t>
              </a:r>
            </a:p>
          </p:txBody>
        </p:sp>
      </p:grpSp>
      <p:grpSp>
        <p:nvGrpSpPr>
          <p:cNvPr id="52239" name="Group 18"/>
          <p:cNvGrpSpPr>
            <a:grpSpLocks/>
          </p:cNvGrpSpPr>
          <p:nvPr/>
        </p:nvGrpSpPr>
        <p:grpSpPr bwMode="auto">
          <a:xfrm>
            <a:off x="2289175" y="3405188"/>
            <a:ext cx="595313" cy="382587"/>
            <a:chOff x="4087542" y="4464690"/>
            <a:chExt cx="595002" cy="381712"/>
          </a:xfrm>
        </p:grpSpPr>
        <p:pic>
          <p:nvPicPr>
            <p:cNvPr id="34869" name="Picture 9" descr="F:\doc_jaun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12" y="4464690"/>
              <a:ext cx="286132" cy="3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0" name="TextBox 81"/>
            <p:cNvSpPr txBox="1">
              <a:spLocks noChangeArrowheads="1"/>
            </p:cNvSpPr>
            <p:nvPr/>
          </p:nvSpPr>
          <p:spPr bwMode="auto">
            <a:xfrm>
              <a:off x="4087542" y="4500093"/>
              <a:ext cx="432030" cy="30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RO</a:t>
              </a:r>
            </a:p>
          </p:txBody>
        </p:sp>
      </p:grpSp>
      <p:grpSp>
        <p:nvGrpSpPr>
          <p:cNvPr id="52240" name="Group 19"/>
          <p:cNvGrpSpPr>
            <a:grpSpLocks/>
          </p:cNvGrpSpPr>
          <p:nvPr/>
        </p:nvGrpSpPr>
        <p:grpSpPr bwMode="auto">
          <a:xfrm>
            <a:off x="3071813" y="3390900"/>
            <a:ext cx="647700" cy="382588"/>
            <a:chOff x="4788024" y="4460875"/>
            <a:chExt cx="648072" cy="381712"/>
          </a:xfrm>
        </p:grpSpPr>
        <p:pic>
          <p:nvPicPr>
            <p:cNvPr id="34867" name="Picture 9" descr="F:\doc_jaun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460875"/>
              <a:ext cx="286132" cy="3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8" name="TextBox 82"/>
            <p:cNvSpPr txBox="1">
              <a:spLocks noChangeArrowheads="1"/>
            </p:cNvSpPr>
            <p:nvPr/>
          </p:nvSpPr>
          <p:spPr bwMode="auto">
            <a:xfrm>
              <a:off x="5004066" y="4501582"/>
              <a:ext cx="432030" cy="30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1400"/>
                <a:t>EL</a:t>
              </a:r>
            </a:p>
          </p:txBody>
        </p:sp>
      </p:grp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190500" y="6227763"/>
            <a:ext cx="581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lv-LV" i="1" dirty="0">
                <a:solidFill>
                  <a:srgbClr val="DED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Tiešs tulkojums</a:t>
            </a:r>
            <a:r>
              <a:rPr lang="fr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lv-LV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Tulkojums caur </a:t>
            </a:r>
            <a:r>
              <a:rPr lang="fr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lv-LV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starpvalodām</a:t>
            </a:r>
            <a:r>
              <a:rPr lang="fr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  <a:endParaRPr lang="fr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8" name="TextBox 1"/>
          <p:cNvSpPr txBox="1">
            <a:spLocks noChangeArrowheads="1"/>
          </p:cNvSpPr>
          <p:nvPr/>
        </p:nvSpPr>
        <p:spPr bwMode="auto">
          <a:xfrm>
            <a:off x="3070225" y="5373688"/>
            <a:ext cx="299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 dirty="0"/>
              <a:t>FR</a:t>
            </a:r>
            <a:r>
              <a:rPr lang="it-IT" dirty="0"/>
              <a:t>: </a:t>
            </a:r>
            <a:r>
              <a:rPr lang="it-IT" dirty="0" smtClean="0"/>
              <a:t>«</a:t>
            </a:r>
            <a:r>
              <a:rPr lang="lv-LV" dirty="0" smtClean="0"/>
              <a:t>dabīgā</a:t>
            </a:r>
            <a:r>
              <a:rPr lang="it-IT" dirty="0" smtClean="0"/>
              <a:t>»</a:t>
            </a:r>
            <a:r>
              <a:rPr lang="lv-LV" dirty="0" smtClean="0"/>
              <a:t> </a:t>
            </a:r>
            <a:r>
              <a:rPr lang="lv-LV" dirty="0" err="1" smtClean="0"/>
              <a:t>starpvaloda</a:t>
            </a:r>
            <a:endParaRPr lang="it-IT" dirty="0"/>
          </a:p>
          <a:p>
            <a:pPr eaLnBrk="1" hangingPunct="1"/>
            <a:r>
              <a:rPr lang="it-IT" b="1" dirty="0"/>
              <a:t>PL</a:t>
            </a:r>
            <a:r>
              <a:rPr lang="it-IT" dirty="0"/>
              <a:t>: </a:t>
            </a:r>
            <a:r>
              <a:rPr lang="it-IT" dirty="0" smtClean="0"/>
              <a:t>«</a:t>
            </a:r>
            <a:r>
              <a:rPr lang="it-IT" dirty="0" err="1" smtClean="0"/>
              <a:t>poten</a:t>
            </a:r>
            <a:r>
              <a:rPr lang="lv-LV" dirty="0" err="1" smtClean="0"/>
              <a:t>ciālā</a:t>
            </a:r>
            <a:r>
              <a:rPr lang="it-IT" dirty="0" smtClean="0"/>
              <a:t>»</a:t>
            </a:r>
            <a:r>
              <a:rPr lang="lv-LV" dirty="0" smtClean="0"/>
              <a:t> </a:t>
            </a:r>
            <a:r>
              <a:rPr lang="lv-LV" dirty="0" err="1" smtClean="0"/>
              <a:t>starpvaloda</a:t>
            </a:r>
            <a:endParaRPr lang="fr-BE" dirty="0"/>
          </a:p>
        </p:txBody>
      </p:sp>
      <p:cxnSp>
        <p:nvCxnSpPr>
          <p:cNvPr id="82" name="Straight Connector 81"/>
          <p:cNvCxnSpPr/>
          <p:nvPr/>
        </p:nvCxnSpPr>
        <p:spPr>
          <a:xfrm flipH="1" flipV="1">
            <a:off x="3635375" y="2735263"/>
            <a:ext cx="504825" cy="20955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532063" y="1943100"/>
            <a:ext cx="239712" cy="889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2520950" y="2365375"/>
            <a:ext cx="26828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2503488" y="2755900"/>
            <a:ext cx="268287" cy="9525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771775" y="1751013"/>
            <a:ext cx="107950" cy="14446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34893" idx="2"/>
          </p:cNvCxnSpPr>
          <p:nvPr/>
        </p:nvCxnSpPr>
        <p:spPr>
          <a:xfrm flipH="1" flipV="1">
            <a:off x="3241675" y="1724025"/>
            <a:ext cx="107950" cy="1428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535238" y="4162425"/>
            <a:ext cx="26828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2522538" y="4648200"/>
            <a:ext cx="26828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2767013" y="3800475"/>
            <a:ext cx="107950" cy="14446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236913" y="3771900"/>
            <a:ext cx="107950" cy="14446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248400" y="4275138"/>
            <a:ext cx="26828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43638" y="4587875"/>
            <a:ext cx="26828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084888" y="3816350"/>
            <a:ext cx="107950" cy="1428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756275" y="3722688"/>
            <a:ext cx="0" cy="2063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280150" y="2373313"/>
            <a:ext cx="26828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254750" y="2657475"/>
            <a:ext cx="293688" cy="9683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165850" y="1779588"/>
            <a:ext cx="107950" cy="1428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5807075" y="1717675"/>
            <a:ext cx="0" cy="13335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238875" y="2081213"/>
            <a:ext cx="257175" cy="2222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4930775" y="2706688"/>
            <a:ext cx="504825" cy="20955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3633788" y="3832225"/>
            <a:ext cx="504825" cy="20955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929188" y="3802063"/>
            <a:ext cx="504825" cy="20955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5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5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2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2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"/>
          <p:cNvSpPr txBox="1"/>
          <p:nvPr/>
        </p:nvSpPr>
        <p:spPr>
          <a:xfrm>
            <a:off x="250825" y="549275"/>
            <a:ext cx="792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Cilvēkresursi valodu nodaļās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620516" y="1448593"/>
            <a:ext cx="107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lv-LV" sz="3600" b="1" dirty="0" smtClean="0">
                <a:solidFill>
                  <a:schemeClr val="bg1"/>
                </a:solidFill>
              </a:rPr>
              <a:t>XYZ</a:t>
            </a:r>
            <a:endParaRPr lang="fr-BE" sz="3600" b="1" dirty="0">
              <a:solidFill>
                <a:schemeClr val="bg1"/>
              </a:solidFill>
            </a:endParaRP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3771577" y="1395684"/>
            <a:ext cx="48244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lv-LV" sz="3200" dirty="0">
                <a:solidFill>
                  <a:srgbClr val="9C1914"/>
                </a:solidFill>
              </a:rPr>
              <a:t>J</a:t>
            </a:r>
            <a:r>
              <a:rPr lang="lv-LV" sz="3200" dirty="0" smtClean="0">
                <a:solidFill>
                  <a:srgbClr val="9C1914"/>
                </a:solidFill>
              </a:rPr>
              <a:t>uristi lingvisti</a:t>
            </a:r>
          </a:p>
          <a:p>
            <a:pPr marL="1028700" lvl="1">
              <a:buFont typeface="Arial" pitchFamily="34" charset="0"/>
              <a:buChar char="•"/>
            </a:pPr>
            <a:r>
              <a:rPr lang="lv-LV" sz="2400" dirty="0" smtClean="0"/>
              <a:t>valodu </a:t>
            </a:r>
            <a:r>
              <a:rPr lang="lv-LV" sz="2400" dirty="0"/>
              <a:t>eksperts un eksperts salīdzinošajās tiesībās</a:t>
            </a:r>
            <a:endParaRPr lang="fr-BE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lv-LV" sz="3200" dirty="0" smtClean="0">
                <a:solidFill>
                  <a:srgbClr val="9C1914"/>
                </a:solidFill>
              </a:rPr>
              <a:t>Asistenti</a:t>
            </a:r>
          </a:p>
          <a:p>
            <a:pPr marL="1028700" lvl="1">
              <a:buFont typeface="Arial" pitchFamily="34" charset="0"/>
              <a:buChar char="•"/>
            </a:pPr>
            <a:r>
              <a:rPr lang="lv-LV" sz="2400" dirty="0" smtClean="0"/>
              <a:t>Dokumentu plūsmas administrēšana</a:t>
            </a:r>
            <a:endParaRPr lang="lv-LV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v-LV" sz="3200" dirty="0" smtClean="0">
                <a:solidFill>
                  <a:srgbClr val="9C1914"/>
                </a:solidFill>
              </a:rPr>
              <a:t>Latviešu </a:t>
            </a:r>
            <a:r>
              <a:rPr lang="lv-LV" sz="3200" dirty="0">
                <a:solidFill>
                  <a:srgbClr val="9C1914"/>
                </a:solidFill>
              </a:rPr>
              <a:t>valodas </a:t>
            </a:r>
            <a:r>
              <a:rPr lang="lv-LV" sz="3200" dirty="0" smtClean="0">
                <a:solidFill>
                  <a:srgbClr val="9C1914"/>
                </a:solidFill>
              </a:rPr>
              <a:t>korektori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sz="3200" dirty="0" err="1">
                <a:solidFill>
                  <a:srgbClr val="9C1914"/>
                </a:solidFill>
              </a:rPr>
              <a:t>L</a:t>
            </a:r>
            <a:r>
              <a:rPr lang="lv-LV" sz="3200" dirty="0" err="1" smtClean="0">
                <a:solidFill>
                  <a:srgbClr val="9C1914"/>
                </a:solidFill>
              </a:rPr>
              <a:t>īgumtulkotāji</a:t>
            </a:r>
            <a:endParaRPr lang="fr-BE" sz="3200" dirty="0">
              <a:solidFill>
                <a:srgbClr val="9C1914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184606"/>
            <a:ext cx="3580605" cy="396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094038"/>
            <a:ext cx="2000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t"/>
          <p:cNvSpPr txBox="1"/>
          <p:nvPr/>
        </p:nvSpPr>
        <p:spPr>
          <a:xfrm>
            <a:off x="250825" y="549275"/>
            <a:ext cx="5976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Jurists lingvists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1988" name="Group 6"/>
          <p:cNvGrpSpPr>
            <a:grpSpLocks/>
          </p:cNvGrpSpPr>
          <p:nvPr/>
        </p:nvGrpSpPr>
        <p:grpSpPr bwMode="auto">
          <a:xfrm>
            <a:off x="314325" y="1773238"/>
            <a:ext cx="3473450" cy="1922462"/>
            <a:chOff x="313779" y="1772816"/>
            <a:chExt cx="3473765" cy="1922464"/>
          </a:xfrm>
        </p:grpSpPr>
        <p:grpSp>
          <p:nvGrpSpPr>
            <p:cNvPr id="42012" name="Group 25"/>
            <p:cNvGrpSpPr>
              <a:grpSpLocks/>
            </p:cNvGrpSpPr>
            <p:nvPr/>
          </p:nvGrpSpPr>
          <p:grpSpPr bwMode="auto">
            <a:xfrm>
              <a:off x="313779" y="1772816"/>
              <a:ext cx="2386013" cy="1922464"/>
              <a:chOff x="838044" y="2226953"/>
              <a:chExt cx="2386220" cy="1814028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838045" y="2226953"/>
                <a:ext cx="2386219" cy="1814028"/>
              </a:xfrm>
              <a:prstGeom prst="ellipse">
                <a:avLst/>
              </a:prstGeom>
              <a:solidFill>
                <a:srgbClr val="EAEAEA"/>
              </a:solidFill>
              <a:ln w="19050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 dirty="0"/>
              </a:p>
            </p:txBody>
          </p:sp>
          <p:sp>
            <p:nvSpPr>
              <p:cNvPr id="12" name="Line Callout 1 11"/>
              <p:cNvSpPr>
                <a:spLocks/>
              </p:cNvSpPr>
              <p:nvPr/>
            </p:nvSpPr>
            <p:spPr>
              <a:xfrm>
                <a:off x="838044" y="2247924"/>
                <a:ext cx="2386436" cy="1764596"/>
              </a:xfrm>
              <a:prstGeom prst="borderCallout1">
                <a:avLst>
                  <a:gd name="adj1" fmla="val 50349"/>
                  <a:gd name="adj2" fmla="val 100135"/>
                  <a:gd name="adj3" fmla="val 97699"/>
                  <a:gd name="adj4" fmla="val 124935"/>
                </a:avLst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indent="-457200" algn="ctr">
                  <a:defRPr/>
                </a:pPr>
                <a:r>
                  <a:rPr lang="lv-LV" dirty="0" smtClean="0">
                    <a:solidFill>
                      <a:srgbClr val="323232"/>
                    </a:solidFill>
                  </a:rPr>
                  <a:t>Tulkošana</a:t>
                </a:r>
                <a:endParaRPr lang="fr-FR" dirty="0">
                  <a:solidFill>
                    <a:srgbClr val="323232"/>
                  </a:solidFill>
                </a:endParaRPr>
              </a:p>
              <a:p>
                <a:pPr marL="457200" indent="-457200" algn="ctr">
                  <a:defRPr/>
                </a:pPr>
                <a:r>
                  <a:rPr lang="lv-LV" dirty="0" smtClean="0">
                    <a:solidFill>
                      <a:srgbClr val="323232"/>
                    </a:solidFill>
                  </a:rPr>
                  <a:t>Rediģēšana</a:t>
                </a:r>
                <a:endParaRPr lang="fr-FR" dirty="0">
                  <a:solidFill>
                    <a:srgbClr val="323232"/>
                  </a:solidFill>
                </a:endParaRPr>
              </a:p>
              <a:p>
                <a:pPr marL="457200" indent="-457200" algn="ctr">
                  <a:defRPr/>
                </a:pPr>
                <a:r>
                  <a:rPr lang="lv-LV" dirty="0" smtClean="0">
                    <a:solidFill>
                      <a:srgbClr val="323232"/>
                    </a:solidFill>
                  </a:rPr>
                  <a:t>Terminoloģijas izstrāde</a:t>
                </a:r>
                <a:endParaRPr lang="fr-FR" dirty="0">
                  <a:solidFill>
                    <a:srgbClr val="323232"/>
                  </a:solidFill>
                </a:endParaRPr>
              </a:p>
            </p:txBody>
          </p:sp>
        </p:grpSp>
        <p:pic>
          <p:nvPicPr>
            <p:cNvPr id="42013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852920">
              <a:off x="2709160" y="2714473"/>
              <a:ext cx="1078384" cy="40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7"/>
          <p:cNvGrpSpPr>
            <a:grpSpLocks/>
          </p:cNvGrpSpPr>
          <p:nvPr/>
        </p:nvGrpSpPr>
        <p:grpSpPr bwMode="auto">
          <a:xfrm>
            <a:off x="4811713" y="1612900"/>
            <a:ext cx="3754437" cy="1974850"/>
            <a:chOff x="-619408" y="4471988"/>
            <a:chExt cx="3754709" cy="1974850"/>
          </a:xfrm>
        </p:grpSpPr>
        <p:grpSp>
          <p:nvGrpSpPr>
            <p:cNvPr id="42008" name="Group 26"/>
            <p:cNvGrpSpPr>
              <a:grpSpLocks/>
            </p:cNvGrpSpPr>
            <p:nvPr/>
          </p:nvGrpSpPr>
          <p:grpSpPr bwMode="auto">
            <a:xfrm>
              <a:off x="538151" y="4471988"/>
              <a:ext cx="2597150" cy="1974850"/>
              <a:chOff x="801884" y="4472193"/>
              <a:chExt cx="2597229" cy="197444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801884" y="4472193"/>
                <a:ext cx="2597229" cy="1974440"/>
              </a:xfrm>
              <a:prstGeom prst="ellipse">
                <a:avLst/>
              </a:prstGeom>
              <a:solidFill>
                <a:srgbClr val="EAEAEA"/>
              </a:solidFill>
              <a:ln w="19050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 dirty="0"/>
              </a:p>
            </p:txBody>
          </p:sp>
          <p:sp>
            <p:nvSpPr>
              <p:cNvPr id="2" name="Line Callout 1 1"/>
              <p:cNvSpPr>
                <a:spLocks/>
              </p:cNvSpPr>
              <p:nvPr/>
            </p:nvSpPr>
            <p:spPr>
              <a:xfrm>
                <a:off x="839800" y="4695985"/>
                <a:ext cx="2521209" cy="1366553"/>
              </a:xfrm>
              <a:prstGeom prst="borderCallout1">
                <a:avLst>
                  <a:gd name="adj1" fmla="val 615"/>
                  <a:gd name="adj2" fmla="val 99793"/>
                  <a:gd name="adj3" fmla="val -63288"/>
                  <a:gd name="adj4" fmla="val 130131"/>
                </a:avLst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indent="-457200" algn="ctr">
                  <a:defRPr/>
                </a:pPr>
                <a:endParaRPr lang="fr-BE" sz="1600" dirty="0">
                  <a:solidFill>
                    <a:srgbClr val="323232"/>
                  </a:solidFill>
                </a:endParaRPr>
              </a:p>
            </p:txBody>
          </p:sp>
        </p:grpSp>
        <p:pic>
          <p:nvPicPr>
            <p:cNvPr id="42009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947" flipV="1">
              <a:off x="-619408" y="5531426"/>
              <a:ext cx="1078436" cy="40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0" name="Group 9"/>
          <p:cNvGrpSpPr>
            <a:grpSpLocks/>
          </p:cNvGrpSpPr>
          <p:nvPr/>
        </p:nvGrpSpPr>
        <p:grpSpPr bwMode="auto">
          <a:xfrm>
            <a:off x="125413" y="4081463"/>
            <a:ext cx="3911600" cy="2717800"/>
            <a:chOff x="5366432" y="1473650"/>
            <a:chExt cx="3910647" cy="2717525"/>
          </a:xfrm>
        </p:grpSpPr>
        <p:pic>
          <p:nvPicPr>
            <p:cNvPr id="57354" name="Picture 2" descr="G:\Unité Terminologie et Intranet\COMMUNICATION_INFOGRAPHIE\modeles de powerpoint\139\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9" r="77013"/>
            <a:stretch>
              <a:fillRect/>
            </a:stretch>
          </p:blipFill>
          <p:spPr bwMode="auto">
            <a:xfrm>
              <a:off x="6331865" y="1473650"/>
              <a:ext cx="1589901" cy="16366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9" name="Group 3"/>
            <p:cNvGrpSpPr>
              <a:grpSpLocks/>
            </p:cNvGrpSpPr>
            <p:nvPr/>
          </p:nvGrpSpPr>
          <p:grpSpPr bwMode="auto">
            <a:xfrm>
              <a:off x="7422553" y="2746705"/>
              <a:ext cx="1522759" cy="1002655"/>
              <a:chOff x="7224860" y="3404529"/>
              <a:chExt cx="1522759" cy="1002655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7338217" y="3404529"/>
                <a:ext cx="1296045" cy="1002655"/>
              </a:xfrm>
              <a:prstGeom prst="ellipse">
                <a:avLst/>
              </a:prstGeom>
              <a:solidFill>
                <a:srgbClr val="EAEAEA"/>
              </a:solidFill>
              <a:ln w="19050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 dirty="0"/>
              </a:p>
            </p:txBody>
          </p:sp>
          <p:sp>
            <p:nvSpPr>
              <p:cNvPr id="42005" name="TextBox 13"/>
              <p:cNvSpPr txBox="1">
                <a:spLocks noChangeArrowheads="1"/>
              </p:cNvSpPr>
              <p:nvPr/>
            </p:nvSpPr>
            <p:spPr bwMode="auto">
              <a:xfrm>
                <a:off x="7224860" y="3730953"/>
                <a:ext cx="1522759" cy="33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lv-LV" sz="1600" dirty="0" err="1" smtClean="0"/>
                  <a:t>Līgumtulkotāji</a:t>
                </a:r>
                <a:endParaRPr lang="lv-LV" sz="1600" dirty="0"/>
              </a:p>
            </p:txBody>
          </p:sp>
        </p:grpSp>
        <p:grpSp>
          <p:nvGrpSpPr>
            <p:cNvPr id="42000" name="Group 4"/>
            <p:cNvGrpSpPr>
              <a:grpSpLocks/>
            </p:cNvGrpSpPr>
            <p:nvPr/>
          </p:nvGrpSpPr>
          <p:grpSpPr bwMode="auto">
            <a:xfrm>
              <a:off x="5366432" y="2980805"/>
              <a:ext cx="2266950" cy="1210370"/>
              <a:chOff x="5102213" y="3328964"/>
              <a:chExt cx="2266950" cy="121037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5177748" y="3380910"/>
                <a:ext cx="2115882" cy="1158424"/>
              </a:xfrm>
              <a:prstGeom prst="ellipse">
                <a:avLst/>
              </a:prstGeom>
              <a:solidFill>
                <a:srgbClr val="EAEAEA"/>
              </a:solidFill>
              <a:ln w="19050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 dirty="0"/>
              </a:p>
            </p:txBody>
          </p:sp>
          <p:sp>
            <p:nvSpPr>
              <p:cNvPr id="42003" name="TextBox 8"/>
              <p:cNvSpPr txBox="1">
                <a:spLocks noChangeArrowheads="1"/>
              </p:cNvSpPr>
              <p:nvPr/>
            </p:nvSpPr>
            <p:spPr bwMode="auto">
              <a:xfrm>
                <a:off x="5102213" y="3328964"/>
                <a:ext cx="2266950" cy="923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lv-LV" dirty="0" smtClean="0"/>
              </a:p>
              <a:p>
                <a:pPr algn="ctr" eaLnBrk="1" hangingPunct="1"/>
                <a:r>
                  <a:rPr lang="lv-LV" dirty="0" smtClean="0"/>
                  <a:t>kabineti</a:t>
                </a:r>
              </a:p>
              <a:p>
                <a:pPr algn="ctr" eaLnBrk="1" hangingPunct="1"/>
                <a:r>
                  <a:rPr lang="lv-LV" dirty="0" smtClean="0"/>
                  <a:t>kanceleja</a:t>
                </a:r>
                <a:endParaRPr lang="fr-BE" dirty="0"/>
              </a:p>
            </p:txBody>
          </p:sp>
        </p:grpSp>
        <p:pic>
          <p:nvPicPr>
            <p:cNvPr id="42001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7554" flipH="1">
              <a:off x="8198695" y="2088349"/>
              <a:ext cx="1078384" cy="40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4862513" y="4865688"/>
            <a:ext cx="4144825" cy="1682750"/>
            <a:chOff x="4073331" y="4810579"/>
            <a:chExt cx="4145015" cy="1682407"/>
          </a:xfrm>
        </p:grpSpPr>
        <p:sp>
          <p:nvSpPr>
            <p:cNvPr id="28" name="Oval 27"/>
            <p:cNvSpPr/>
            <p:nvPr/>
          </p:nvSpPr>
          <p:spPr bwMode="auto">
            <a:xfrm>
              <a:off x="5218254" y="5269024"/>
              <a:ext cx="3000092" cy="1223962"/>
            </a:xfrm>
            <a:prstGeom prst="ellipse">
              <a:avLst/>
            </a:prstGeom>
            <a:solidFill>
              <a:srgbClr val="EAEAEA"/>
            </a:solid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pic>
          <p:nvPicPr>
            <p:cNvPr id="4199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668011" flipH="1" flipV="1">
              <a:off x="4073331" y="4810579"/>
              <a:ext cx="1078818" cy="407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6237425" y="5504952"/>
            <a:ext cx="2779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/>
              <a:t>references persona lietās, kur tiesvedības valoda ir latviešu valoda</a:t>
            </a:r>
            <a:endParaRPr lang="fr-BE" sz="1600" dirty="0"/>
          </a:p>
        </p:txBody>
      </p:sp>
      <p:sp>
        <p:nvSpPr>
          <p:cNvPr id="9" name="Rectangle 8"/>
          <p:cNvSpPr/>
          <p:nvPr/>
        </p:nvSpPr>
        <p:spPr>
          <a:xfrm>
            <a:off x="6237425" y="226403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darba kvalitātes </a:t>
            </a:r>
            <a:r>
              <a:rPr lang="lv-LV" dirty="0" smtClean="0"/>
              <a:t>kontrolieris</a:t>
            </a:r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4213" y="1643063"/>
            <a:ext cx="7886700" cy="4435475"/>
            <a:chOff x="683568" y="1643251"/>
            <a:chExt cx="7887600" cy="4435287"/>
          </a:xfrm>
        </p:grpSpPr>
        <p:grpSp>
          <p:nvGrpSpPr>
            <p:cNvPr id="5" name="Group 4"/>
            <p:cNvGrpSpPr/>
            <p:nvPr/>
          </p:nvGrpSpPr>
          <p:grpSpPr>
            <a:xfrm>
              <a:off x="683568" y="1860303"/>
              <a:ext cx="1888315" cy="1496689"/>
              <a:chOff x="6785974" y="4476101"/>
              <a:chExt cx="1888315" cy="1496689"/>
            </a:xfrm>
            <a:noFill/>
          </p:grpSpPr>
          <p:pic>
            <p:nvPicPr>
              <p:cNvPr id="6" name="Picture 16" descr="http://www.eurojournal.net/wp-content/files/words-terminologie-tutu55-sxc-hu-72-dpi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25961">
                <a:off x="6951463" y="4476101"/>
                <a:ext cx="1564678" cy="117127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785974" y="5634236"/>
                <a:ext cx="1888315" cy="3385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lv-LV" sz="1600" dirty="0" smtClean="0">
                    <a:ln w="18415" cmpd="sng">
                      <a:noFill/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Terminoloģija</a:t>
                </a:r>
                <a:endParaRPr lang="fr-FR" sz="1600" dirty="0">
                  <a:ln w="18415" cmpd="sng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5867400" y="1643251"/>
              <a:ext cx="2271713" cy="1857187"/>
              <a:chOff x="6700542" y="1073341"/>
              <a:chExt cx="2272007" cy="1857269"/>
            </a:xfrm>
          </p:grpSpPr>
          <p:sp>
            <p:nvSpPr>
              <p:cNvPr id="9" name="Rectangle 8"/>
              <p:cNvSpPr/>
              <p:nvPr/>
            </p:nvSpPr>
            <p:spPr bwMode="auto">
              <a:xfrm rot="387862">
                <a:off x="7188357" y="1073341"/>
                <a:ext cx="1784192" cy="338569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20399989" rev="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lv-LV" sz="1600" dirty="0" smtClean="0">
                    <a:ln w="18415" cmpd="sng">
                      <a:noFill/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Priekšapstrāde</a:t>
                </a:r>
                <a:endParaRPr lang="en-US" sz="1600" dirty="0">
                  <a:ln w="18415" cmpd="sng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  <p:pic>
            <p:nvPicPr>
              <p:cNvPr id="40973" name="Picture 14" descr="http://unpidf-collab.univ-paris1.fr/servlet/com.univ.utils.LectureImageToolbox?TAG=%5Bid-image%5D82%5B/id-image%5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0542" y="1386897"/>
                <a:ext cx="1943058" cy="154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68" name="Picture 2" descr="http://webchronique.com/wp-content/uploads/2011/05/loupe-webchroniqu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8" y="4508500"/>
              <a:ext cx="1570037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618712" y="5445152"/>
              <a:ext cx="1889341" cy="5847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lv-LV" sz="1600" dirty="0" smtClean="0">
                  <a:ln w="18415" cmpd="sng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Dokumentu meklēšana</a:t>
              </a:r>
              <a:endParaRPr lang="fr-BE" sz="1600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pic>
          <p:nvPicPr>
            <p:cNvPr id="40970" name="Picture 2" descr="http://www.your-translations.com/_YT/images/getSoftwa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4687888"/>
              <a:ext cx="1495425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 rot="387862">
              <a:off x="6787208" y="4712353"/>
              <a:ext cx="1783960" cy="3385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20399989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lv-LV" sz="1600" dirty="0" smtClean="0">
                  <a:ln w="18415" cmpd="sng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Tulkošanas rīki</a:t>
              </a:r>
              <a:endParaRPr lang="en-US" sz="1600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</p:grpSp>
      <p:pic>
        <p:nvPicPr>
          <p:cNvPr id="18" name="Picture 4" descr="http://education.jackadit.monsite-orange.fr/infoslegales/image/Bonhomme%20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28913"/>
            <a:ext cx="25050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t"/>
          <p:cNvSpPr txBox="1"/>
          <p:nvPr/>
        </p:nvSpPr>
        <p:spPr>
          <a:xfrm>
            <a:off x="250825" y="692696"/>
            <a:ext cx="8893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Tulkošanas atbalsts un juridiskā analīze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08304" y="580848"/>
            <a:ext cx="1569858" cy="1229079"/>
            <a:chOff x="1233488" y="4508500"/>
            <a:chExt cx="2274565" cy="1570038"/>
          </a:xfrm>
        </p:grpSpPr>
        <p:pic>
          <p:nvPicPr>
            <p:cNvPr id="40968" name="Picture 2" descr="http://webchronique.com/wp-content/uploads/2011/05/loupe-webchroniq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8" y="4508500"/>
              <a:ext cx="1570037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618712" y="5445152"/>
              <a:ext cx="1889341" cy="5847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lv-LV" sz="1600" dirty="0" smtClean="0">
                  <a:ln w="18415" cmpd="sng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Dokumentu meklēšana</a:t>
              </a:r>
              <a:endParaRPr lang="fr-BE" sz="1600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</p:grpSp>
      <p:sp>
        <p:nvSpPr>
          <p:cNvPr id="16" name="objet"/>
          <p:cNvSpPr txBox="1"/>
          <p:nvPr/>
        </p:nvSpPr>
        <p:spPr>
          <a:xfrm>
            <a:off x="250825" y="549275"/>
            <a:ext cx="8893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Dokumentārie un juridiskie resursi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3229" y="1314091"/>
            <a:ext cx="50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sz="2400" dirty="0" err="1" smtClean="0"/>
              <a:t>Curia</a:t>
            </a:r>
            <a:endParaRPr lang="lv-LV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/>
              <a:t>EUR</a:t>
            </a:r>
            <a:r>
              <a:rPr lang="lv-LV" sz="2400" dirty="0" smtClean="0"/>
              <a:t>-</a:t>
            </a:r>
            <a:r>
              <a:rPr lang="fr-BE" sz="2400" dirty="0" err="1" smtClean="0"/>
              <a:t>Lex</a:t>
            </a:r>
            <a:endParaRPr lang="lv-LV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v-LV" sz="2400" dirty="0" err="1" smtClean="0"/>
              <a:t>CCVista</a:t>
            </a:r>
            <a:endParaRPr lang="lv-LV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lv-LV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lv-LV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lv-LV" sz="2400" dirty="0" smtClean="0"/>
              <a:t>Starptautisko organizāciju depozitāriji</a:t>
            </a:r>
          </a:p>
          <a:p>
            <a:pPr marL="285750" indent="-285750">
              <a:buFont typeface="Arial" pitchFamily="34" charset="0"/>
              <a:buChar char="•"/>
            </a:pPr>
            <a:endParaRPr lang="lv-LV" sz="2400" dirty="0"/>
          </a:p>
          <a:p>
            <a:pPr marL="285750" indent="-285750">
              <a:buFont typeface="Arial" pitchFamily="34" charset="0"/>
              <a:buChar char="•"/>
            </a:pPr>
            <a:endParaRPr lang="lv-LV" sz="2400" dirty="0"/>
          </a:p>
          <a:p>
            <a:pPr marL="285750" indent="-285750">
              <a:buFont typeface="Arial" pitchFamily="34" charset="0"/>
              <a:buChar char="•"/>
            </a:pPr>
            <a:endParaRPr lang="lv-LV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v-LV" sz="2400" dirty="0" smtClean="0"/>
              <a:t>Dalībvalstu tiesību avoti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400" dirty="0" smtClean="0"/>
              <a:t>Tiesību akti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400" dirty="0" smtClean="0"/>
              <a:t>Nolēmumi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400" dirty="0" smtClean="0"/>
              <a:t>Doktrīna</a:t>
            </a:r>
          </a:p>
          <a:p>
            <a:pPr marL="285750" indent="-285750">
              <a:buFont typeface="Arial" pitchFamily="34" charset="0"/>
              <a:buChar char="•"/>
            </a:pPr>
            <a:endParaRPr lang="lv-LV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9656"/>
            <a:ext cx="1482307" cy="144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5" y="2996952"/>
            <a:ext cx="1665620" cy="15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" y="5085184"/>
            <a:ext cx="1614673" cy="144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18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t"/>
          <p:cNvSpPr txBox="1"/>
          <p:nvPr/>
        </p:nvSpPr>
        <p:spPr>
          <a:xfrm>
            <a:off x="250825" y="549275"/>
            <a:ext cx="8893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Terminoloģijas datubāzes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8460" y="1314091"/>
            <a:ext cx="551301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sz="3200" dirty="0" err="1" smtClean="0"/>
              <a:t>CuriaTerm</a:t>
            </a:r>
            <a:endParaRPr lang="lv-LV" sz="3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smtClean="0"/>
              <a:t>«ģimenes tiesību» un «ārvalstnieku tiesību» kolekcijas ir pieejamas IATE un </a:t>
            </a:r>
            <a:r>
              <a:rPr lang="lv-LV" sz="2000" b="1" dirty="0" err="1" smtClean="0"/>
              <a:t>AkadTerm</a:t>
            </a:r>
            <a:r>
              <a:rPr lang="lv-LV" sz="2000" b="1" dirty="0" smtClean="0"/>
              <a:t> </a:t>
            </a:r>
            <a:r>
              <a:rPr lang="lv-LV" sz="2000" dirty="0" smtClean="0"/>
              <a:t>datubāzēs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i="1" dirty="0" smtClean="0">
                <a:hlinkClick r:id="rId3"/>
              </a:rPr>
              <a:t>Comparative </a:t>
            </a:r>
            <a:r>
              <a:rPr lang="lv-LV" sz="2000" i="1" dirty="0" err="1" smtClean="0">
                <a:hlinkClick r:id="rId3"/>
              </a:rPr>
              <a:t>multilingual</a:t>
            </a:r>
            <a:r>
              <a:rPr lang="lv-LV" sz="2000" i="1" dirty="0" smtClean="0">
                <a:hlinkClick r:id="rId3"/>
              </a:rPr>
              <a:t> </a:t>
            </a:r>
            <a:r>
              <a:rPr lang="lv-LV" sz="2000" i="1" dirty="0" err="1" smtClean="0">
                <a:hlinkClick r:id="rId3"/>
              </a:rPr>
              <a:t>legal</a:t>
            </a:r>
            <a:r>
              <a:rPr lang="lv-LV" sz="2000" i="1" dirty="0" smtClean="0">
                <a:hlinkClick r:id="rId3"/>
              </a:rPr>
              <a:t> </a:t>
            </a:r>
            <a:r>
              <a:rPr lang="lv-LV" sz="2000" i="1" dirty="0" err="1" smtClean="0">
                <a:hlinkClick r:id="rId3"/>
              </a:rPr>
              <a:t>vocabulary</a:t>
            </a:r>
            <a:endParaRPr lang="lv-LV" sz="20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smtClean="0"/>
              <a:t>Top: «krimināltiesību» terminu kolekcija</a:t>
            </a:r>
            <a:endParaRPr lang="lv-LV" sz="2000" dirty="0"/>
          </a:p>
          <a:p>
            <a:pPr marL="742950" lvl="1" indent="-285750">
              <a:buFont typeface="Arial" pitchFamily="34" charset="0"/>
              <a:buChar char="•"/>
            </a:pPr>
            <a:endParaRPr lang="lv-LV" sz="20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lv-LV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v-LV" sz="2400" dirty="0" smtClean="0"/>
              <a:t>ES intelektuālā īpašuma biroja datubāze</a:t>
            </a:r>
            <a:endParaRPr lang="lv-LV" sz="2400" dirty="0"/>
          </a:p>
          <a:p>
            <a:pPr marL="285750" indent="-285750">
              <a:buFont typeface="Arial" pitchFamily="34" charset="0"/>
              <a:buChar char="•"/>
            </a:pPr>
            <a:endParaRPr lang="lv-LV" sz="2400" dirty="0"/>
          </a:p>
          <a:p>
            <a:pPr marL="285750" indent="-285750">
              <a:buFont typeface="Arial" pitchFamily="34" charset="0"/>
              <a:buChar char="•"/>
            </a:pPr>
            <a:endParaRPr lang="lv-LV" sz="2400" dirty="0"/>
          </a:p>
          <a:p>
            <a:pPr marL="285750" indent="-285750">
              <a:buFont typeface="Arial" pitchFamily="34" charset="0"/>
              <a:buChar char="•"/>
            </a:pPr>
            <a:endParaRPr lang="lv-LV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lv-LV" sz="2400" dirty="0" err="1" smtClean="0"/>
              <a:t>Starpiestāžu</a:t>
            </a:r>
            <a:r>
              <a:rPr lang="lv-LV" sz="2400" dirty="0" smtClean="0"/>
              <a:t> meklēšanas rīks</a:t>
            </a:r>
          </a:p>
        </p:txBody>
      </p:sp>
      <p:pic>
        <p:nvPicPr>
          <p:cNvPr id="11" name="Picture 16" descr="http://www.eurojournal.net/wp-content/files/words-terminologie-tutu55-sxc-hu-72-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961">
            <a:off x="7321460" y="609726"/>
            <a:ext cx="1564500" cy="117132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6" y="2885504"/>
            <a:ext cx="13335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4692"/>
            <a:ext cx="1513593" cy="142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30246"/>
            <a:ext cx="1943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18669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807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93053" y="1634548"/>
            <a:ext cx="1942584" cy="1848236"/>
            <a:chOff x="1363700" y="1068550"/>
            <a:chExt cx="1943057" cy="1848238"/>
          </a:xfrm>
        </p:grpSpPr>
        <p:sp>
          <p:nvSpPr>
            <p:cNvPr id="9" name="Rectangle 8"/>
            <p:cNvSpPr/>
            <p:nvPr/>
          </p:nvSpPr>
          <p:spPr bwMode="auto">
            <a:xfrm rot="387862">
              <a:off x="1373624" y="1068550"/>
              <a:ext cx="1784192" cy="33856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20399989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lv-LV" sz="1600" dirty="0" smtClean="0">
                  <a:ln w="18415" cmpd="sng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Priekšapstrāde</a:t>
              </a:r>
              <a:endParaRPr lang="en-US" sz="1600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pic>
          <p:nvPicPr>
            <p:cNvPr id="40973" name="Picture 14" descr="http://unpidf-collab.univ-paris1.fr/servlet/com.univ.utils.LectureImageToolbox?TAG=%5Bid-image%5D82%5B/id-image%5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700" y="1373075"/>
              <a:ext cx="1943057" cy="154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bjet"/>
          <p:cNvSpPr txBox="1"/>
          <p:nvPr/>
        </p:nvSpPr>
        <p:spPr>
          <a:xfrm>
            <a:off x="250825" y="692696"/>
            <a:ext cx="8893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Priekšapstrāde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3229" y="1314091"/>
            <a:ext cx="50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sz="2800" dirty="0" smtClean="0">
                <a:solidFill>
                  <a:srgbClr val="9C1914"/>
                </a:solidFill>
              </a:rPr>
              <a:t>Iesūtītie dokumenti un PDF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smtClean="0"/>
              <a:t>Skenēti, attēli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smtClean="0"/>
              <a:t>Konvertācija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sz="2800" dirty="0" smtClean="0">
                <a:solidFill>
                  <a:srgbClr val="9C1914"/>
                </a:solidFill>
              </a:rPr>
              <a:t>Terminoloģijas analīze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400" dirty="0" smtClean="0"/>
              <a:t>Pieejami Word/PDF formātā un tulkošanas rīkos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sz="2800" dirty="0" smtClean="0">
                <a:solidFill>
                  <a:srgbClr val="9C1914"/>
                </a:solidFill>
              </a:rPr>
              <a:t>References personas veikta analīze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400" dirty="0" smtClean="0"/>
              <a:t>Iesūtīto dokumentu analīze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4165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2469" y="1648772"/>
            <a:ext cx="1783756" cy="1638961"/>
            <a:chOff x="610673" y="4402520"/>
            <a:chExt cx="1783960" cy="1638891"/>
          </a:xfrm>
        </p:grpSpPr>
        <p:pic>
          <p:nvPicPr>
            <p:cNvPr id="40970" name="Picture 2" descr="http://www.your-translations.com/_YT/images/getSoftwa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40" y="4707911"/>
              <a:ext cx="1495425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 rot="387862">
              <a:off x="610673" y="4402520"/>
              <a:ext cx="1783960" cy="3385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20399989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lv-LV" sz="1600" dirty="0" smtClean="0">
                  <a:ln w="18415" cmpd="sng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Tulkošanas rīki</a:t>
              </a:r>
              <a:endParaRPr lang="en-US" sz="1600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</p:grpSp>
      <p:sp>
        <p:nvSpPr>
          <p:cNvPr id="16" name="objet"/>
          <p:cNvSpPr txBox="1"/>
          <p:nvPr/>
        </p:nvSpPr>
        <p:spPr>
          <a:xfrm>
            <a:off x="250825" y="692696"/>
            <a:ext cx="8893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Tulkošanas rīki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27784" y="1314091"/>
            <a:ext cx="536369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sz="2400" dirty="0" smtClean="0">
                <a:solidFill>
                  <a:srgbClr val="9C1914"/>
                </a:solidFill>
              </a:rPr>
              <a:t>Tulkošanas rīki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err="1" smtClean="0"/>
              <a:t>Starpiestāžu</a:t>
            </a:r>
            <a:r>
              <a:rPr lang="lv-LV" sz="2000" dirty="0" smtClean="0"/>
              <a:t> publiskais iepirkums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smtClean="0"/>
              <a:t>Oficiāli ieviests kopš 2015. gada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smtClean="0"/>
              <a:t>Pakāpeniska pāreja, paralēls lietojums</a:t>
            </a:r>
          </a:p>
          <a:p>
            <a:pPr lvl="1"/>
            <a:endParaRPr lang="lv-LV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v-LV" sz="2400" dirty="0" smtClean="0">
                <a:solidFill>
                  <a:srgbClr val="9C1914"/>
                </a:solidFill>
              </a:rPr>
              <a:t>Tulkošanas atmiņas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i="1" dirty="0" err="1" smtClean="0"/>
              <a:t>Euramis</a:t>
            </a:r>
            <a:endParaRPr lang="lv-LV" sz="20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smtClean="0"/>
              <a:t>Nodaļas atmiņas</a:t>
            </a:r>
          </a:p>
          <a:p>
            <a:pPr lvl="1"/>
            <a:endParaRPr lang="lv-LV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v-LV" sz="2400" dirty="0" smtClean="0">
                <a:solidFill>
                  <a:srgbClr val="9C1914"/>
                </a:solidFill>
              </a:rPr>
              <a:t>Terminu datubāzes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i="1" dirty="0" err="1" smtClean="0"/>
              <a:t>CuriaTerm</a:t>
            </a:r>
            <a:r>
              <a:rPr lang="lv-LV" sz="2000" dirty="0" smtClean="0"/>
              <a:t> eksports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000" dirty="0" smtClean="0"/>
              <a:t>Nodaļas TB</a:t>
            </a:r>
          </a:p>
          <a:p>
            <a:pPr lvl="1"/>
            <a:endParaRPr lang="lv-LV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v-LV" sz="2400" dirty="0" smtClean="0">
                <a:solidFill>
                  <a:srgbClr val="9C1914"/>
                </a:solidFill>
              </a:rPr>
              <a:t>MT@EC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400" i="1" dirty="0" smtClean="0"/>
              <a:t>2017…</a:t>
            </a:r>
            <a:endParaRPr lang="lv-LV" sz="2400" i="1" dirty="0"/>
          </a:p>
          <a:p>
            <a:pPr marL="742950" lvl="1" indent="-285750">
              <a:buFont typeface="Arial" pitchFamily="34" charset="0"/>
              <a:buChar char="•"/>
            </a:pPr>
            <a:endParaRPr lang="lv-LV" sz="24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val="2163073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t"/>
          <p:cNvSpPr txBox="1"/>
          <p:nvPr/>
        </p:nvSpPr>
        <p:spPr>
          <a:xfrm>
            <a:off x="250825" y="549275"/>
            <a:ext cx="8893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err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GenDoc</a:t>
            </a: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pāreja uz .</a:t>
            </a:r>
            <a:r>
              <a:rPr lang="lv-LV" sz="3600" dirty="0" err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docx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1351942"/>
            <a:ext cx="55130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sz="2800" dirty="0" smtClean="0">
                <a:solidFill>
                  <a:srgbClr val="9C1914"/>
                </a:solidFill>
              </a:rPr>
              <a:t>Autoriem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800" dirty="0" err="1" smtClean="0"/>
              <a:t>Autordokumentu</a:t>
            </a:r>
            <a:r>
              <a:rPr lang="lv-LV" sz="2800" dirty="0" smtClean="0"/>
              <a:t> izstrādes palīgs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800" dirty="0" smtClean="0"/>
              <a:t>Veidnes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lv-LV" sz="2800" dirty="0" smtClean="0"/>
              <a:t>Vienveidība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lv-LV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800" dirty="0" smtClean="0">
                <a:solidFill>
                  <a:srgbClr val="9C1914"/>
                </a:solidFill>
              </a:rPr>
              <a:t>Tulkotājiem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lv-LV" sz="2800" dirty="0" smtClean="0"/>
              <a:t>Tehniska pārbaude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lv-LV" sz="2800" dirty="0" smtClean="0"/>
              <a:t>Standartfrāzes</a:t>
            </a:r>
          </a:p>
          <a:p>
            <a:pPr lvl="1"/>
            <a:endParaRPr lang="lv-LV" sz="2800" dirty="0" smtClean="0"/>
          </a:p>
        </p:txBody>
      </p:sp>
      <p:pic>
        <p:nvPicPr>
          <p:cNvPr id="11" name="Picture 16" descr="http://www.eurojournal.net/wp-content/files/words-terminologie-tutu55-sxc-hu-72-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961">
            <a:off x="7321460" y="609726"/>
            <a:ext cx="1564500" cy="117132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04864"/>
            <a:ext cx="2561182" cy="267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430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7825" y="1340768"/>
            <a:ext cx="8569325" cy="4521870"/>
          </a:xfrm>
          <a:prstGeom prst="roundRect">
            <a:avLst/>
          </a:prstGeom>
          <a:ln>
            <a:noFill/>
          </a:ln>
          <a:effectLst>
            <a:outerShdw blurRad="114300" dist="203200" dir="5400000" sx="101000" sy="101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defRPr/>
            </a:pPr>
            <a:r>
              <a:rPr lang="lv-LV" sz="2800" dirty="0" smtClean="0">
                <a:solidFill>
                  <a:srgbClr val="9C1914"/>
                </a:solidFill>
              </a:rPr>
              <a:t>Tulkošana Tiesā</a:t>
            </a:r>
            <a:r>
              <a:rPr lang="lv-LV" sz="2800" dirty="0" smtClean="0">
                <a:solidFill>
                  <a:srgbClr val="080808"/>
                </a:solidFill>
              </a:rPr>
              <a:t> – konteksts un juridiskais ietvars</a:t>
            </a:r>
            <a:endParaRPr lang="fr-BE" sz="2800" dirty="0">
              <a:solidFill>
                <a:srgbClr val="080808"/>
              </a:solidFill>
            </a:endParaRP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buFont typeface="+mj-lt"/>
              <a:buAutoNum type="romanUcPeriod"/>
              <a:defRPr/>
            </a:pPr>
            <a:r>
              <a:rPr lang="lv-LV" sz="2800" dirty="0" smtClean="0">
                <a:solidFill>
                  <a:srgbClr val="080808"/>
                </a:solidFill>
              </a:rPr>
              <a:t>Cilvēkresursi un juridiskās tulkošanas izaicinājumi</a:t>
            </a: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buFont typeface="+mj-lt"/>
              <a:buAutoNum type="romanUcPeriod"/>
              <a:defRPr/>
            </a:pPr>
            <a:r>
              <a:rPr lang="lv-LV" sz="2800" dirty="0" smtClean="0">
                <a:solidFill>
                  <a:srgbClr val="080808"/>
                </a:solidFill>
              </a:rPr>
              <a:t>Tehnoloģijas un materiālie resursi</a:t>
            </a:r>
          </a:p>
        </p:txBody>
      </p:sp>
      <p:sp>
        <p:nvSpPr>
          <p:cNvPr id="7" name="objet"/>
          <p:cNvSpPr txBox="1"/>
          <p:nvPr/>
        </p:nvSpPr>
        <p:spPr>
          <a:xfrm>
            <a:off x="250825" y="549275"/>
            <a:ext cx="5905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Šodienas tēmas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485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t"/>
          <p:cNvSpPr txBox="1"/>
          <p:nvPr/>
        </p:nvSpPr>
        <p:spPr>
          <a:xfrm>
            <a:off x="113925" y="620688"/>
            <a:ext cx="8637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Papildu informācija</a:t>
            </a:r>
            <a:endParaRPr lang="fr-BE" sz="3600" dirty="0">
              <a:solidFill>
                <a:srgbClr val="D2A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1600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110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6684" y="2836193"/>
            <a:ext cx="250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Gada apskats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9954" y="4869160"/>
            <a:ext cx="250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Tiesas darbība</a:t>
            </a:r>
          </a:p>
          <a:p>
            <a:r>
              <a:rPr lang="lv-LV" sz="2400" dirty="0" smtClean="0"/>
              <a:t>Agrākie izdevumi</a:t>
            </a:r>
            <a:endParaRPr lang="fr-BE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79723"/>
            <a:ext cx="6223309" cy="387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3"/>
          <a:stretch/>
        </p:blipFill>
        <p:spPr bwMode="auto">
          <a:xfrm>
            <a:off x="1691680" y="3789039"/>
            <a:ext cx="2209800" cy="253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5242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 descr="C:\Users\afs\AppData\Local\Microsoft\Windows\Temporary Internet Files\Content.Outlook\Q6BJ2R5W\IMG_4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87949"/>
            <a:ext cx="2736304" cy="48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t"/>
          <p:cNvSpPr txBox="1"/>
          <p:nvPr/>
        </p:nvSpPr>
        <p:spPr>
          <a:xfrm>
            <a:off x="234949" y="568325"/>
            <a:ext cx="8637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Mobilā lietotne </a:t>
            </a:r>
            <a:r>
              <a:rPr lang="lv-LV" sz="3600" dirty="0" smtClean="0">
                <a:solidFill>
                  <a:srgbClr val="D2A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CVRIA</a:t>
            </a:r>
            <a:endParaRPr lang="fr-BE" sz="3600" dirty="0">
              <a:solidFill>
                <a:srgbClr val="D2A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27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3850" y="1773238"/>
            <a:ext cx="8712200" cy="12461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  <a:defRPr/>
            </a:pPr>
            <a:endParaRPr lang="fr-BE" sz="28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059" name="AutoShape 7" descr="Image result for révision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63575" y="3697288"/>
          <a:ext cx="7816850" cy="331787"/>
        </p:xfrm>
        <a:graphic>
          <a:graphicData uri="http://schemas.openxmlformats.org/drawingml/2006/table">
            <a:tbl>
              <a:tblPr/>
              <a:tblGrid>
                <a:gridCol w="3908425"/>
                <a:gridCol w="3908425"/>
              </a:tblGrid>
              <a:tr h="331787">
                <a:tc>
                  <a:txBody>
                    <a:bodyPr/>
                    <a:lstStyle/>
                    <a:p>
                      <a:endParaRPr lang="fr-BE" sz="1800"/>
                    </a:p>
                  </a:txBody>
                  <a:tcPr marL="28570" marR="28570" marT="28602" marB="286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BE" sz="1800" dirty="0"/>
                    </a:p>
                  </a:txBody>
                  <a:tcPr marL="28570" marR="28570" marT="28602" marB="286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50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484313"/>
            <a:ext cx="54356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8" y="2532536"/>
            <a:ext cx="3904234" cy="30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4" descr="Résultats de recherche d'images pour « relever un défi »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56" name="AutoShape 6" descr="Résultats de recherche d'images pour « relever un défi »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96" y="1195388"/>
            <a:ext cx="2089150" cy="1277214"/>
            <a:chOff x="221987" y="1652607"/>
            <a:chExt cx="2088289" cy="1277304"/>
          </a:xfrm>
        </p:grpSpPr>
        <p:sp>
          <p:nvSpPr>
            <p:cNvPr id="23565" name="TextBox 8"/>
            <p:cNvSpPr txBox="1">
              <a:spLocks noChangeArrowheads="1"/>
            </p:cNvSpPr>
            <p:nvPr/>
          </p:nvSpPr>
          <p:spPr bwMode="auto">
            <a:xfrm>
              <a:off x="221987" y="2560553"/>
              <a:ext cx="2088289" cy="36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lv-LV" dirty="0" smtClean="0"/>
                <a:t>ES tiesību sistēma</a:t>
              </a:r>
              <a:endParaRPr lang="fr-BE" dirty="0"/>
            </a:p>
          </p:txBody>
        </p:sp>
        <p:sp>
          <p:nvSpPr>
            <p:cNvPr id="23566" name="TextBox 8"/>
            <p:cNvSpPr txBox="1">
              <a:spLocks noChangeArrowheads="1"/>
            </p:cNvSpPr>
            <p:nvPr/>
          </p:nvSpPr>
          <p:spPr bwMode="auto">
            <a:xfrm>
              <a:off x="931186" y="1652607"/>
              <a:ext cx="5625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fr-BE" sz="7200" b="1" dirty="0">
                  <a:solidFill>
                    <a:srgbClr val="D2AF6D"/>
                  </a:solidFill>
                </a:rPr>
                <a:t>1</a:t>
              </a:r>
            </a:p>
          </p:txBody>
        </p:sp>
      </p:grpSp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3059832" y="1195388"/>
            <a:ext cx="56256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lv-LV" sz="2800" dirty="0" smtClean="0">
                <a:solidFill>
                  <a:srgbClr val="9C1914"/>
                </a:solidFill>
              </a:rPr>
              <a:t>Tiesa</a:t>
            </a:r>
          </a:p>
          <a:p>
            <a:pPr eaLnBrk="1" hangingPunct="1"/>
            <a:r>
              <a:rPr lang="lv-LV" sz="2800" dirty="0" smtClean="0">
                <a:solidFill>
                  <a:srgbClr val="9C1914"/>
                </a:solidFill>
              </a:rPr>
              <a:t>Vispārējā</a:t>
            </a:r>
            <a:r>
              <a:rPr lang="lv-LV" sz="2800" dirty="0" smtClean="0"/>
              <a:t> </a:t>
            </a:r>
            <a:r>
              <a:rPr lang="lv-LV" sz="2800" dirty="0" smtClean="0">
                <a:solidFill>
                  <a:srgbClr val="9C1914"/>
                </a:solidFill>
              </a:rPr>
              <a:t>tiesa</a:t>
            </a:r>
            <a:r>
              <a:rPr lang="lv-LV" sz="2800" dirty="0" smtClean="0"/>
              <a:t> (VT)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lv-LV" sz="2800" dirty="0" smtClean="0"/>
              <a:t>Civildienesta tiesas apvienošana ar Vispārējo tiesu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lv-LV" sz="2800" dirty="0" smtClean="0"/>
              <a:t>Vispārējās tiesas paplašināšanās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lv-LV" sz="2800" dirty="0" smtClean="0"/>
              <a:t>2016-2019</a:t>
            </a:r>
            <a:endParaRPr lang="fr-BE" sz="2400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0" y="4048655"/>
            <a:ext cx="4445000" cy="1446550"/>
            <a:chOff x="7113546" y="3655412"/>
            <a:chExt cx="1961841" cy="1356324"/>
          </a:xfrm>
        </p:grpSpPr>
        <p:sp>
          <p:nvSpPr>
            <p:cNvPr id="23561" name="TextBox 9"/>
            <p:cNvSpPr txBox="1">
              <a:spLocks noChangeArrowheads="1"/>
            </p:cNvSpPr>
            <p:nvPr/>
          </p:nvSpPr>
          <p:spPr bwMode="auto">
            <a:xfrm>
              <a:off x="7871522" y="3684946"/>
              <a:ext cx="1203865" cy="86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lv-LV" dirty="0" smtClean="0"/>
                <a:t>Ierosināto lietu skaita pieaugums no 2010. gada līdz 2015. gadam</a:t>
              </a:r>
              <a:endParaRPr lang="fr-BE" dirty="0"/>
            </a:p>
          </p:txBody>
        </p:sp>
        <p:sp>
          <p:nvSpPr>
            <p:cNvPr id="23562" name="TextBox 8"/>
            <p:cNvSpPr txBox="1">
              <a:spLocks noChangeArrowheads="1"/>
            </p:cNvSpPr>
            <p:nvPr/>
          </p:nvSpPr>
          <p:spPr bwMode="auto">
            <a:xfrm>
              <a:off x="7113546" y="3655412"/>
              <a:ext cx="770560" cy="135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lv-LV" sz="4400" b="1" dirty="0" smtClean="0">
                  <a:solidFill>
                    <a:srgbClr val="D2AF6D"/>
                  </a:solidFill>
                </a:rPr>
                <a:t>600…</a:t>
              </a:r>
            </a:p>
            <a:p>
              <a:pPr algn="r" eaLnBrk="1" hangingPunct="1"/>
              <a:r>
                <a:rPr lang="lv-LV" sz="4400" b="1" dirty="0" smtClean="0">
                  <a:solidFill>
                    <a:srgbClr val="D2AF6D"/>
                  </a:solidFill>
                </a:rPr>
                <a:t>..1400</a:t>
              </a:r>
              <a:endParaRPr lang="fr-BE" sz="4400" b="1" dirty="0">
                <a:solidFill>
                  <a:srgbClr val="D2AF6D"/>
                </a:solidFill>
              </a:endParaRPr>
            </a:p>
          </p:txBody>
        </p:sp>
      </p:grpSp>
      <p:sp>
        <p:nvSpPr>
          <p:cNvPr id="15" name="objet"/>
          <p:cNvSpPr txBox="1"/>
          <p:nvPr/>
        </p:nvSpPr>
        <p:spPr>
          <a:xfrm>
            <a:off x="250825" y="549275"/>
            <a:ext cx="5905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Tiesas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8904"/>
            <a:ext cx="4248473" cy="38087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bjet"/>
          <p:cNvSpPr txBox="1"/>
          <p:nvPr/>
        </p:nvSpPr>
        <p:spPr>
          <a:xfrm>
            <a:off x="250825" y="549275"/>
            <a:ext cx="5905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Kāpēc daudzvalodība</a:t>
            </a:r>
            <a:r>
              <a:rPr lang="fr-BE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860925" y="2079625"/>
            <a:ext cx="403225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sz="2400" dirty="0" smtClean="0">
                <a:solidFill>
                  <a:srgbClr val="080808"/>
                </a:solidFill>
              </a:rPr>
              <a:t>Nodrošināt vienveidīgu Savienības tiesību </a:t>
            </a:r>
            <a:r>
              <a:rPr lang="lv-LV" sz="2400" b="1" dirty="0" smtClean="0">
                <a:solidFill>
                  <a:srgbClr val="080808"/>
                </a:solidFill>
              </a:rPr>
              <a:t>interpretāciju un piemērošanu</a:t>
            </a:r>
            <a:endParaRPr lang="fr-BE" sz="2400" dirty="0">
              <a:solidFill>
                <a:srgbClr val="080808"/>
              </a:solidFill>
            </a:endParaRPr>
          </a:p>
          <a:p>
            <a:endParaRPr lang="fr-BE" sz="2400" dirty="0">
              <a:solidFill>
                <a:srgbClr val="080808"/>
              </a:solidFill>
            </a:endParaRPr>
          </a:p>
          <a:p>
            <a:r>
              <a:rPr lang="lv-LV" sz="2400" dirty="0" smtClean="0">
                <a:solidFill>
                  <a:srgbClr val="080808"/>
                </a:solidFill>
              </a:rPr>
              <a:t>ES iestāžu aktu </a:t>
            </a:r>
            <a:r>
              <a:rPr lang="lv-LV" sz="2400" b="1" dirty="0" smtClean="0">
                <a:solidFill>
                  <a:srgbClr val="080808"/>
                </a:solidFill>
              </a:rPr>
              <a:t>tiesiskuma pārbaude</a:t>
            </a:r>
          </a:p>
          <a:p>
            <a:endParaRPr lang="lv-LV" sz="2400" b="1" dirty="0">
              <a:solidFill>
                <a:srgbClr val="080808"/>
              </a:solidFill>
            </a:endParaRPr>
          </a:p>
          <a:p>
            <a:r>
              <a:rPr lang="lv-LV" i="1" dirty="0"/>
              <a:t>ES Tiesas statūti, Padomes 1958. gada 15. aprīļa Regula Nr.1, Tiesas un Vispārējās tiesas reglamenti</a:t>
            </a:r>
            <a:endParaRPr lang="en-US" i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7825" y="2997200"/>
            <a:ext cx="8569325" cy="2865438"/>
          </a:xfrm>
          <a:prstGeom prst="roundRect">
            <a:avLst/>
          </a:prstGeom>
          <a:ln>
            <a:noFill/>
          </a:ln>
          <a:effectLst>
            <a:outerShdw blurRad="114300" dist="203200" dir="5400000" sx="101000" sy="101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buFont typeface="Arial" panose="020B0604020202020204" pitchFamily="34" charset="0"/>
              <a:buChar char="•"/>
              <a:defRPr/>
            </a:pPr>
            <a:r>
              <a:rPr lang="lv-LV" sz="2400" dirty="0" smtClean="0">
                <a:solidFill>
                  <a:srgbClr val="080808"/>
                </a:solidFill>
              </a:rPr>
              <a:t>piekļuve Tiesai </a:t>
            </a:r>
            <a:r>
              <a:rPr lang="lv-LV" sz="2400" b="1" dirty="0" smtClean="0">
                <a:solidFill>
                  <a:srgbClr val="080808"/>
                </a:solidFill>
              </a:rPr>
              <a:t>bez valodas šķēršļiem</a:t>
            </a:r>
            <a:r>
              <a:rPr lang="fr-BE" sz="2400" dirty="0" smtClean="0">
                <a:solidFill>
                  <a:srgbClr val="080808"/>
                </a:solidFill>
              </a:rPr>
              <a:t>:</a:t>
            </a:r>
            <a:endParaRPr lang="fr-BE" sz="2400" dirty="0">
              <a:solidFill>
                <a:srgbClr val="080808"/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buFont typeface="Wingdings" panose="05000000000000000000" pitchFamily="2" charset="2"/>
              <a:buChar char="ü"/>
              <a:defRPr/>
            </a:pPr>
            <a:r>
              <a:rPr lang="fr-BE" sz="2400" dirty="0">
                <a:solidFill>
                  <a:srgbClr val="080808"/>
                </a:solidFill>
              </a:rPr>
              <a:t> </a:t>
            </a:r>
            <a:r>
              <a:rPr lang="lv-LV" sz="2400" dirty="0" smtClean="0">
                <a:solidFill>
                  <a:srgbClr val="080808"/>
                </a:solidFill>
              </a:rPr>
              <a:t>lietas materiāli</a:t>
            </a:r>
            <a:endParaRPr lang="fr-BE" sz="2400" dirty="0">
              <a:solidFill>
                <a:srgbClr val="080808"/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buFont typeface="Wingdings" panose="05000000000000000000" pitchFamily="2" charset="2"/>
              <a:buChar char="ü"/>
              <a:defRPr/>
            </a:pPr>
            <a:r>
              <a:rPr lang="fr-BE" sz="2400" dirty="0">
                <a:solidFill>
                  <a:srgbClr val="080808"/>
                </a:solidFill>
              </a:rPr>
              <a:t> </a:t>
            </a:r>
            <a:r>
              <a:rPr lang="lv-LV" sz="2400" dirty="0" smtClean="0">
                <a:solidFill>
                  <a:srgbClr val="080808"/>
                </a:solidFill>
              </a:rPr>
              <a:t>atklātas tiesas sēdes</a:t>
            </a:r>
            <a:endParaRPr lang="fr-BE" sz="2400" dirty="0">
              <a:solidFill>
                <a:srgbClr val="080808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defRPr/>
            </a:pPr>
            <a:endParaRPr lang="fr-BE" sz="2400" dirty="0">
              <a:solidFill>
                <a:srgbClr val="080808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buFont typeface="Arial" panose="020B0604020202020204" pitchFamily="34" charset="0"/>
              <a:buChar char="•"/>
              <a:defRPr/>
            </a:pPr>
            <a:r>
              <a:rPr lang="lv-LV" sz="2400" dirty="0" smtClean="0">
                <a:solidFill>
                  <a:srgbClr val="080808"/>
                </a:solidFill>
              </a:rPr>
              <a:t>piekļuve Tiesas judikatūrai </a:t>
            </a:r>
            <a:r>
              <a:rPr lang="lv-LV" sz="2400" b="1" dirty="0" smtClean="0">
                <a:solidFill>
                  <a:srgbClr val="080808"/>
                </a:solidFill>
              </a:rPr>
              <a:t>bez valodas šķēršļiem</a:t>
            </a:r>
            <a:r>
              <a:rPr lang="fr-BE" sz="2400" dirty="0" smtClean="0">
                <a:solidFill>
                  <a:srgbClr val="080808"/>
                </a:solidFill>
              </a:rPr>
              <a:t>:</a:t>
            </a:r>
            <a:endParaRPr lang="fr-BE" sz="2400" dirty="0">
              <a:solidFill>
                <a:srgbClr val="080808"/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buFont typeface="Wingdings" panose="05000000000000000000" pitchFamily="2" charset="2"/>
              <a:buChar char="ü"/>
              <a:defRPr/>
            </a:pPr>
            <a:r>
              <a:rPr lang="fr-BE" sz="2400" dirty="0">
                <a:solidFill>
                  <a:srgbClr val="080808"/>
                </a:solidFill>
              </a:rPr>
              <a:t> </a:t>
            </a:r>
            <a:r>
              <a:rPr lang="lv-LV" sz="2400" dirty="0" smtClean="0">
                <a:solidFill>
                  <a:srgbClr val="080808"/>
                </a:solidFill>
              </a:rPr>
              <a:t>tiesību avots </a:t>
            </a:r>
            <a:r>
              <a:rPr lang="fr-BE" sz="2400" dirty="0" smtClean="0">
                <a:solidFill>
                  <a:srgbClr val="080808"/>
                </a:solidFill>
              </a:rPr>
              <a:t>(</a:t>
            </a:r>
            <a:r>
              <a:rPr lang="lv-LV" sz="2400" dirty="0" smtClean="0">
                <a:solidFill>
                  <a:srgbClr val="080808"/>
                </a:solidFill>
              </a:rPr>
              <a:t>tieša iedarbība, Savienības tiesību pārākums</a:t>
            </a:r>
            <a:r>
              <a:rPr lang="fr-BE" sz="2400" dirty="0" smtClean="0">
                <a:solidFill>
                  <a:srgbClr val="080808"/>
                </a:solidFill>
              </a:rPr>
              <a:t>)</a:t>
            </a:r>
            <a:endParaRPr lang="fr-BE" sz="2400" dirty="0">
              <a:solidFill>
                <a:srgbClr val="080808"/>
              </a:solidFill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403350" y="1557338"/>
            <a:ext cx="6769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lv-LV" sz="2800" dirty="0" smtClean="0">
                <a:solidFill>
                  <a:srgbClr val="9C1914"/>
                </a:solidFill>
              </a:rPr>
              <a:t>Princips: vienlīdzīga piekļuve Eiropas Savienības tiesām</a:t>
            </a:r>
            <a:endParaRPr lang="fr-BE" sz="2800" dirty="0">
              <a:solidFill>
                <a:srgbClr val="9C1914"/>
              </a:solidFill>
            </a:endParaRP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7091"/>
            <a:ext cx="792088" cy="633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objet"/>
          <p:cNvSpPr txBox="1"/>
          <p:nvPr/>
        </p:nvSpPr>
        <p:spPr>
          <a:xfrm>
            <a:off x="250825" y="549275"/>
            <a:ext cx="5905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Pilsoņu garantijas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327275"/>
            <a:ext cx="90725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 hidden="1"/>
          <p:cNvSpPr txBox="1"/>
          <p:nvPr/>
        </p:nvSpPr>
        <p:spPr>
          <a:xfrm>
            <a:off x="161511" y="4386108"/>
            <a:ext cx="8693555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Question: 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Which of the services above represents almost 50% of the entire Court’s personnel?</a:t>
            </a:r>
            <a:endParaRPr lang="fr-BE" sz="36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0975" y="5445125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82575" y="5824538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200" b="1">
                <a:solidFill>
                  <a:srgbClr val="3C3C3C"/>
                </a:solidFill>
              </a:rPr>
              <a:t>DE, FR, IT, NL</a:t>
            </a:r>
          </a:p>
        </p:txBody>
      </p:sp>
      <p:sp>
        <p:nvSpPr>
          <p:cNvPr id="26632" name="TextBox 2861"/>
          <p:cNvSpPr txBox="1">
            <a:spLocks noChangeArrowheads="1"/>
          </p:cNvSpPr>
          <p:nvPr/>
        </p:nvSpPr>
        <p:spPr bwMode="auto">
          <a:xfrm>
            <a:off x="1052513" y="5834063"/>
            <a:ext cx="649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200" b="1">
                <a:solidFill>
                  <a:srgbClr val="3C3C3C"/>
                </a:solidFill>
              </a:rPr>
              <a:t>+ EN, DA, GA</a:t>
            </a:r>
          </a:p>
        </p:txBody>
      </p:sp>
      <p:sp>
        <p:nvSpPr>
          <p:cNvPr id="26633" name="TextBox 2862"/>
          <p:cNvSpPr txBox="1">
            <a:spLocks noChangeArrowheads="1"/>
          </p:cNvSpPr>
          <p:nvPr/>
        </p:nvSpPr>
        <p:spPr bwMode="auto">
          <a:xfrm>
            <a:off x="1820863" y="5805488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200" b="1">
                <a:solidFill>
                  <a:srgbClr val="3C3C3C"/>
                </a:solidFill>
              </a:rPr>
              <a:t>+ EL</a:t>
            </a:r>
          </a:p>
        </p:txBody>
      </p:sp>
      <p:sp>
        <p:nvSpPr>
          <p:cNvPr id="26634" name="TextBox 2863"/>
          <p:cNvSpPr txBox="1">
            <a:spLocks noChangeArrowheads="1"/>
          </p:cNvSpPr>
          <p:nvPr/>
        </p:nvSpPr>
        <p:spPr bwMode="auto">
          <a:xfrm>
            <a:off x="2763838" y="5805488"/>
            <a:ext cx="719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200" b="1">
                <a:solidFill>
                  <a:srgbClr val="3C3C3C"/>
                </a:solidFill>
              </a:rPr>
              <a:t>+ ES, PT</a:t>
            </a:r>
          </a:p>
        </p:txBody>
      </p:sp>
      <p:sp>
        <p:nvSpPr>
          <p:cNvPr id="26635" name="TextBox 2864"/>
          <p:cNvSpPr txBox="1">
            <a:spLocks noChangeArrowheads="1"/>
          </p:cNvSpPr>
          <p:nvPr/>
        </p:nvSpPr>
        <p:spPr bwMode="auto">
          <a:xfrm>
            <a:off x="3703638" y="5805488"/>
            <a:ext cx="647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200" b="1">
                <a:solidFill>
                  <a:srgbClr val="3C3C3C"/>
                </a:solidFill>
              </a:rPr>
              <a:t>+ SV, FI</a:t>
            </a:r>
          </a:p>
        </p:txBody>
      </p:sp>
      <p:sp>
        <p:nvSpPr>
          <p:cNvPr id="26636" name="TextBox 2865"/>
          <p:cNvSpPr txBox="1">
            <a:spLocks noChangeArrowheads="1"/>
          </p:cNvSpPr>
          <p:nvPr/>
        </p:nvSpPr>
        <p:spPr bwMode="auto">
          <a:xfrm>
            <a:off x="4725988" y="5757863"/>
            <a:ext cx="107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200" b="1">
                <a:solidFill>
                  <a:srgbClr val="3C3C3C"/>
                </a:solidFill>
              </a:rPr>
              <a:t>+ CS, ET, HU, LT, LV, MT, PL, SK, SL</a:t>
            </a:r>
          </a:p>
        </p:txBody>
      </p:sp>
      <p:sp>
        <p:nvSpPr>
          <p:cNvPr id="26637" name="TextBox 2866"/>
          <p:cNvSpPr txBox="1">
            <a:spLocks noChangeArrowheads="1"/>
          </p:cNvSpPr>
          <p:nvPr/>
        </p:nvSpPr>
        <p:spPr bwMode="auto">
          <a:xfrm>
            <a:off x="6361113" y="5805488"/>
            <a:ext cx="792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200" b="1">
                <a:solidFill>
                  <a:srgbClr val="3C3C3C"/>
                </a:solidFill>
              </a:rPr>
              <a:t>+ BG, RO</a:t>
            </a:r>
          </a:p>
        </p:txBody>
      </p:sp>
      <p:sp>
        <p:nvSpPr>
          <p:cNvPr id="26638" name="TextBox 2867"/>
          <p:cNvSpPr txBox="1">
            <a:spLocks noChangeArrowheads="1"/>
          </p:cNvSpPr>
          <p:nvPr/>
        </p:nvSpPr>
        <p:spPr bwMode="auto">
          <a:xfrm>
            <a:off x="7885113" y="5805488"/>
            <a:ext cx="647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200" b="1">
                <a:solidFill>
                  <a:srgbClr val="3C3C3C"/>
                </a:solidFill>
              </a:rPr>
              <a:t>+ HR</a:t>
            </a:r>
          </a:p>
        </p:txBody>
      </p:sp>
      <p:sp>
        <p:nvSpPr>
          <p:cNvPr id="2048" name="Rectangular Callout 2047"/>
          <p:cNvSpPr/>
          <p:nvPr/>
        </p:nvSpPr>
        <p:spPr bwMode="auto">
          <a:xfrm>
            <a:off x="250825" y="4359275"/>
            <a:ext cx="461963" cy="461963"/>
          </a:xfrm>
          <a:prstGeom prst="wedgeRectCallout">
            <a:avLst>
              <a:gd name="adj1" fmla="val 24687"/>
              <a:gd name="adj2" fmla="val 74291"/>
            </a:avLst>
          </a:prstGeom>
          <a:ln w="28575">
            <a:solidFill>
              <a:srgbClr val="9C19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 </a:t>
            </a:r>
          </a:p>
        </p:txBody>
      </p:sp>
      <p:sp>
        <p:nvSpPr>
          <p:cNvPr id="26640" name="Rectangle 400"/>
          <p:cNvSpPr>
            <a:spLocks noChangeArrowheads="1"/>
          </p:cNvSpPr>
          <p:nvPr/>
        </p:nvSpPr>
        <p:spPr bwMode="auto">
          <a:xfrm>
            <a:off x="131763" y="4359275"/>
            <a:ext cx="66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D2AF6D"/>
                </a:solidFill>
                <a:latin typeface="Arial Black" pitchFamily="34" charset="0"/>
              </a:rPr>
              <a:t>12</a:t>
            </a:r>
            <a:endParaRPr lang="fr-BE" sz="2400">
              <a:solidFill>
                <a:srgbClr val="D2AF6D"/>
              </a:solidFill>
            </a:endParaRPr>
          </a:p>
        </p:txBody>
      </p:sp>
      <p:sp>
        <p:nvSpPr>
          <p:cNvPr id="2050" name="Rectangular Callout 2049"/>
          <p:cNvSpPr/>
          <p:nvPr/>
        </p:nvSpPr>
        <p:spPr bwMode="auto">
          <a:xfrm>
            <a:off x="831850" y="4122738"/>
            <a:ext cx="668338" cy="460375"/>
          </a:xfrm>
          <a:prstGeom prst="wedgeRectCallout">
            <a:avLst>
              <a:gd name="adj1" fmla="val 24687"/>
              <a:gd name="adj2" fmla="val 74291"/>
            </a:avLst>
          </a:prstGeom>
          <a:ln w="28575">
            <a:solidFill>
              <a:srgbClr val="9C19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 </a:t>
            </a:r>
          </a:p>
        </p:txBody>
      </p:sp>
      <p:sp>
        <p:nvSpPr>
          <p:cNvPr id="26642" name="Rectangle 405"/>
          <p:cNvSpPr>
            <a:spLocks noChangeArrowheads="1"/>
          </p:cNvSpPr>
          <p:nvPr/>
        </p:nvSpPr>
        <p:spPr bwMode="auto">
          <a:xfrm>
            <a:off x="846138" y="4132263"/>
            <a:ext cx="65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D2AF6D"/>
                </a:solidFill>
                <a:latin typeface="Arial Black" pitchFamily="34" charset="0"/>
              </a:rPr>
              <a:t>42</a:t>
            </a:r>
            <a:endParaRPr lang="fr-BE" sz="2400">
              <a:solidFill>
                <a:srgbClr val="D2AF6D"/>
              </a:solidFill>
            </a:endParaRPr>
          </a:p>
        </p:txBody>
      </p:sp>
      <p:sp>
        <p:nvSpPr>
          <p:cNvPr id="2051" name="Rectangular Callout 2050"/>
          <p:cNvSpPr/>
          <p:nvPr/>
        </p:nvSpPr>
        <p:spPr bwMode="auto">
          <a:xfrm>
            <a:off x="1720850" y="4024313"/>
            <a:ext cx="668338" cy="460375"/>
          </a:xfrm>
          <a:prstGeom prst="wedgeRectCallout">
            <a:avLst>
              <a:gd name="adj1" fmla="val 24687"/>
              <a:gd name="adj2" fmla="val 74291"/>
            </a:avLst>
          </a:prstGeom>
          <a:ln w="28575">
            <a:solidFill>
              <a:srgbClr val="9C19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 </a:t>
            </a:r>
          </a:p>
        </p:txBody>
      </p:sp>
      <p:sp>
        <p:nvSpPr>
          <p:cNvPr id="26644" name="Rectangle 406"/>
          <p:cNvSpPr>
            <a:spLocks noChangeArrowheads="1"/>
          </p:cNvSpPr>
          <p:nvPr/>
        </p:nvSpPr>
        <p:spPr bwMode="auto">
          <a:xfrm>
            <a:off x="1744663" y="4040188"/>
            <a:ext cx="66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D2AF6D"/>
                </a:solidFill>
                <a:latin typeface="Arial Black" pitchFamily="34" charset="0"/>
              </a:rPr>
              <a:t>56</a:t>
            </a:r>
            <a:endParaRPr lang="fr-BE" sz="2400">
              <a:solidFill>
                <a:srgbClr val="D2AF6D"/>
              </a:solidFill>
            </a:endParaRPr>
          </a:p>
        </p:txBody>
      </p:sp>
      <p:sp>
        <p:nvSpPr>
          <p:cNvPr id="2052" name="Rectangular Callout 2051"/>
          <p:cNvSpPr/>
          <p:nvPr/>
        </p:nvSpPr>
        <p:spPr bwMode="auto">
          <a:xfrm>
            <a:off x="2627313" y="3606800"/>
            <a:ext cx="668337" cy="461963"/>
          </a:xfrm>
          <a:prstGeom prst="wedgeRectCallout">
            <a:avLst>
              <a:gd name="adj1" fmla="val 24687"/>
              <a:gd name="adj2" fmla="val 74291"/>
            </a:avLst>
          </a:prstGeom>
          <a:ln w="28575">
            <a:solidFill>
              <a:srgbClr val="9C19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 </a:t>
            </a:r>
          </a:p>
        </p:txBody>
      </p:sp>
      <p:sp>
        <p:nvSpPr>
          <p:cNvPr id="26646" name="Rectangle 407"/>
          <p:cNvSpPr>
            <a:spLocks noChangeArrowheads="1"/>
          </p:cNvSpPr>
          <p:nvPr/>
        </p:nvSpPr>
        <p:spPr bwMode="auto">
          <a:xfrm>
            <a:off x="2643188" y="3609975"/>
            <a:ext cx="66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D2AF6D"/>
                </a:solidFill>
                <a:latin typeface="Arial Black" pitchFamily="34" charset="0"/>
              </a:rPr>
              <a:t>90</a:t>
            </a:r>
            <a:endParaRPr lang="fr-BE" sz="2400">
              <a:solidFill>
                <a:srgbClr val="D2AF6D"/>
              </a:solidFill>
            </a:endParaRPr>
          </a:p>
        </p:txBody>
      </p:sp>
      <p:sp>
        <p:nvSpPr>
          <p:cNvPr id="2053" name="Rectangular Callout 2052"/>
          <p:cNvSpPr/>
          <p:nvPr/>
        </p:nvSpPr>
        <p:spPr bwMode="auto">
          <a:xfrm>
            <a:off x="3562350" y="3216275"/>
            <a:ext cx="666750" cy="460375"/>
          </a:xfrm>
          <a:prstGeom prst="wedgeRectCallout">
            <a:avLst>
              <a:gd name="adj1" fmla="val 24687"/>
              <a:gd name="adj2" fmla="val 74291"/>
            </a:avLst>
          </a:prstGeom>
          <a:ln w="28575">
            <a:solidFill>
              <a:srgbClr val="9C19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 </a:t>
            </a:r>
          </a:p>
        </p:txBody>
      </p:sp>
      <p:sp>
        <p:nvSpPr>
          <p:cNvPr id="26648" name="Rectangle 408"/>
          <p:cNvSpPr>
            <a:spLocks noChangeArrowheads="1"/>
          </p:cNvSpPr>
          <p:nvPr/>
        </p:nvSpPr>
        <p:spPr bwMode="auto">
          <a:xfrm>
            <a:off x="3492500" y="3228975"/>
            <a:ext cx="80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D2AF6D"/>
                </a:solidFill>
                <a:latin typeface="Arial Black" pitchFamily="34" charset="0"/>
              </a:rPr>
              <a:t>132</a:t>
            </a:r>
            <a:endParaRPr lang="fr-BE" sz="2400">
              <a:solidFill>
                <a:srgbClr val="D2AF6D"/>
              </a:solidFill>
            </a:endParaRPr>
          </a:p>
        </p:txBody>
      </p:sp>
      <p:sp>
        <p:nvSpPr>
          <p:cNvPr id="2058" name="Rectangular Callout 2057"/>
          <p:cNvSpPr/>
          <p:nvPr/>
        </p:nvSpPr>
        <p:spPr bwMode="auto">
          <a:xfrm>
            <a:off x="4903788" y="2597150"/>
            <a:ext cx="669925" cy="460375"/>
          </a:xfrm>
          <a:prstGeom prst="wedgeRectCallout">
            <a:avLst>
              <a:gd name="adj1" fmla="val 24687"/>
              <a:gd name="adj2" fmla="val 74291"/>
            </a:avLst>
          </a:prstGeom>
          <a:ln w="28575">
            <a:solidFill>
              <a:srgbClr val="9C19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 </a:t>
            </a:r>
          </a:p>
        </p:txBody>
      </p:sp>
      <p:sp>
        <p:nvSpPr>
          <p:cNvPr id="26650" name="Rectangle 2238"/>
          <p:cNvSpPr>
            <a:spLocks noChangeArrowheads="1"/>
          </p:cNvSpPr>
          <p:nvPr/>
        </p:nvSpPr>
        <p:spPr bwMode="auto">
          <a:xfrm>
            <a:off x="4848225" y="2597150"/>
            <a:ext cx="80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D2AF6D"/>
                </a:solidFill>
                <a:latin typeface="Arial Black" pitchFamily="34" charset="0"/>
              </a:rPr>
              <a:t>420</a:t>
            </a:r>
            <a:endParaRPr lang="fr-BE" sz="2400">
              <a:solidFill>
                <a:srgbClr val="D2AF6D"/>
              </a:solidFill>
            </a:endParaRPr>
          </a:p>
        </p:txBody>
      </p:sp>
      <p:sp>
        <p:nvSpPr>
          <p:cNvPr id="2060" name="Rectangular Callout 2059"/>
          <p:cNvSpPr/>
          <p:nvPr/>
        </p:nvSpPr>
        <p:spPr bwMode="auto">
          <a:xfrm>
            <a:off x="6391275" y="2062163"/>
            <a:ext cx="681038" cy="463550"/>
          </a:xfrm>
          <a:prstGeom prst="wedgeRectCallout">
            <a:avLst>
              <a:gd name="adj1" fmla="val 24687"/>
              <a:gd name="adj2" fmla="val 74291"/>
            </a:avLst>
          </a:prstGeom>
          <a:ln w="28575">
            <a:solidFill>
              <a:srgbClr val="9C19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 </a:t>
            </a:r>
          </a:p>
        </p:txBody>
      </p:sp>
      <p:sp>
        <p:nvSpPr>
          <p:cNvPr id="26652" name="Rectangle 2240"/>
          <p:cNvSpPr>
            <a:spLocks noChangeArrowheads="1"/>
          </p:cNvSpPr>
          <p:nvPr/>
        </p:nvSpPr>
        <p:spPr bwMode="auto">
          <a:xfrm>
            <a:off x="6337300" y="2063750"/>
            <a:ext cx="80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D2AF6D"/>
                </a:solidFill>
                <a:latin typeface="Arial Black" pitchFamily="34" charset="0"/>
              </a:rPr>
              <a:t>506</a:t>
            </a:r>
            <a:endParaRPr lang="fr-BE" sz="2400">
              <a:solidFill>
                <a:srgbClr val="D2AF6D"/>
              </a:solidFill>
            </a:endParaRPr>
          </a:p>
        </p:txBody>
      </p:sp>
      <p:sp>
        <p:nvSpPr>
          <p:cNvPr id="2194" name="Rectangular Callout 2193"/>
          <p:cNvSpPr/>
          <p:nvPr/>
        </p:nvSpPr>
        <p:spPr bwMode="auto">
          <a:xfrm>
            <a:off x="7862888" y="1835150"/>
            <a:ext cx="692150" cy="460375"/>
          </a:xfrm>
          <a:prstGeom prst="wedgeRectCallout">
            <a:avLst>
              <a:gd name="adj1" fmla="val 24687"/>
              <a:gd name="adj2" fmla="val 74291"/>
            </a:avLst>
          </a:prstGeom>
          <a:ln w="28575">
            <a:solidFill>
              <a:srgbClr val="9C19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 </a:t>
            </a:r>
          </a:p>
        </p:txBody>
      </p:sp>
      <p:sp>
        <p:nvSpPr>
          <p:cNvPr id="26654" name="Rectangle 2748"/>
          <p:cNvSpPr>
            <a:spLocks noChangeArrowheads="1"/>
          </p:cNvSpPr>
          <p:nvPr/>
        </p:nvSpPr>
        <p:spPr bwMode="auto">
          <a:xfrm>
            <a:off x="7816850" y="1835150"/>
            <a:ext cx="808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D2AF6D"/>
                </a:solidFill>
                <a:latin typeface="Arial Black" pitchFamily="34" charset="0"/>
              </a:rPr>
              <a:t>552</a:t>
            </a:r>
            <a:endParaRPr lang="fr-BE" sz="2400">
              <a:solidFill>
                <a:srgbClr val="D2AF6D"/>
              </a:solidFill>
            </a:endParaRPr>
          </a:p>
        </p:txBody>
      </p:sp>
      <p:sp>
        <p:nvSpPr>
          <p:cNvPr id="18176" name="Oval 18175"/>
          <p:cNvSpPr/>
          <p:nvPr/>
        </p:nvSpPr>
        <p:spPr>
          <a:xfrm>
            <a:off x="465138" y="5373688"/>
            <a:ext cx="147637" cy="142875"/>
          </a:xfrm>
          <a:prstGeom prst="ellipse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C1914"/>
              </a:solidFill>
            </a:endParaRPr>
          </a:p>
        </p:txBody>
      </p:sp>
      <p:sp>
        <p:nvSpPr>
          <p:cNvPr id="2196" name="Oval 2195"/>
          <p:cNvSpPr/>
          <p:nvPr/>
        </p:nvSpPr>
        <p:spPr>
          <a:xfrm>
            <a:off x="8207375" y="5364163"/>
            <a:ext cx="147638" cy="142875"/>
          </a:xfrm>
          <a:prstGeom prst="ellipse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C1914"/>
              </a:solidFill>
            </a:endParaRPr>
          </a:p>
        </p:txBody>
      </p:sp>
      <p:sp>
        <p:nvSpPr>
          <p:cNvPr id="2197" name="Oval 2196"/>
          <p:cNvSpPr/>
          <p:nvPr/>
        </p:nvSpPr>
        <p:spPr>
          <a:xfrm>
            <a:off x="1222375" y="5364163"/>
            <a:ext cx="146050" cy="142875"/>
          </a:xfrm>
          <a:prstGeom prst="ellipse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C1914"/>
              </a:solidFill>
            </a:endParaRPr>
          </a:p>
        </p:txBody>
      </p:sp>
      <p:sp>
        <p:nvSpPr>
          <p:cNvPr id="2198" name="Oval 2197"/>
          <p:cNvSpPr/>
          <p:nvPr/>
        </p:nvSpPr>
        <p:spPr>
          <a:xfrm>
            <a:off x="2095500" y="5364163"/>
            <a:ext cx="147638" cy="142875"/>
          </a:xfrm>
          <a:prstGeom prst="ellipse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C1914"/>
              </a:solidFill>
            </a:endParaRPr>
          </a:p>
        </p:txBody>
      </p:sp>
      <p:sp>
        <p:nvSpPr>
          <p:cNvPr id="2199" name="Oval 2198"/>
          <p:cNvSpPr/>
          <p:nvPr/>
        </p:nvSpPr>
        <p:spPr>
          <a:xfrm>
            <a:off x="2965450" y="5373688"/>
            <a:ext cx="146050" cy="142875"/>
          </a:xfrm>
          <a:prstGeom prst="ellipse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C1914"/>
              </a:solidFill>
            </a:endParaRPr>
          </a:p>
        </p:txBody>
      </p:sp>
      <p:sp>
        <p:nvSpPr>
          <p:cNvPr id="2200" name="Oval 2199"/>
          <p:cNvSpPr/>
          <p:nvPr/>
        </p:nvSpPr>
        <p:spPr>
          <a:xfrm>
            <a:off x="3930650" y="5364163"/>
            <a:ext cx="147638" cy="142875"/>
          </a:xfrm>
          <a:prstGeom prst="ellipse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C1914"/>
              </a:solidFill>
            </a:endParaRPr>
          </a:p>
        </p:txBody>
      </p:sp>
      <p:sp>
        <p:nvSpPr>
          <p:cNvPr id="2201" name="Oval 2200"/>
          <p:cNvSpPr/>
          <p:nvPr/>
        </p:nvSpPr>
        <p:spPr>
          <a:xfrm>
            <a:off x="5265738" y="5364163"/>
            <a:ext cx="146050" cy="142875"/>
          </a:xfrm>
          <a:prstGeom prst="ellipse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C1914"/>
              </a:solidFill>
            </a:endParaRPr>
          </a:p>
        </p:txBody>
      </p:sp>
      <p:sp>
        <p:nvSpPr>
          <p:cNvPr id="2202" name="Oval 2201"/>
          <p:cNvSpPr/>
          <p:nvPr/>
        </p:nvSpPr>
        <p:spPr>
          <a:xfrm>
            <a:off x="6661150" y="5364163"/>
            <a:ext cx="147638" cy="142875"/>
          </a:xfrm>
          <a:prstGeom prst="ellipse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C1914"/>
              </a:solidFill>
            </a:endParaRPr>
          </a:p>
        </p:txBody>
      </p:sp>
      <p:sp>
        <p:nvSpPr>
          <p:cNvPr id="2203" name="TextBox 40"/>
          <p:cNvSpPr txBox="1">
            <a:spLocks noChangeArrowheads="1"/>
          </p:cNvSpPr>
          <p:nvPr/>
        </p:nvSpPr>
        <p:spPr bwMode="auto">
          <a:xfrm>
            <a:off x="311150" y="5516563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sz="1400" b="1" dirty="0" smtClean="0">
                <a:solidFill>
                  <a:srgbClr val="3C3C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1952</a:t>
            </a:r>
          </a:p>
        </p:txBody>
      </p:sp>
      <p:sp>
        <p:nvSpPr>
          <p:cNvPr id="2204" name="TextBox 42"/>
          <p:cNvSpPr txBox="1">
            <a:spLocks noChangeArrowheads="1"/>
          </p:cNvSpPr>
          <p:nvPr/>
        </p:nvSpPr>
        <p:spPr bwMode="auto">
          <a:xfrm>
            <a:off x="1008063" y="5507038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sz="1400" b="1" dirty="0" smtClean="0">
                <a:solidFill>
                  <a:srgbClr val="3C3C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1973</a:t>
            </a:r>
          </a:p>
        </p:txBody>
      </p:sp>
      <p:sp>
        <p:nvSpPr>
          <p:cNvPr id="2205" name="TextBox 43"/>
          <p:cNvSpPr txBox="1">
            <a:spLocks noChangeArrowheads="1"/>
          </p:cNvSpPr>
          <p:nvPr/>
        </p:nvSpPr>
        <p:spPr bwMode="auto">
          <a:xfrm>
            <a:off x="1847850" y="5507038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sz="1400" b="1" dirty="0" smtClean="0">
                <a:solidFill>
                  <a:srgbClr val="3C3C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1981</a:t>
            </a:r>
          </a:p>
        </p:txBody>
      </p:sp>
      <p:sp>
        <p:nvSpPr>
          <p:cNvPr id="2206" name="TextBox 44"/>
          <p:cNvSpPr txBox="1">
            <a:spLocks noChangeArrowheads="1"/>
          </p:cNvSpPr>
          <p:nvPr/>
        </p:nvSpPr>
        <p:spPr bwMode="auto">
          <a:xfrm>
            <a:off x="2808288" y="5507038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sz="1400" b="1" smtClean="0">
                <a:solidFill>
                  <a:srgbClr val="3C3C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1986</a:t>
            </a:r>
          </a:p>
        </p:txBody>
      </p:sp>
      <p:sp>
        <p:nvSpPr>
          <p:cNvPr id="2207" name="TextBox 56"/>
          <p:cNvSpPr txBox="1">
            <a:spLocks noChangeArrowheads="1"/>
          </p:cNvSpPr>
          <p:nvPr/>
        </p:nvSpPr>
        <p:spPr bwMode="auto">
          <a:xfrm>
            <a:off x="6456363" y="5507038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sz="1400" b="1" dirty="0" smtClean="0">
                <a:solidFill>
                  <a:srgbClr val="3C3C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2007</a:t>
            </a:r>
          </a:p>
        </p:txBody>
      </p:sp>
      <p:sp>
        <p:nvSpPr>
          <p:cNvPr id="2208" name="TextBox 57"/>
          <p:cNvSpPr txBox="1">
            <a:spLocks noChangeArrowheads="1"/>
          </p:cNvSpPr>
          <p:nvPr/>
        </p:nvSpPr>
        <p:spPr bwMode="auto">
          <a:xfrm>
            <a:off x="7969250" y="5507038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sz="1400" b="1" dirty="0" smtClean="0">
                <a:solidFill>
                  <a:srgbClr val="3C3C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2013</a:t>
            </a:r>
          </a:p>
        </p:txBody>
      </p:sp>
      <p:sp>
        <p:nvSpPr>
          <p:cNvPr id="2209" name="TextBox 58"/>
          <p:cNvSpPr txBox="1">
            <a:spLocks noChangeArrowheads="1"/>
          </p:cNvSpPr>
          <p:nvPr/>
        </p:nvSpPr>
        <p:spPr bwMode="auto">
          <a:xfrm>
            <a:off x="5040313" y="5507038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sz="1400" b="1" dirty="0" smtClean="0">
                <a:solidFill>
                  <a:srgbClr val="3C3C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2004</a:t>
            </a:r>
          </a:p>
        </p:txBody>
      </p:sp>
      <p:sp>
        <p:nvSpPr>
          <p:cNvPr id="2210" name="TextBox 62"/>
          <p:cNvSpPr txBox="1">
            <a:spLocks noChangeArrowheads="1"/>
          </p:cNvSpPr>
          <p:nvPr/>
        </p:nvSpPr>
        <p:spPr bwMode="auto">
          <a:xfrm>
            <a:off x="3721100" y="5507038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sz="1400" b="1" dirty="0" smtClean="0">
                <a:solidFill>
                  <a:srgbClr val="3C3C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1995</a:t>
            </a:r>
          </a:p>
        </p:txBody>
      </p:sp>
      <p:sp>
        <p:nvSpPr>
          <p:cNvPr id="49" name="objet"/>
          <p:cNvSpPr txBox="1"/>
          <p:nvPr/>
        </p:nvSpPr>
        <p:spPr>
          <a:xfrm>
            <a:off x="250825" y="549275"/>
            <a:ext cx="80311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Valodu kombinācijas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672" name="TextBox 1"/>
          <p:cNvSpPr txBox="1">
            <a:spLocks noChangeArrowheads="1"/>
          </p:cNvSpPr>
          <p:nvPr/>
        </p:nvSpPr>
        <p:spPr bwMode="auto">
          <a:xfrm>
            <a:off x="8493125" y="2062163"/>
            <a:ext cx="66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sz="1400"/>
              <a:t>24x23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1151" y="1195388"/>
            <a:ext cx="4414838" cy="1509713"/>
          </a:xfrm>
          <a:prstGeom prst="roundRect">
            <a:avLst/>
          </a:prstGeom>
          <a:ln>
            <a:noFill/>
          </a:ln>
          <a:effectLst>
            <a:outerShdw blurRad="114300" dist="203200" dir="5400000" sx="101000" sy="101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defRPr/>
            </a:pP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 oficiālas valodas no 28 </a:t>
            </a:r>
            <a:r>
              <a:rPr lang="lv-LV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dalībvalstīm,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914"/>
              </a:buClr>
              <a:defRPr/>
            </a:pPr>
            <a:r>
              <a:rPr lang="lv-LV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 </a:t>
            </a: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mērķa valodas, kopā iespējamas 552 valodu kombinācijas </a:t>
            </a:r>
            <a:endParaRPr lang="lv-LV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3850" y="1370013"/>
            <a:ext cx="8569325" cy="1914525"/>
          </a:xfrm>
          <a:prstGeom prst="round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80808"/>
                </a:solidFill>
              </a:rPr>
              <a:t>« </a:t>
            </a:r>
            <a:r>
              <a:rPr lang="lv-LV" sz="2400" dirty="0">
                <a:solidFill>
                  <a:srgbClr val="080808"/>
                </a:solidFill>
              </a:rPr>
              <a:t>Tiesa izveido tulkošanas dienestu, kurā nodarbina ekspertus ar </a:t>
            </a:r>
            <a:r>
              <a:rPr lang="lv-LV" sz="2400" dirty="0" smtClean="0">
                <a:solidFill>
                  <a:srgbClr val="080808"/>
                </a:solidFill>
              </a:rPr>
              <a:t>atbilstošām </a:t>
            </a:r>
            <a:r>
              <a:rPr lang="lv-LV" sz="2400" u="sng" dirty="0" smtClean="0">
                <a:solidFill>
                  <a:srgbClr val="080808"/>
                </a:solidFill>
              </a:rPr>
              <a:t>zināšanām </a:t>
            </a:r>
            <a:r>
              <a:rPr lang="lv-LV" sz="2400" u="sng" dirty="0">
                <a:solidFill>
                  <a:srgbClr val="080808"/>
                </a:solidFill>
              </a:rPr>
              <a:t>tiesību jomā </a:t>
            </a:r>
            <a:r>
              <a:rPr lang="lv-LV" sz="2400" dirty="0">
                <a:solidFill>
                  <a:srgbClr val="080808"/>
                </a:solidFill>
              </a:rPr>
              <a:t>un </a:t>
            </a:r>
            <a:r>
              <a:rPr lang="lv-LV" sz="2400" u="sng" dirty="0">
                <a:solidFill>
                  <a:srgbClr val="080808"/>
                </a:solidFill>
              </a:rPr>
              <a:t>ļoti labām vairāku </a:t>
            </a:r>
            <a:r>
              <a:rPr lang="lv-LV" sz="2400" dirty="0">
                <a:solidFill>
                  <a:srgbClr val="080808"/>
                </a:solidFill>
              </a:rPr>
              <a:t>Eiropas </a:t>
            </a:r>
            <a:r>
              <a:rPr lang="lv-LV" sz="2400" dirty="0" smtClean="0">
                <a:solidFill>
                  <a:srgbClr val="080808"/>
                </a:solidFill>
              </a:rPr>
              <a:t>Savienības </a:t>
            </a:r>
            <a:r>
              <a:rPr lang="lv-LV" sz="2400" u="sng" dirty="0" smtClean="0">
                <a:solidFill>
                  <a:srgbClr val="080808"/>
                </a:solidFill>
              </a:rPr>
              <a:t>oficiālo valodu </a:t>
            </a:r>
            <a:r>
              <a:rPr lang="lv-LV" sz="2400" dirty="0">
                <a:solidFill>
                  <a:srgbClr val="080808"/>
                </a:solidFill>
              </a:rPr>
              <a:t>zināšanām</a:t>
            </a:r>
            <a:r>
              <a:rPr lang="fr-BE" sz="2400" dirty="0" smtClean="0">
                <a:solidFill>
                  <a:srgbClr val="080808"/>
                </a:solidFill>
              </a:rPr>
              <a:t>.</a:t>
            </a:r>
            <a:r>
              <a:rPr lang="en-US" sz="2400" dirty="0" smtClean="0">
                <a:solidFill>
                  <a:srgbClr val="080808"/>
                </a:solidFill>
              </a:rPr>
              <a:t> »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3276600" y="2914650"/>
            <a:ext cx="5545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i="1" dirty="0" smtClean="0"/>
              <a:t>(</a:t>
            </a:r>
            <a:r>
              <a:rPr lang="lv-LV" i="1" dirty="0" smtClean="0"/>
              <a:t>Tiesas Reglamenta 42. pants</a:t>
            </a:r>
            <a:r>
              <a:rPr lang="en-US" i="1" dirty="0" smtClean="0"/>
              <a:t>)</a:t>
            </a: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07950" y="3429000"/>
            <a:ext cx="8243888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algn="just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lv-LV" sz="2400" dirty="0" smtClean="0">
                <a:latin typeface="+mj-lt"/>
                <a:cs typeface="Arial" pitchFamily="34" charset="0"/>
              </a:rPr>
              <a:t>Kāpēc juristi</a:t>
            </a:r>
            <a:r>
              <a:rPr lang="fr-FR" sz="2400" dirty="0" smtClean="0">
                <a:latin typeface="+mj-lt"/>
                <a:cs typeface="Arial" pitchFamily="34" charset="0"/>
              </a:rPr>
              <a:t>?</a:t>
            </a:r>
            <a:endParaRPr lang="fr-FR" sz="2400" dirty="0">
              <a:latin typeface="+mj-lt"/>
              <a:cs typeface="Arial" pitchFamily="34" charset="0"/>
            </a:endParaRPr>
          </a:p>
          <a:p>
            <a:pPr marL="609600" indent="-342900" algn="just" fontAlgn="auto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lv-LV" sz="2400" dirty="0" smtClean="0">
                <a:latin typeface="+mj-lt"/>
                <a:cs typeface="Arial" pitchFamily="34" charset="0"/>
              </a:rPr>
              <a:t>Juridiskajā tulkošanā ir jāveic </a:t>
            </a:r>
            <a:r>
              <a:rPr lang="lv-LV" sz="2400" b="1" dirty="0" smtClean="0">
                <a:latin typeface="+mj-lt"/>
                <a:cs typeface="Arial" pitchFamily="34" charset="0"/>
              </a:rPr>
              <a:t>tiesību salīdzināšana</a:t>
            </a:r>
            <a:r>
              <a:rPr lang="lv-LV" sz="2400" dirty="0" smtClean="0">
                <a:latin typeface="+mj-lt"/>
                <a:cs typeface="Arial" pitchFamily="34" charset="0"/>
              </a:rPr>
              <a:t> un ir jābūt </a:t>
            </a:r>
            <a:r>
              <a:rPr lang="lv-LV" sz="2400" b="1" dirty="0" smtClean="0">
                <a:latin typeface="+mj-lt"/>
                <a:cs typeface="Arial" pitchFamily="34" charset="0"/>
              </a:rPr>
              <a:t>juridisku tekstu rakstītprasmei</a:t>
            </a:r>
            <a:r>
              <a:rPr lang="fr-FR" sz="2400" dirty="0" smtClean="0">
                <a:latin typeface="+mj-lt"/>
                <a:cs typeface="Arial" pitchFamily="34" charset="0"/>
              </a:rPr>
              <a:t>.</a:t>
            </a:r>
            <a:endParaRPr lang="fr-FR" sz="2400" dirty="0">
              <a:latin typeface="+mj-lt"/>
              <a:cs typeface="Arial" pitchFamily="34" charset="0"/>
            </a:endParaRPr>
          </a:p>
          <a:p>
            <a:pPr marL="552450" indent="-285750" algn="just" fontAlgn="auto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lv-LV" sz="2400" dirty="0" smtClean="0">
                <a:latin typeface="+mj-lt"/>
                <a:cs typeface="Arial" pitchFamily="34" charset="0"/>
              </a:rPr>
              <a:t>Jānodrošina </a:t>
            </a:r>
            <a:r>
              <a:rPr lang="lv-LV" sz="2400" b="1" dirty="0" smtClean="0">
                <a:latin typeface="+mj-lt"/>
                <a:cs typeface="Arial" pitchFamily="34" charset="0"/>
              </a:rPr>
              <a:t>saziņa starp juristiem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dirty="0" smtClean="0">
                <a:latin typeface="+mj-lt"/>
                <a:cs typeface="Arial" pitchFamily="34" charset="0"/>
              </a:rPr>
              <a:t>(</a:t>
            </a:r>
            <a:r>
              <a:rPr lang="lv-LV" sz="2400" dirty="0" smtClean="0">
                <a:latin typeface="+mj-lt"/>
                <a:cs typeface="Arial" pitchFamily="34" charset="0"/>
              </a:rPr>
              <a:t>starp pušu pārstāvjiem un tiesnešiem, kā arī starp Savienības un valsts tiesām</a:t>
            </a:r>
            <a:r>
              <a:rPr lang="fr-FR" sz="2400" dirty="0" smtClean="0">
                <a:latin typeface="+mj-lt"/>
                <a:cs typeface="Arial" pitchFamily="34" charset="0"/>
              </a:rPr>
              <a:t>).</a:t>
            </a:r>
            <a:endParaRPr lang="fr-FR" sz="2400" dirty="0">
              <a:latin typeface="+mj-lt"/>
              <a:cs typeface="Arial" pitchFamily="34" charset="0"/>
            </a:endParaRPr>
          </a:p>
        </p:txBody>
      </p:sp>
      <p:sp>
        <p:nvSpPr>
          <p:cNvPr id="8" name="objet"/>
          <p:cNvSpPr txBox="1"/>
          <p:nvPr/>
        </p:nvSpPr>
        <p:spPr>
          <a:xfrm>
            <a:off x="250825" y="476250"/>
            <a:ext cx="8281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Tulkošanas dienests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cl" hidden="1"/>
          <p:cNvSpPr txBox="1">
            <a:spLocks/>
          </p:cNvSpPr>
          <p:nvPr/>
        </p:nvSpPr>
        <p:spPr>
          <a:xfrm rot="20964837">
            <a:off x="3911600" y="2870200"/>
            <a:ext cx="4681538" cy="18732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200"/>
              </a:spcAft>
              <a:buFont typeface="Arial" charset="0"/>
              <a:buNone/>
              <a:defRPr/>
            </a:pPr>
            <a:r>
              <a:rPr lang="fr-B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Exception !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latin typeface="Century Gothic" panose="020B0502020202020204" pitchFamily="34" charset="0"/>
              </a:rPr>
              <a:t>Relecture de conclusions, en cas de rédaction dans une </a:t>
            </a:r>
            <a:r>
              <a:rPr lang="fr-FR" sz="2400" i="1" dirty="0" smtClean="0">
                <a:latin typeface="Century Gothic" panose="020B0502020202020204" pitchFamily="34" charset="0"/>
              </a:rPr>
              <a:t>langue autre </a:t>
            </a:r>
            <a:r>
              <a:rPr lang="fr-FR" sz="2400" dirty="0" smtClean="0">
                <a:latin typeface="Century Gothic" panose="020B0502020202020204" pitchFamily="34" charset="0"/>
              </a:rPr>
              <a:t>que celle de l’avocat général</a:t>
            </a:r>
            <a:endParaRPr lang="fr-BE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1942307" y="3375223"/>
            <a:ext cx="54737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lv-LV" dirty="0" smtClean="0"/>
              <a:t>Dokumenti publicēšanai Krājumā</a:t>
            </a:r>
            <a:r>
              <a:rPr lang="fr-BE" dirty="0"/>
              <a:t/>
            </a:r>
            <a:br>
              <a:rPr lang="fr-BE" dirty="0"/>
            </a:br>
            <a:r>
              <a:rPr lang="lv-LV" dirty="0" smtClean="0"/>
              <a:t>(spriedumi, secinājumi, </a:t>
            </a:r>
            <a:r>
              <a:rPr lang="lv-LV" dirty="0" err="1" smtClean="0"/>
              <a:t>utt</a:t>
            </a:r>
            <a:r>
              <a:rPr lang="lv-LV" dirty="0" smtClean="0"/>
              <a:t>.)</a:t>
            </a:r>
            <a:r>
              <a:rPr lang="fr-BE" dirty="0"/>
              <a:t/>
            </a:r>
            <a:br>
              <a:rPr lang="fr-BE" dirty="0"/>
            </a:br>
            <a:endParaRPr lang="lv-LV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lv-LV" dirty="0" smtClean="0"/>
              <a:t>Tiesvedības dokumenti</a:t>
            </a:r>
            <a:r>
              <a:rPr lang="fr-BE" dirty="0"/>
              <a:t/>
            </a:r>
            <a:br>
              <a:rPr lang="fr-BE" dirty="0"/>
            </a:br>
            <a:r>
              <a:rPr lang="lv-LV" dirty="0"/>
              <a:t>(DDP, </a:t>
            </a:r>
            <a:r>
              <a:rPr lang="lv-LV" dirty="0" smtClean="0"/>
              <a:t>apsvērumi, </a:t>
            </a:r>
            <a:r>
              <a:rPr lang="lv-LV" dirty="0" err="1" smtClean="0"/>
              <a:t>utt</a:t>
            </a:r>
            <a:r>
              <a:rPr lang="lv-LV" dirty="0" smtClean="0"/>
              <a:t>.)</a:t>
            </a:r>
            <a:r>
              <a:rPr lang="fr-BE" dirty="0"/>
              <a:t/>
            </a:r>
            <a:br>
              <a:rPr lang="fr-BE" dirty="0"/>
            </a:br>
            <a:endParaRPr lang="lv-LV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lv-LV" dirty="0" smtClean="0"/>
              <a:t>«Dažādi»</a:t>
            </a:r>
            <a:r>
              <a:rPr lang="fr-BE" dirty="0" smtClean="0"/>
              <a:t> </a:t>
            </a:r>
            <a:r>
              <a:rPr lang="lv-LV" dirty="0" smtClean="0"/>
              <a:t>dokumenti</a:t>
            </a:r>
            <a:r>
              <a:rPr lang="fr-BE" dirty="0"/>
              <a:t/>
            </a:r>
            <a:br>
              <a:rPr lang="fr-BE" dirty="0"/>
            </a:br>
            <a:r>
              <a:rPr lang="lv-LV" dirty="0" smtClean="0"/>
              <a:t>(Vēstules, paziņojumi, </a:t>
            </a:r>
            <a:r>
              <a:rPr lang="lv-LV" dirty="0" err="1" smtClean="0"/>
              <a:t>utt</a:t>
            </a:r>
            <a:r>
              <a:rPr lang="lv-LV" dirty="0" smtClean="0"/>
              <a:t>.)</a:t>
            </a:r>
            <a:endParaRPr lang="lv-LV" dirty="0"/>
          </a:p>
        </p:txBody>
      </p:sp>
      <p:sp>
        <p:nvSpPr>
          <p:cNvPr id="5" name="objet"/>
          <p:cNvSpPr txBox="1"/>
          <p:nvPr/>
        </p:nvSpPr>
        <p:spPr>
          <a:xfrm>
            <a:off x="258763" y="557213"/>
            <a:ext cx="87741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Tulkošanas dienesta galvenās funkcijas</a:t>
            </a:r>
            <a:endParaRPr lang="en-GB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740862" y="5356696"/>
            <a:ext cx="56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sz="2400" b="1">
                <a:solidFill>
                  <a:srgbClr val="9C1914"/>
                </a:solidFill>
              </a:rPr>
              <a:t>3%</a:t>
            </a:r>
            <a:endParaRPr lang="fr-BE" sz="2400" b="1">
              <a:solidFill>
                <a:srgbClr val="9C1914"/>
              </a:solidFill>
            </a:endParaRPr>
          </a:p>
        </p:txBody>
      </p:sp>
      <p:pic>
        <p:nvPicPr>
          <p:cNvPr id="30734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039" flipV="1">
            <a:off x="6237625" y="5523956"/>
            <a:ext cx="304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95536" y="1412776"/>
            <a:ext cx="84717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lv-LV" sz="2400" dirty="0" smtClean="0"/>
              <a:t>nodrošina Tiesas </a:t>
            </a:r>
            <a:r>
              <a:rPr lang="lv-LV" sz="2400" dirty="0"/>
              <a:t>un </a:t>
            </a:r>
            <a:r>
              <a:rPr lang="lv-LV" sz="2400" dirty="0" smtClean="0"/>
              <a:t>Vispārējās </a:t>
            </a:r>
            <a:r>
              <a:rPr lang="lv-LV" sz="2400" dirty="0"/>
              <a:t>tiesas sagatavoto tekstu </a:t>
            </a:r>
            <a:r>
              <a:rPr lang="lv-LV" sz="2400" dirty="0" smtClean="0"/>
              <a:t>tulkojumu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nodrošina </a:t>
            </a:r>
            <a:r>
              <a:rPr lang="lv-LV" sz="2400" dirty="0"/>
              <a:t>Tiesas kancelejās iesniegto dokumentu tulkojumus no </a:t>
            </a:r>
            <a:r>
              <a:rPr lang="lv-LV" sz="2400" u="sng" dirty="0"/>
              <a:t>jebkuras </a:t>
            </a:r>
            <a:r>
              <a:rPr lang="lv-LV" sz="2400" dirty="0"/>
              <a:t>no oficiālajām ES valodām</a:t>
            </a:r>
            <a:endParaRPr lang="fr-BE" sz="24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lv-LV" sz="2400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580698" y="3383264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9C1914"/>
                </a:solidFill>
              </a:rPr>
              <a:t>70</a:t>
            </a:r>
            <a:r>
              <a:rPr lang="lv-LV" sz="2400" b="1" dirty="0">
                <a:solidFill>
                  <a:srgbClr val="9C1914"/>
                </a:solidFill>
              </a:rPr>
              <a:t>%</a:t>
            </a:r>
            <a:endParaRPr lang="fr-BE" sz="2400" b="1" dirty="0">
              <a:solidFill>
                <a:srgbClr val="9C1914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580698" y="4394502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9C1914"/>
                </a:solidFill>
              </a:rPr>
              <a:t>27</a:t>
            </a:r>
            <a:r>
              <a:rPr lang="lv-LV" sz="2400" b="1" dirty="0">
                <a:solidFill>
                  <a:srgbClr val="9C1914"/>
                </a:solidFill>
              </a:rPr>
              <a:t>%</a:t>
            </a:r>
            <a:endParaRPr lang="fr-BE" sz="2400" b="1" dirty="0">
              <a:solidFill>
                <a:srgbClr val="9C1914"/>
              </a:solidFill>
            </a:endParaRPr>
          </a:p>
        </p:txBody>
      </p:sp>
      <p:pic>
        <p:nvPicPr>
          <p:cNvPr id="18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039" flipV="1">
            <a:off x="6233036" y="3572749"/>
            <a:ext cx="3048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039" flipV="1">
            <a:off x="6233036" y="4556999"/>
            <a:ext cx="3048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 hidden="1"/>
          <p:cNvSpPr txBox="1"/>
          <p:nvPr/>
        </p:nvSpPr>
        <p:spPr>
          <a:xfrm>
            <a:off x="161511" y="4386108"/>
            <a:ext cx="8693555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Question: 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Which of the services above represents almost 50% of the entire Court’s personnel?</a:t>
            </a:r>
            <a:endParaRPr lang="fr-BE" sz="3600" dirty="0">
              <a:solidFill>
                <a:schemeClr val="bg1"/>
              </a:solidFill>
            </a:endParaRPr>
          </a:p>
        </p:txBody>
      </p:sp>
      <p:grpSp>
        <p:nvGrpSpPr>
          <p:cNvPr id="14341" name="Group 13"/>
          <p:cNvGrpSpPr>
            <a:grpSpLocks/>
          </p:cNvGrpSpPr>
          <p:nvPr/>
        </p:nvGrpSpPr>
        <p:grpSpPr bwMode="auto">
          <a:xfrm>
            <a:off x="3981450" y="2697163"/>
            <a:ext cx="2260600" cy="854075"/>
            <a:chOff x="899592" y="2276871"/>
            <a:chExt cx="2016224" cy="762853"/>
          </a:xfrm>
        </p:grpSpPr>
        <p:pic>
          <p:nvPicPr>
            <p:cNvPr id="143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276872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6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276872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76872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6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25880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525880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6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525880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782802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782802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782802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76871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525879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782801"/>
              <a:ext cx="504056" cy="25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2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073525"/>
            <a:ext cx="304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4816475"/>
            <a:ext cx="423862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637213"/>
            <a:ext cx="13223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2957513" y="2690813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3C3C3C"/>
                </a:solidFill>
              </a:rPr>
              <a:t>925</a:t>
            </a:r>
            <a:endParaRPr lang="fr-BE" sz="3600" b="1" dirty="0">
              <a:solidFill>
                <a:srgbClr val="3C3C3C"/>
              </a:solidFill>
            </a:endParaRPr>
          </a:p>
        </p:txBody>
      </p:sp>
      <p:sp>
        <p:nvSpPr>
          <p:cNvPr id="14346" name="TextBox 27"/>
          <p:cNvSpPr txBox="1">
            <a:spLocks noChangeArrowheads="1"/>
          </p:cNvSpPr>
          <p:nvPr/>
        </p:nvSpPr>
        <p:spPr bwMode="auto">
          <a:xfrm>
            <a:off x="2876550" y="3214688"/>
            <a:ext cx="1095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3C3C3C"/>
                </a:solidFill>
              </a:rPr>
              <a:t>PERSON</a:t>
            </a:r>
            <a:r>
              <a:rPr lang="lv-LV" sz="1400" b="1" dirty="0" smtClean="0">
                <a:solidFill>
                  <a:srgbClr val="3C3C3C"/>
                </a:solidFill>
              </a:rPr>
              <a:t>AS</a:t>
            </a:r>
            <a:endParaRPr lang="fr-BE" sz="1400" b="1" dirty="0">
              <a:solidFill>
                <a:srgbClr val="3C3C3C"/>
              </a:solidFill>
            </a:endParaRPr>
          </a:p>
        </p:txBody>
      </p:sp>
      <p:sp>
        <p:nvSpPr>
          <p:cNvPr id="14347" name="TextBox 28"/>
          <p:cNvSpPr txBox="1">
            <a:spLocks noChangeArrowheads="1"/>
          </p:cNvSpPr>
          <p:nvPr/>
        </p:nvSpPr>
        <p:spPr bwMode="auto">
          <a:xfrm>
            <a:off x="4373563" y="587851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3C3C3C"/>
                </a:solidFill>
              </a:rPr>
              <a:t>625</a:t>
            </a:r>
            <a:endParaRPr lang="fr-BE" sz="3600" b="1">
              <a:solidFill>
                <a:srgbClr val="3C3C3C"/>
              </a:solidFill>
            </a:endParaRPr>
          </a:p>
        </p:txBody>
      </p:sp>
      <p:sp>
        <p:nvSpPr>
          <p:cNvPr id="14348" name="TextBox 29"/>
          <p:cNvSpPr txBox="1">
            <a:spLocks noChangeArrowheads="1"/>
          </p:cNvSpPr>
          <p:nvPr/>
        </p:nvSpPr>
        <p:spPr bwMode="auto">
          <a:xfrm>
            <a:off x="5332413" y="5791200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3C3C3C"/>
                </a:solidFill>
              </a:rPr>
              <a:t>JURIST</a:t>
            </a:r>
            <a:r>
              <a:rPr lang="lv-LV" sz="2000" b="1" dirty="0" smtClean="0">
                <a:solidFill>
                  <a:srgbClr val="3C3C3C"/>
                </a:solidFill>
              </a:rPr>
              <a:t>I</a:t>
            </a:r>
            <a:r>
              <a:rPr lang="en-US" sz="2000" b="1" dirty="0" smtClean="0">
                <a:solidFill>
                  <a:srgbClr val="3C3C3C"/>
                </a:solidFill>
              </a:rPr>
              <a:t> LING</a:t>
            </a:r>
            <a:r>
              <a:rPr lang="lv-LV" sz="2000" b="1" dirty="0" smtClean="0">
                <a:solidFill>
                  <a:srgbClr val="3C3C3C"/>
                </a:solidFill>
              </a:rPr>
              <a:t>VISTI</a:t>
            </a:r>
            <a:endParaRPr lang="fr-BE" sz="2000" b="1" dirty="0">
              <a:solidFill>
                <a:srgbClr val="3C3C3C"/>
              </a:solidFill>
            </a:endParaRPr>
          </a:p>
        </p:txBody>
      </p:sp>
      <p:sp>
        <p:nvSpPr>
          <p:cNvPr id="14349" name="TextBox 30"/>
          <p:cNvSpPr txBox="1">
            <a:spLocks noChangeArrowheads="1"/>
          </p:cNvSpPr>
          <p:nvPr/>
        </p:nvSpPr>
        <p:spPr bwMode="auto">
          <a:xfrm>
            <a:off x="5667375" y="4148138"/>
            <a:ext cx="16494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3C3C3C"/>
                </a:solidFill>
              </a:rPr>
              <a:t>41 </a:t>
            </a:r>
            <a:r>
              <a:rPr lang="lv-LV" sz="2400" b="1" dirty="0" smtClean="0">
                <a:solidFill>
                  <a:srgbClr val="3C3C3C"/>
                </a:solidFill>
              </a:rPr>
              <a:t>GADI</a:t>
            </a:r>
            <a:endParaRPr lang="fr-BE" sz="2400" b="1" dirty="0">
              <a:solidFill>
                <a:srgbClr val="3C3C3C"/>
              </a:solidFill>
            </a:endParaRPr>
          </a:p>
        </p:txBody>
      </p:sp>
      <p:sp>
        <p:nvSpPr>
          <p:cNvPr id="14350" name="TextBox 31"/>
          <p:cNvSpPr txBox="1">
            <a:spLocks noChangeArrowheads="1"/>
          </p:cNvSpPr>
          <p:nvPr/>
        </p:nvSpPr>
        <p:spPr bwMode="auto">
          <a:xfrm>
            <a:off x="5761037" y="4816475"/>
            <a:ext cx="1907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lv-LV" b="1" dirty="0" smtClean="0">
                <a:solidFill>
                  <a:srgbClr val="3C3C3C"/>
                </a:solidFill>
              </a:rPr>
              <a:t>VIDĒJAIS VECUMS</a:t>
            </a:r>
            <a:endParaRPr lang="fr-BE" b="1" dirty="0">
              <a:solidFill>
                <a:srgbClr val="3C3C3C"/>
              </a:solidFill>
            </a:endParaRPr>
          </a:p>
        </p:txBody>
      </p:sp>
      <p:sp>
        <p:nvSpPr>
          <p:cNvPr id="14351" name="TextBox 32"/>
          <p:cNvSpPr txBox="1">
            <a:spLocks noChangeArrowheads="1"/>
          </p:cNvSpPr>
          <p:nvPr/>
        </p:nvSpPr>
        <p:spPr bwMode="auto">
          <a:xfrm>
            <a:off x="3130550" y="4067175"/>
            <a:ext cx="1379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C3C3C"/>
                </a:solidFill>
              </a:rPr>
              <a:t>= 65%</a:t>
            </a:r>
            <a:endParaRPr lang="fr-BE" sz="2400" b="1">
              <a:solidFill>
                <a:srgbClr val="3C3C3C"/>
              </a:solidFill>
            </a:endParaRPr>
          </a:p>
        </p:txBody>
      </p:sp>
      <p:sp>
        <p:nvSpPr>
          <p:cNvPr id="14352" name="TextBox 33"/>
          <p:cNvSpPr txBox="1">
            <a:spLocks noChangeArrowheads="1"/>
          </p:cNvSpPr>
          <p:nvPr/>
        </p:nvSpPr>
        <p:spPr bwMode="auto">
          <a:xfrm>
            <a:off x="3194050" y="4795838"/>
            <a:ext cx="100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C3C3C"/>
                </a:solidFill>
              </a:rPr>
              <a:t>= 35%</a:t>
            </a:r>
            <a:endParaRPr lang="fr-BE" sz="2400" b="1">
              <a:solidFill>
                <a:srgbClr val="3C3C3C"/>
              </a:solidFill>
            </a:endParaRPr>
          </a:p>
        </p:txBody>
      </p:sp>
      <p:grpSp>
        <p:nvGrpSpPr>
          <p:cNvPr id="14353" name="Group 47"/>
          <p:cNvGrpSpPr>
            <a:grpSpLocks/>
          </p:cNvGrpSpPr>
          <p:nvPr/>
        </p:nvGrpSpPr>
        <p:grpSpPr bwMode="auto">
          <a:xfrm>
            <a:off x="1687513" y="1520825"/>
            <a:ext cx="1527175" cy="646113"/>
            <a:chOff x="1153280" y="1978021"/>
            <a:chExt cx="1527498" cy="646331"/>
          </a:xfrm>
        </p:grpSpPr>
        <p:sp>
          <p:nvSpPr>
            <p:cNvPr id="14362" name="TextBox 1"/>
            <p:cNvSpPr txBox="1">
              <a:spLocks noChangeArrowheads="1"/>
            </p:cNvSpPr>
            <p:nvPr/>
          </p:nvSpPr>
          <p:spPr bwMode="auto">
            <a:xfrm>
              <a:off x="1153280" y="1978021"/>
              <a:ext cx="3985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3C3C3C"/>
                  </a:solidFill>
                </a:rPr>
                <a:t>3</a:t>
              </a:r>
              <a:endParaRPr lang="fr-BE" sz="3600" b="1">
                <a:solidFill>
                  <a:srgbClr val="3C3C3C"/>
                </a:solidFill>
              </a:endParaRPr>
            </a:p>
          </p:txBody>
        </p:sp>
        <p:sp>
          <p:nvSpPr>
            <p:cNvPr id="14363" name="TextBox 27"/>
            <p:cNvSpPr txBox="1">
              <a:spLocks noChangeArrowheads="1"/>
            </p:cNvSpPr>
            <p:nvPr/>
          </p:nvSpPr>
          <p:spPr bwMode="auto">
            <a:xfrm>
              <a:off x="1476120" y="2208939"/>
              <a:ext cx="1204658" cy="30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lv-LV" sz="1400" b="1" dirty="0" smtClean="0">
                  <a:solidFill>
                    <a:srgbClr val="3C3C3C"/>
                  </a:solidFill>
                </a:rPr>
                <a:t>direkcijas</a:t>
              </a:r>
              <a:endParaRPr lang="fr-BE" sz="1400" b="1" dirty="0">
                <a:solidFill>
                  <a:srgbClr val="3C3C3C"/>
                </a:solidFill>
              </a:endParaRPr>
            </a:p>
          </p:txBody>
        </p:sp>
      </p:grpSp>
      <p:grpSp>
        <p:nvGrpSpPr>
          <p:cNvPr id="14354" name="Group 50"/>
          <p:cNvGrpSpPr>
            <a:grpSpLocks/>
          </p:cNvGrpSpPr>
          <p:nvPr/>
        </p:nvGrpSpPr>
        <p:grpSpPr bwMode="auto">
          <a:xfrm>
            <a:off x="3589338" y="1520825"/>
            <a:ext cx="2535237" cy="646113"/>
            <a:chOff x="1043608" y="3429000"/>
            <a:chExt cx="2534770" cy="646331"/>
          </a:xfrm>
        </p:grpSpPr>
        <p:sp>
          <p:nvSpPr>
            <p:cNvPr id="14360" name="TextBox 1"/>
            <p:cNvSpPr txBox="1">
              <a:spLocks noChangeArrowheads="1"/>
            </p:cNvSpPr>
            <p:nvPr/>
          </p:nvSpPr>
          <p:spPr bwMode="auto">
            <a:xfrm>
              <a:off x="1043608" y="3429000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3C3C3C"/>
                  </a:solidFill>
                </a:rPr>
                <a:t>23</a:t>
              </a:r>
              <a:endParaRPr lang="fr-BE" sz="3600" b="1">
                <a:solidFill>
                  <a:srgbClr val="3C3C3C"/>
                </a:solidFill>
              </a:endParaRPr>
            </a:p>
          </p:txBody>
        </p:sp>
        <p:sp>
          <p:nvSpPr>
            <p:cNvPr id="14361" name="TextBox 27"/>
            <p:cNvSpPr txBox="1">
              <a:spLocks noChangeArrowheads="1"/>
            </p:cNvSpPr>
            <p:nvPr/>
          </p:nvSpPr>
          <p:spPr bwMode="auto">
            <a:xfrm>
              <a:off x="1552082" y="3645024"/>
              <a:ext cx="2026296" cy="30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lv-LV" sz="1400" b="1" dirty="0" smtClean="0">
                  <a:solidFill>
                    <a:srgbClr val="3C3C3C"/>
                  </a:solidFill>
                </a:rPr>
                <a:t>valodu nodaļas</a:t>
              </a:r>
              <a:endParaRPr lang="fr-BE" sz="1400" b="1" dirty="0">
                <a:solidFill>
                  <a:srgbClr val="3C3C3C"/>
                </a:solidFill>
              </a:endParaRPr>
            </a:p>
          </p:txBody>
        </p:sp>
      </p:grpSp>
      <p:grpSp>
        <p:nvGrpSpPr>
          <p:cNvPr id="14355" name="Group 1"/>
          <p:cNvGrpSpPr>
            <a:grpSpLocks/>
          </p:cNvGrpSpPr>
          <p:nvPr/>
        </p:nvGrpSpPr>
        <p:grpSpPr bwMode="auto">
          <a:xfrm>
            <a:off x="6140450" y="1520825"/>
            <a:ext cx="2076450" cy="646113"/>
            <a:chOff x="6977002" y="5807794"/>
            <a:chExt cx="2076385" cy="646112"/>
          </a:xfrm>
        </p:grpSpPr>
        <p:sp>
          <p:nvSpPr>
            <p:cNvPr id="14358" name="TextBox 1"/>
            <p:cNvSpPr txBox="1">
              <a:spLocks noChangeArrowheads="1"/>
            </p:cNvSpPr>
            <p:nvPr/>
          </p:nvSpPr>
          <p:spPr bwMode="auto">
            <a:xfrm>
              <a:off x="6977002" y="5807794"/>
              <a:ext cx="46831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3C3C3C"/>
                  </a:solidFill>
                </a:rPr>
                <a:t>3</a:t>
              </a:r>
              <a:endParaRPr lang="fr-BE" sz="3600" b="1">
                <a:solidFill>
                  <a:srgbClr val="3C3C3C"/>
                </a:solidFill>
              </a:endParaRPr>
            </a:p>
          </p:txBody>
        </p:sp>
        <p:sp>
          <p:nvSpPr>
            <p:cNvPr id="14359" name="TextBox 27"/>
            <p:cNvSpPr txBox="1">
              <a:spLocks noChangeArrowheads="1"/>
            </p:cNvSpPr>
            <p:nvPr/>
          </p:nvSpPr>
          <p:spPr bwMode="auto">
            <a:xfrm>
              <a:off x="7253286" y="6033578"/>
              <a:ext cx="18001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lv-LV" sz="1400" b="1" dirty="0" smtClean="0">
                  <a:solidFill>
                    <a:srgbClr val="3C3C3C"/>
                  </a:solidFill>
                </a:rPr>
                <a:t>horizontālās nodaļas</a:t>
              </a:r>
              <a:endParaRPr lang="fr-BE" sz="1400" b="1" dirty="0">
                <a:solidFill>
                  <a:srgbClr val="3C3C3C"/>
                </a:solidFill>
              </a:endParaRPr>
            </a:p>
          </p:txBody>
        </p:sp>
      </p:grpSp>
      <p:sp>
        <p:nvSpPr>
          <p:cNvPr id="48" name="objet"/>
          <p:cNvSpPr txBox="1"/>
          <p:nvPr/>
        </p:nvSpPr>
        <p:spPr>
          <a:xfrm>
            <a:off x="250825" y="549275"/>
            <a:ext cx="5905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Tulkošanas dienests</a:t>
            </a:r>
            <a:endParaRPr lang="fr-BE" sz="36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546F9684-F3C4-4645-B3A9-4712AC4052B0}"/>
</file>

<file path=customXml/itemProps2.xml><?xml version="1.0" encoding="utf-8"?>
<ds:datastoreItem xmlns:ds="http://schemas.openxmlformats.org/officeDocument/2006/customXml" ds:itemID="{F0F51B52-4C06-4F95-92E5-0FD11C99CA33}"/>
</file>

<file path=customXml/itemProps3.xml><?xml version="1.0" encoding="utf-8"?>
<ds:datastoreItem xmlns:ds="http://schemas.openxmlformats.org/officeDocument/2006/customXml" ds:itemID="{AD97AE34-6774-432F-A23A-CF692DBDD387}"/>
</file>

<file path=docProps/app.xml><?xml version="1.0" encoding="utf-8"?>
<Properties xmlns="http://schemas.openxmlformats.org/officeDocument/2006/extended-properties" xmlns:vt="http://schemas.openxmlformats.org/officeDocument/2006/docPropsVTypes">
  <TotalTime>13020</TotalTime>
  <Words>717</Words>
  <Application>Microsoft Office PowerPoint</Application>
  <PresentationFormat>On-screen Show (4:3)</PresentationFormat>
  <Paragraphs>274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Inese.Grinberga@curia.europa.eu;Ainars.Freimanis@curia.europa.eu</dc:creator>
  <cp:lastModifiedBy>Aija Veja</cp:lastModifiedBy>
  <cp:revision>763</cp:revision>
  <cp:lastPrinted>2016-06-30T08:46:40Z</cp:lastPrinted>
  <dcterms:created xsi:type="dcterms:W3CDTF">2015-06-01T14:36:48Z</dcterms:created>
  <dcterms:modified xsi:type="dcterms:W3CDTF">2016-10-25T13:49:43Z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