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drawings/drawing1.xml" ContentType="application/vnd.openxmlformats-officedocument.drawingml.chartshapes+xml"/>
  <Override PartName="/ppt/diagrams/data1.xml" ContentType="application/vnd.openxmlformats-officedocument.drawingml.diagramData+xml"/>
  <Override PartName="/ppt/drawings/drawing2.xml" ContentType="application/vnd.openxmlformats-officedocument.drawingml.chartshapes+xml"/>
  <Override PartName="/ppt/presentation.xml" ContentType="application/vnd.openxmlformats-officedocument.presentationml.presentation.main+xml"/>
  <Override PartName="/ppt/slides/slide4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charts/chart4.xml" ContentType="application/vnd.openxmlformats-officedocument.drawingml.chart+xml"/>
  <Override PartName="/ppt/diagrams/drawing1.xml" ContentType="application/vnd.ms-office.drawingml.diagramDrawing+xml"/>
  <Override PartName="/ppt/charts/chart3.xml" ContentType="application/vnd.openxmlformats-officedocument.drawingml.chart+xml"/>
  <Override PartName="/ppt/diagrams/colors1.xml" ContentType="application/vnd.openxmlformats-officedocument.drawingml.diagramColors+xml"/>
  <Override PartName="/ppt/theme/themeOverride2.xml" ContentType="application/vnd.openxmlformats-officedocument.themeOverride+xml"/>
  <Override PartName="/ppt/charts/chart2.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61" r:id="rId2"/>
    <p:sldId id="263" r:id="rId3"/>
    <p:sldId id="278" r:id="rId4"/>
    <p:sldId id="266" r:id="rId5"/>
    <p:sldId id="312" r:id="rId6"/>
    <p:sldId id="313" r:id="rId7"/>
    <p:sldId id="268" r:id="rId8"/>
    <p:sldId id="265" r:id="rId9"/>
    <p:sldId id="264" r:id="rId10"/>
    <p:sldId id="308" r:id="rId11"/>
    <p:sldId id="307" r:id="rId12"/>
    <p:sldId id="277" r:id="rId13"/>
    <p:sldId id="280" r:id="rId14"/>
    <p:sldId id="309" r:id="rId15"/>
    <p:sldId id="304" r:id="rId16"/>
    <p:sldId id="274" r:id="rId17"/>
    <p:sldId id="314" r:id="rId18"/>
    <p:sldId id="272" r:id="rId19"/>
    <p:sldId id="318" r:id="rId20"/>
    <p:sldId id="311" r:id="rId21"/>
    <p:sldId id="316" r:id="rId22"/>
    <p:sldId id="281" r:id="rId23"/>
    <p:sldId id="282" r:id="rId24"/>
    <p:sldId id="317" r:id="rId25"/>
    <p:sldId id="295" r:id="rId26"/>
    <p:sldId id="298" r:id="rId27"/>
    <p:sldId id="303" r:id="rId28"/>
    <p:sldId id="300" r:id="rId29"/>
    <p:sldId id="301" r:id="rId30"/>
    <p:sldId id="302" r:id="rId31"/>
    <p:sldId id="270" r:id="rId32"/>
    <p:sldId id="271" r:id="rId33"/>
    <p:sldId id="297" r:id="rId34"/>
    <p:sldId id="286" r:id="rId35"/>
    <p:sldId id="287" r:id="rId36"/>
    <p:sldId id="288" r:id="rId37"/>
    <p:sldId id="291" r:id="rId38"/>
    <p:sldId id="315" r:id="rId39"/>
    <p:sldId id="284" r:id="rId40"/>
    <p:sldId id="269" r:id="rId41"/>
    <p:sldId id="296" r:id="rId42"/>
    <p:sldId id="283" r:id="rId43"/>
    <p:sldId id="299" r:id="rId44"/>
    <p:sldId id="285" r:id="rId45"/>
    <p:sldId id="292" r:id="rId46"/>
    <p:sldId id="319" r:id="rId47"/>
  </p:sldIdLst>
  <p:sldSz cx="9144000" cy="6858000" type="screen4x3"/>
  <p:notesSz cx="6858000"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86" autoAdjust="0"/>
  </p:normalViewPr>
  <p:slideViewPr>
    <p:cSldViewPr>
      <p:cViewPr>
        <p:scale>
          <a:sx n="55" d="100"/>
          <a:sy n="55" d="100"/>
        </p:scale>
        <p:origin x="-195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16"/>
    </p:cViewPr>
  </p:sorterViewPr>
  <p:notesViewPr>
    <p:cSldViewPr>
      <p:cViewPr varScale="1">
        <p:scale>
          <a:sx n="62" d="100"/>
          <a:sy n="62" d="100"/>
        </p:scale>
        <p:origin x="-2850" y="-78"/>
      </p:cViewPr>
      <p:guideLst>
        <p:guide orient="horz" pos="312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net1.cec.eu.int\DGT\DGT.02\9_speeches_presentations\9.2_presentations\standard_slides\charts_images\2012_production_figures_revdgt03_en.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41377540263811"/>
          <c:y val="3.8773908558871674E-2"/>
          <c:w val="0.82985929436352468"/>
          <c:h val="0.88441776234653502"/>
        </c:manualLayout>
      </c:layout>
      <c:lineChart>
        <c:grouping val="standard"/>
        <c:varyColors val="0"/>
        <c:ser>
          <c:idx val="0"/>
          <c:order val="0"/>
          <c:tx>
            <c:strRef>
              <c:f>Sheet1!$B$2</c:f>
              <c:strCache>
                <c:ptCount val="1"/>
                <c:pt idx="0">
                  <c:v>Pages</c:v>
                </c:pt>
              </c:strCache>
            </c:strRef>
          </c:tx>
          <c:spPr>
            <a:ln w="50800"/>
          </c:spPr>
          <c:marker>
            <c:symbol val="none"/>
          </c:marker>
          <c:cat>
            <c:numRef>
              <c:f>Sheet1!$C$1:$H$1</c:f>
              <c:numCache>
                <c:formatCode>General</c:formatCode>
                <c:ptCount val="6"/>
                <c:pt idx="0">
                  <c:v>2010</c:v>
                </c:pt>
                <c:pt idx="1">
                  <c:v>2011</c:v>
                </c:pt>
                <c:pt idx="2">
                  <c:v>2012</c:v>
                </c:pt>
                <c:pt idx="3">
                  <c:v>2013</c:v>
                </c:pt>
                <c:pt idx="4">
                  <c:v>2014</c:v>
                </c:pt>
                <c:pt idx="5">
                  <c:v>2015</c:v>
                </c:pt>
              </c:numCache>
            </c:numRef>
          </c:cat>
          <c:val>
            <c:numRef>
              <c:f>Sheet1!$C$2:$H$2</c:f>
              <c:numCache>
                <c:formatCode>General</c:formatCode>
                <c:ptCount val="6"/>
                <c:pt idx="0">
                  <c:v>1800000</c:v>
                </c:pt>
                <c:pt idx="1">
                  <c:v>2100000</c:v>
                </c:pt>
                <c:pt idx="2">
                  <c:v>1750000</c:v>
                </c:pt>
                <c:pt idx="3">
                  <c:v>2000000</c:v>
                </c:pt>
                <c:pt idx="4">
                  <c:v>2300000</c:v>
                </c:pt>
                <c:pt idx="5">
                  <c:v>1990000</c:v>
                </c:pt>
              </c:numCache>
            </c:numRef>
          </c:val>
          <c:smooth val="0"/>
        </c:ser>
        <c:dLbls>
          <c:showLegendKey val="0"/>
          <c:showVal val="0"/>
          <c:showCatName val="0"/>
          <c:showSerName val="0"/>
          <c:showPercent val="0"/>
          <c:showBubbleSize val="0"/>
        </c:dLbls>
        <c:marker val="1"/>
        <c:smooth val="0"/>
        <c:axId val="33882880"/>
        <c:axId val="33884416"/>
      </c:lineChart>
      <c:lineChart>
        <c:grouping val="standard"/>
        <c:varyColors val="0"/>
        <c:ser>
          <c:idx val="1"/>
          <c:order val="1"/>
          <c:tx>
            <c:strRef>
              <c:f>Sheet1!$B$3</c:f>
              <c:strCache>
                <c:ptCount val="1"/>
                <c:pt idx="0">
                  <c:v>Effectifs</c:v>
                </c:pt>
              </c:strCache>
            </c:strRef>
          </c:tx>
          <c:spPr>
            <a:ln w="50800">
              <a:solidFill>
                <a:srgbClr val="FF0000"/>
              </a:solidFill>
            </a:ln>
          </c:spPr>
          <c:marker>
            <c:symbol val="none"/>
          </c:marker>
          <c:cat>
            <c:numRef>
              <c:f>Sheet1!$C$1:$H$1</c:f>
              <c:numCache>
                <c:formatCode>General</c:formatCode>
                <c:ptCount val="6"/>
                <c:pt idx="0">
                  <c:v>2010</c:v>
                </c:pt>
                <c:pt idx="1">
                  <c:v>2011</c:v>
                </c:pt>
                <c:pt idx="2">
                  <c:v>2012</c:v>
                </c:pt>
                <c:pt idx="3">
                  <c:v>2013</c:v>
                </c:pt>
                <c:pt idx="4">
                  <c:v>2014</c:v>
                </c:pt>
                <c:pt idx="5">
                  <c:v>2015</c:v>
                </c:pt>
              </c:numCache>
            </c:numRef>
          </c:cat>
          <c:val>
            <c:numRef>
              <c:f>Sheet1!$C$3:$H$3</c:f>
              <c:numCache>
                <c:formatCode>General</c:formatCode>
                <c:ptCount val="6"/>
                <c:pt idx="0">
                  <c:v>2518</c:v>
                </c:pt>
                <c:pt idx="1">
                  <c:v>2544</c:v>
                </c:pt>
                <c:pt idx="2">
                  <c:v>2555</c:v>
                </c:pt>
                <c:pt idx="3">
                  <c:v>2519</c:v>
                </c:pt>
                <c:pt idx="4">
                  <c:v>2477</c:v>
                </c:pt>
                <c:pt idx="5">
                  <c:v>2465</c:v>
                </c:pt>
              </c:numCache>
            </c:numRef>
          </c:val>
          <c:smooth val="0"/>
        </c:ser>
        <c:dLbls>
          <c:showLegendKey val="0"/>
          <c:showVal val="0"/>
          <c:showCatName val="0"/>
          <c:showSerName val="0"/>
          <c:showPercent val="0"/>
          <c:showBubbleSize val="0"/>
        </c:dLbls>
        <c:marker val="1"/>
        <c:smooth val="0"/>
        <c:axId val="33904128"/>
        <c:axId val="33902592"/>
      </c:lineChart>
      <c:catAx>
        <c:axId val="33882880"/>
        <c:scaling>
          <c:orientation val="minMax"/>
        </c:scaling>
        <c:delete val="0"/>
        <c:axPos val="b"/>
        <c:numFmt formatCode="General" sourceLinked="1"/>
        <c:majorTickMark val="out"/>
        <c:minorTickMark val="none"/>
        <c:tickLblPos val="nextTo"/>
        <c:crossAx val="33884416"/>
        <c:crosses val="autoZero"/>
        <c:auto val="1"/>
        <c:lblAlgn val="ctr"/>
        <c:lblOffset val="100"/>
        <c:noMultiLvlLbl val="0"/>
      </c:catAx>
      <c:valAx>
        <c:axId val="33884416"/>
        <c:scaling>
          <c:orientation val="minMax"/>
        </c:scaling>
        <c:delete val="0"/>
        <c:axPos val="l"/>
        <c:majorGridlines/>
        <c:numFmt formatCode="#\ ###\ ##0" sourceLinked="0"/>
        <c:majorTickMark val="out"/>
        <c:minorTickMark val="none"/>
        <c:tickLblPos val="nextTo"/>
        <c:txPr>
          <a:bodyPr/>
          <a:lstStyle/>
          <a:p>
            <a:pPr>
              <a:defRPr baseline="0">
                <a:solidFill>
                  <a:schemeClr val="tx2"/>
                </a:solidFill>
              </a:defRPr>
            </a:pPr>
            <a:endParaRPr lang="lv-LV"/>
          </a:p>
        </c:txPr>
        <c:crossAx val="33882880"/>
        <c:crosses val="autoZero"/>
        <c:crossBetween val="between"/>
      </c:valAx>
      <c:valAx>
        <c:axId val="33902592"/>
        <c:scaling>
          <c:orientation val="minMax"/>
        </c:scaling>
        <c:delete val="0"/>
        <c:axPos val="r"/>
        <c:numFmt formatCode="#\ ###\ ##0" sourceLinked="0"/>
        <c:majorTickMark val="out"/>
        <c:minorTickMark val="none"/>
        <c:tickLblPos val="nextTo"/>
        <c:txPr>
          <a:bodyPr/>
          <a:lstStyle/>
          <a:p>
            <a:pPr>
              <a:defRPr baseline="0">
                <a:solidFill>
                  <a:srgbClr val="FF0000"/>
                </a:solidFill>
              </a:defRPr>
            </a:pPr>
            <a:endParaRPr lang="lv-LV"/>
          </a:p>
        </c:txPr>
        <c:crossAx val="33904128"/>
        <c:crosses val="max"/>
        <c:crossBetween val="between"/>
      </c:valAx>
      <c:catAx>
        <c:axId val="33904128"/>
        <c:scaling>
          <c:orientation val="minMax"/>
        </c:scaling>
        <c:delete val="1"/>
        <c:axPos val="b"/>
        <c:numFmt formatCode="General" sourceLinked="1"/>
        <c:majorTickMark val="out"/>
        <c:minorTickMark val="none"/>
        <c:tickLblPos val="none"/>
        <c:crossAx val="33902592"/>
        <c:crosses val="autoZero"/>
        <c:auto val="1"/>
        <c:lblAlgn val="ctr"/>
        <c:lblOffset val="100"/>
        <c:noMultiLvlLbl val="0"/>
      </c:catAx>
    </c:plotArea>
    <c:plotVisOnly val="1"/>
    <c:dispBlanksAs val="gap"/>
    <c:showDLblsOverMax val="0"/>
  </c:chart>
  <c:txPr>
    <a:bodyPr/>
    <a:lstStyle/>
    <a:p>
      <a:pPr>
        <a:defRPr sz="1300" b="1" i="0" baseline="0"/>
      </a:pPr>
      <a:endParaRPr lang="lv-LV"/>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showLegendKey val="0"/>
            <c:showVal val="0"/>
            <c:showCatName val="0"/>
            <c:showSerName val="0"/>
            <c:showPercent val="1"/>
            <c:showBubbleSize val="0"/>
            <c:showLeaderLines val="1"/>
          </c:dLbls>
          <c:cat>
            <c:multiLvlStrRef>
              <c:f>Sheet2!$A$4:$B$14</c:f>
              <c:multiLvlStrCache>
                <c:ptCount val="11"/>
                <c:lvl>
                  <c:pt idx="0">
                    <c:v>EU law, including the legislative process</c:v>
                  </c:pt>
                  <c:pt idx="1">
                    <c:v>Guardian of the Treaties/Implementation of EU law</c:v>
                  </c:pt>
                  <c:pt idx="2">
                    <c:v>Correspondence</c:v>
                  </c:pt>
                  <c:pt idx="3">
                    <c:v>Political documents</c:v>
                  </c:pt>
                  <c:pt idx="4">
                    <c:v>Relations with other EU institutions</c:v>
                  </c:pt>
                  <c:pt idx="5">
                    <c:v>Communication, web, media, publications</c:v>
                  </c:pt>
                  <c:pt idx="6">
                    <c:v>Budget, budgetary procedure</c:v>
                  </c:pt>
                  <c:pt idx="7">
                    <c:v>Documents linked to international organisations and non-EU countries</c:v>
                  </c:pt>
                  <c:pt idx="8">
                    <c:v>Notices for publication in OJ</c:v>
                  </c:pt>
                  <c:pt idx="9">
                    <c:v>Commission working or internal documents</c:v>
                  </c:pt>
                  <c:pt idx="10">
                    <c:v>Other</c:v>
                  </c:pt>
                </c:lvl>
                <c:lvl>
                  <c:pt idx="0">
                    <c:v>1</c:v>
                  </c:pt>
                  <c:pt idx="1">
                    <c:v>2</c:v>
                  </c:pt>
                  <c:pt idx="2">
                    <c:v>3</c:v>
                  </c:pt>
                  <c:pt idx="3">
                    <c:v>4</c:v>
                  </c:pt>
                  <c:pt idx="4">
                    <c:v>5</c:v>
                  </c:pt>
                  <c:pt idx="5">
                    <c:v>6</c:v>
                  </c:pt>
                  <c:pt idx="6">
                    <c:v>7</c:v>
                  </c:pt>
                  <c:pt idx="7">
                    <c:v>8</c:v>
                  </c:pt>
                  <c:pt idx="8">
                    <c:v>9</c:v>
                  </c:pt>
                  <c:pt idx="9">
                    <c:v>10</c:v>
                  </c:pt>
                  <c:pt idx="10">
                    <c:v>11</c:v>
                  </c:pt>
                </c:lvl>
              </c:multiLvlStrCache>
            </c:multiLvlStrRef>
          </c:cat>
          <c:val>
            <c:numRef>
              <c:f>Sheet2!$C$4:$C$14</c:f>
              <c:numCache>
                <c:formatCode>General</c:formatCode>
                <c:ptCount val="11"/>
                <c:pt idx="0">
                  <c:v>697963</c:v>
                </c:pt>
                <c:pt idx="1">
                  <c:v>300987</c:v>
                </c:pt>
                <c:pt idx="2">
                  <c:v>258371</c:v>
                </c:pt>
                <c:pt idx="3">
                  <c:v>112125</c:v>
                </c:pt>
                <c:pt idx="4">
                  <c:v>15049</c:v>
                </c:pt>
                <c:pt idx="5">
                  <c:v>201901</c:v>
                </c:pt>
                <c:pt idx="6">
                  <c:v>46499</c:v>
                </c:pt>
                <c:pt idx="7">
                  <c:v>40690</c:v>
                </c:pt>
                <c:pt idx="8">
                  <c:v>97131</c:v>
                </c:pt>
                <c:pt idx="9">
                  <c:v>28270</c:v>
                </c:pt>
                <c:pt idx="10">
                  <c:v>48117</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0317259285058422"/>
          <c:y val="0.13644034860139462"/>
          <c:w val="0.3571629962816904"/>
          <c:h val="0.72293088207141243"/>
        </c:manualLayout>
      </c:layout>
      <c:overlay val="0"/>
      <c:txPr>
        <a:bodyPr/>
        <a:lstStyle/>
        <a:p>
          <a:pPr>
            <a:defRPr sz="1100" b="1"/>
          </a:pPr>
          <a:endParaRPr lang="lv-LV"/>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228541882109618E-2"/>
          <c:y val="1.9528106758016705E-2"/>
          <c:w val="0.95243019648397109"/>
          <c:h val="0.86473123913668049"/>
        </c:manualLayout>
      </c:layout>
      <c:barChart>
        <c:barDir val="col"/>
        <c:grouping val="clustered"/>
        <c:varyColors val="0"/>
        <c:ser>
          <c:idx val="0"/>
          <c:order val="0"/>
          <c:tx>
            <c:strRef>
              <c:f>'Prod tget lge'!$G$2</c:f>
              <c:strCache>
                <c:ptCount val="1"/>
                <c:pt idx="0">
                  <c:v>2015</c:v>
                </c:pt>
              </c:strCache>
            </c:strRef>
          </c:tx>
          <c:spPr>
            <a:solidFill>
              <a:schemeClr val="bg1">
                <a:lumMod val="50000"/>
              </a:schemeClr>
            </a:solidFill>
            <a:ln w="13605">
              <a:solidFill>
                <a:schemeClr val="accent4"/>
              </a:solidFill>
              <a:prstDash val="solid"/>
            </a:ln>
            <a:effectLst>
              <a:outerShdw blurRad="50800" dist="38100" dir="2700000" algn="tl" rotWithShape="0">
                <a:prstClr val="black">
                  <a:alpha val="40000"/>
                </a:prstClr>
              </a:outerShdw>
            </a:effectLst>
          </c:spPr>
          <c:invertIfNegative val="0"/>
          <c:cat>
            <c:strRef>
              <c:f>'Prod tget lge'!$F$3:$F$27</c:f>
              <c:strCache>
                <c:ptCount val="25"/>
                <c:pt idx="0">
                  <c:v>EN</c:v>
                </c:pt>
                <c:pt idx="1">
                  <c:v>FR</c:v>
                </c:pt>
                <c:pt idx="2">
                  <c:v>DE</c:v>
                </c:pt>
                <c:pt idx="3">
                  <c:v>IT</c:v>
                </c:pt>
                <c:pt idx="4">
                  <c:v>ES</c:v>
                </c:pt>
                <c:pt idx="5">
                  <c:v>NL</c:v>
                </c:pt>
                <c:pt idx="6">
                  <c:v>PT</c:v>
                </c:pt>
                <c:pt idx="7">
                  <c:v>EL</c:v>
                </c:pt>
                <c:pt idx="8">
                  <c:v>PL</c:v>
                </c:pt>
                <c:pt idx="9">
                  <c:v>SL</c:v>
                </c:pt>
                <c:pt idx="10">
                  <c:v>SV</c:v>
                </c:pt>
                <c:pt idx="11">
                  <c:v>RO</c:v>
                </c:pt>
                <c:pt idx="12">
                  <c:v>HR</c:v>
                </c:pt>
                <c:pt idx="13">
                  <c:v>HU</c:v>
                </c:pt>
                <c:pt idx="14">
                  <c:v>FI</c:v>
                </c:pt>
                <c:pt idx="15">
                  <c:v>SK</c:v>
                </c:pt>
                <c:pt idx="16">
                  <c:v>CS</c:v>
                </c:pt>
                <c:pt idx="17">
                  <c:v>BG</c:v>
                </c:pt>
                <c:pt idx="18">
                  <c:v>DA</c:v>
                </c:pt>
                <c:pt idx="19">
                  <c:v>LT</c:v>
                </c:pt>
                <c:pt idx="20">
                  <c:v>LV</c:v>
                </c:pt>
                <c:pt idx="21">
                  <c:v>ET</c:v>
                </c:pt>
                <c:pt idx="22">
                  <c:v>MT</c:v>
                </c:pt>
                <c:pt idx="23">
                  <c:v>GA</c:v>
                </c:pt>
                <c:pt idx="24">
                  <c:v>other</c:v>
                </c:pt>
              </c:strCache>
            </c:strRef>
          </c:cat>
          <c:val>
            <c:numRef>
              <c:f>'Prod tget lge'!$G$3:$G$27</c:f>
              <c:numCache>
                <c:formatCode>General</c:formatCode>
                <c:ptCount val="25"/>
                <c:pt idx="0">
                  <c:v>12.1</c:v>
                </c:pt>
                <c:pt idx="1">
                  <c:v>6.98</c:v>
                </c:pt>
                <c:pt idx="2">
                  <c:v>5.56</c:v>
                </c:pt>
                <c:pt idx="3">
                  <c:v>4.1900000000000004</c:v>
                </c:pt>
                <c:pt idx="4">
                  <c:v>4.2300000000000004</c:v>
                </c:pt>
                <c:pt idx="5">
                  <c:v>3.99</c:v>
                </c:pt>
                <c:pt idx="6">
                  <c:v>3.85</c:v>
                </c:pt>
                <c:pt idx="7">
                  <c:v>3.85</c:v>
                </c:pt>
                <c:pt idx="8">
                  <c:v>3.79</c:v>
                </c:pt>
                <c:pt idx="9">
                  <c:v>3.61</c:v>
                </c:pt>
                <c:pt idx="10">
                  <c:v>3.69</c:v>
                </c:pt>
                <c:pt idx="11">
                  <c:v>3.74</c:v>
                </c:pt>
                <c:pt idx="12">
                  <c:v>3.71</c:v>
                </c:pt>
                <c:pt idx="13">
                  <c:v>3.72</c:v>
                </c:pt>
                <c:pt idx="14">
                  <c:v>3.62</c:v>
                </c:pt>
                <c:pt idx="15">
                  <c:v>3.64</c:v>
                </c:pt>
                <c:pt idx="16">
                  <c:v>3.67</c:v>
                </c:pt>
                <c:pt idx="17">
                  <c:v>3.69</c:v>
                </c:pt>
                <c:pt idx="18">
                  <c:v>3.64</c:v>
                </c:pt>
                <c:pt idx="19">
                  <c:v>3.65</c:v>
                </c:pt>
                <c:pt idx="20">
                  <c:v>3.57</c:v>
                </c:pt>
                <c:pt idx="21">
                  <c:v>3.58</c:v>
                </c:pt>
                <c:pt idx="22">
                  <c:v>3.55</c:v>
                </c:pt>
                <c:pt idx="23">
                  <c:v>0.26</c:v>
                </c:pt>
                <c:pt idx="24">
                  <c:v>0.14000000000000001</c:v>
                </c:pt>
              </c:numCache>
            </c:numRef>
          </c:val>
        </c:ser>
        <c:dLbls>
          <c:showLegendKey val="0"/>
          <c:showVal val="0"/>
          <c:showCatName val="0"/>
          <c:showSerName val="0"/>
          <c:showPercent val="0"/>
          <c:showBubbleSize val="0"/>
        </c:dLbls>
        <c:gapWidth val="150"/>
        <c:axId val="37083776"/>
        <c:axId val="37089664"/>
      </c:barChart>
      <c:catAx>
        <c:axId val="37083776"/>
        <c:scaling>
          <c:orientation val="minMax"/>
        </c:scaling>
        <c:delete val="0"/>
        <c:axPos val="b"/>
        <c:numFmt formatCode="#\ ###\ ##0" sourceLinked="1"/>
        <c:majorTickMark val="out"/>
        <c:minorTickMark val="none"/>
        <c:tickLblPos val="nextTo"/>
        <c:spPr>
          <a:ln w="3401">
            <a:solidFill>
              <a:srgbClr val="000000"/>
            </a:solidFill>
            <a:prstDash val="solid"/>
          </a:ln>
        </c:spPr>
        <c:txPr>
          <a:bodyPr rot="-2700000" vert="horz"/>
          <a:lstStyle/>
          <a:p>
            <a:pPr>
              <a:defRPr/>
            </a:pPr>
            <a:endParaRPr lang="lv-LV"/>
          </a:p>
        </c:txPr>
        <c:crossAx val="37089664"/>
        <c:crosses val="autoZero"/>
        <c:auto val="1"/>
        <c:lblAlgn val="ctr"/>
        <c:lblOffset val="100"/>
        <c:tickLblSkip val="1"/>
        <c:tickMarkSkip val="1"/>
        <c:noMultiLvlLbl val="0"/>
      </c:catAx>
      <c:valAx>
        <c:axId val="37089664"/>
        <c:scaling>
          <c:orientation val="minMax"/>
        </c:scaling>
        <c:delete val="0"/>
        <c:axPos val="l"/>
        <c:majorGridlines>
          <c:spPr>
            <a:ln w="3401">
              <a:solidFill>
                <a:schemeClr val="tx1">
                  <a:lumMod val="50000"/>
                  <a:lumOff val="50000"/>
                </a:schemeClr>
              </a:solidFill>
              <a:prstDash val="solid"/>
            </a:ln>
          </c:spPr>
        </c:majorGridlines>
        <c:numFmt formatCode="General" sourceLinked="1"/>
        <c:majorTickMark val="out"/>
        <c:minorTickMark val="none"/>
        <c:tickLblPos val="nextTo"/>
        <c:spPr>
          <a:ln w="3401">
            <a:solidFill>
              <a:srgbClr val="000000"/>
            </a:solidFill>
            <a:prstDash val="solid"/>
          </a:ln>
        </c:spPr>
        <c:txPr>
          <a:bodyPr rot="0" vert="horz"/>
          <a:lstStyle/>
          <a:p>
            <a:pPr>
              <a:defRPr/>
            </a:pPr>
            <a:endParaRPr lang="lv-LV"/>
          </a:p>
        </c:txPr>
        <c:crossAx val="37083776"/>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3605">
          <a:solidFill>
            <a:srgbClr val="808080"/>
          </a:solidFill>
          <a:prstDash val="solid"/>
        </a:ln>
        <a:effectLst>
          <a:outerShdw blurRad="50800" dist="38100" dir="2700000" algn="tl" rotWithShape="0">
            <a:prstClr val="black">
              <a:alpha val="40000"/>
            </a:prstClr>
          </a:outerShdw>
        </a:effectLst>
      </c:spPr>
    </c:plotArea>
    <c:plotVisOnly val="1"/>
    <c:dispBlanksAs val="gap"/>
    <c:showDLblsOverMax val="0"/>
  </c:chart>
  <c:spPr>
    <a:noFill/>
    <a:ln>
      <a:noFill/>
    </a:ln>
  </c:spPr>
  <c:txPr>
    <a:bodyPr/>
    <a:lstStyle/>
    <a:p>
      <a:pPr>
        <a:defRPr sz="1071" b="1" i="0" u="none" strike="noStrike" baseline="0">
          <a:solidFill>
            <a:srgbClr val="000000"/>
          </a:solidFill>
          <a:latin typeface="Arial"/>
          <a:ea typeface="Arial"/>
          <a:cs typeface="Arial"/>
        </a:defRPr>
      </a:pPr>
      <a:endParaRPr lang="lv-LV"/>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858034725547708E-2"/>
          <c:y val="1.4929807120803286E-2"/>
          <c:w val="0.95243019648397109"/>
          <c:h val="0.86985161924899679"/>
        </c:manualLayout>
      </c:layout>
      <c:lineChart>
        <c:grouping val="standard"/>
        <c:varyColors val="0"/>
        <c:ser>
          <c:idx val="0"/>
          <c:order val="0"/>
          <c:tx>
            <c:strRef>
              <c:f>'Prod src lge'!$B$20</c:f>
              <c:strCache>
                <c:ptCount val="1"/>
                <c:pt idx="0">
                  <c:v>DE</c:v>
                </c:pt>
              </c:strCache>
            </c:strRef>
          </c:tx>
          <c:spPr>
            <a:ln w="38098">
              <a:solidFill>
                <a:srgbClr val="002060"/>
              </a:solidFill>
              <a:prstDash val="solid"/>
            </a:ln>
            <a:effectLst>
              <a:outerShdw blurRad="50800" dist="38100" dir="2700000" algn="tl" rotWithShape="0">
                <a:prstClr val="black">
                  <a:alpha val="40000"/>
                </a:prstClr>
              </a:outerShdw>
            </a:effectLst>
          </c:spPr>
          <c:marker>
            <c:symbol val="none"/>
          </c:marker>
          <c:cat>
            <c:numRef>
              <c:f>'Prod src lge'!$A$21:$A$26</c:f>
              <c:numCache>
                <c:formatCode>General</c:formatCode>
                <c:ptCount val="6"/>
                <c:pt idx="0">
                  <c:v>2010</c:v>
                </c:pt>
                <c:pt idx="1">
                  <c:v>2011</c:v>
                </c:pt>
                <c:pt idx="2">
                  <c:v>2012</c:v>
                </c:pt>
                <c:pt idx="3">
                  <c:v>2013</c:v>
                </c:pt>
                <c:pt idx="4">
                  <c:v>2014</c:v>
                </c:pt>
                <c:pt idx="5">
                  <c:v>2015</c:v>
                </c:pt>
              </c:numCache>
            </c:numRef>
          </c:cat>
          <c:val>
            <c:numRef>
              <c:f>'Prod src lge'!$B$21:$B$26</c:f>
              <c:numCache>
                <c:formatCode>General</c:formatCode>
                <c:ptCount val="6"/>
                <c:pt idx="0">
                  <c:v>2.2400000000000002</c:v>
                </c:pt>
                <c:pt idx="1">
                  <c:v>2.2799999999999998</c:v>
                </c:pt>
                <c:pt idx="2">
                  <c:v>2.9</c:v>
                </c:pt>
                <c:pt idx="3">
                  <c:v>1.9</c:v>
                </c:pt>
                <c:pt idx="4">
                  <c:v>2</c:v>
                </c:pt>
                <c:pt idx="5">
                  <c:v>2.8</c:v>
                </c:pt>
              </c:numCache>
            </c:numRef>
          </c:val>
          <c:smooth val="0"/>
        </c:ser>
        <c:ser>
          <c:idx val="1"/>
          <c:order val="1"/>
          <c:tx>
            <c:strRef>
              <c:f>'Prod src lge'!$C$20</c:f>
              <c:strCache>
                <c:ptCount val="1"/>
                <c:pt idx="0">
                  <c:v>EN</c:v>
                </c:pt>
              </c:strCache>
            </c:strRef>
          </c:tx>
          <c:spPr>
            <a:ln w="38098">
              <a:solidFill>
                <a:srgbClr val="FF00FF"/>
              </a:solidFill>
              <a:prstDash val="solid"/>
            </a:ln>
            <a:effectLst>
              <a:outerShdw blurRad="50800" dist="38100" dir="2700000" algn="tl" rotWithShape="0">
                <a:prstClr val="black">
                  <a:alpha val="40000"/>
                </a:prstClr>
              </a:outerShdw>
            </a:effectLst>
          </c:spPr>
          <c:marker>
            <c:symbol val="none"/>
          </c:marker>
          <c:cat>
            <c:numRef>
              <c:f>'Prod src lge'!$A$21:$A$26</c:f>
              <c:numCache>
                <c:formatCode>General</c:formatCode>
                <c:ptCount val="6"/>
                <c:pt idx="0">
                  <c:v>2010</c:v>
                </c:pt>
                <c:pt idx="1">
                  <c:v>2011</c:v>
                </c:pt>
                <c:pt idx="2">
                  <c:v>2012</c:v>
                </c:pt>
                <c:pt idx="3">
                  <c:v>2013</c:v>
                </c:pt>
                <c:pt idx="4">
                  <c:v>2014</c:v>
                </c:pt>
                <c:pt idx="5">
                  <c:v>2015</c:v>
                </c:pt>
              </c:numCache>
            </c:numRef>
          </c:cat>
          <c:val>
            <c:numRef>
              <c:f>'Prod src lge'!$C$21:$C$26</c:f>
              <c:numCache>
                <c:formatCode>General</c:formatCode>
                <c:ptCount val="6"/>
                <c:pt idx="0">
                  <c:v>77.040000000000006</c:v>
                </c:pt>
                <c:pt idx="1">
                  <c:v>80.63</c:v>
                </c:pt>
                <c:pt idx="2">
                  <c:v>77.06</c:v>
                </c:pt>
                <c:pt idx="3">
                  <c:v>81.2</c:v>
                </c:pt>
                <c:pt idx="4">
                  <c:v>81</c:v>
                </c:pt>
                <c:pt idx="5">
                  <c:v>81</c:v>
                </c:pt>
              </c:numCache>
            </c:numRef>
          </c:val>
          <c:smooth val="0"/>
        </c:ser>
        <c:ser>
          <c:idx val="2"/>
          <c:order val="2"/>
          <c:tx>
            <c:strRef>
              <c:f>'Prod src lge'!$D$20</c:f>
              <c:strCache>
                <c:ptCount val="1"/>
                <c:pt idx="0">
                  <c:v>FR</c:v>
                </c:pt>
              </c:strCache>
            </c:strRef>
          </c:tx>
          <c:spPr>
            <a:ln w="38098">
              <a:solidFill>
                <a:srgbClr val="FFC000"/>
              </a:solidFill>
              <a:prstDash val="solid"/>
            </a:ln>
            <a:effectLst>
              <a:outerShdw blurRad="50800" dist="38100" dir="2700000" algn="tl" rotWithShape="0">
                <a:prstClr val="black">
                  <a:alpha val="40000"/>
                </a:prstClr>
              </a:outerShdw>
            </a:effectLst>
          </c:spPr>
          <c:marker>
            <c:symbol val="none"/>
          </c:marker>
          <c:cat>
            <c:numRef>
              <c:f>'Prod src lge'!$A$21:$A$26</c:f>
              <c:numCache>
                <c:formatCode>General</c:formatCode>
                <c:ptCount val="6"/>
                <c:pt idx="0">
                  <c:v>2010</c:v>
                </c:pt>
                <c:pt idx="1">
                  <c:v>2011</c:v>
                </c:pt>
                <c:pt idx="2">
                  <c:v>2012</c:v>
                </c:pt>
                <c:pt idx="3">
                  <c:v>2013</c:v>
                </c:pt>
                <c:pt idx="4">
                  <c:v>2014</c:v>
                </c:pt>
                <c:pt idx="5">
                  <c:v>2015</c:v>
                </c:pt>
              </c:numCache>
            </c:numRef>
          </c:cat>
          <c:val>
            <c:numRef>
              <c:f>'Prod src lge'!$D$21:$D$26</c:f>
              <c:numCache>
                <c:formatCode>General</c:formatCode>
                <c:ptCount val="6"/>
                <c:pt idx="0">
                  <c:v>7.13</c:v>
                </c:pt>
                <c:pt idx="1">
                  <c:v>5.76</c:v>
                </c:pt>
                <c:pt idx="2">
                  <c:v>5.2</c:v>
                </c:pt>
                <c:pt idx="3">
                  <c:v>4.4000000000000004</c:v>
                </c:pt>
                <c:pt idx="4">
                  <c:v>5</c:v>
                </c:pt>
                <c:pt idx="5">
                  <c:v>3.7</c:v>
                </c:pt>
              </c:numCache>
            </c:numRef>
          </c:val>
          <c:smooth val="0"/>
        </c:ser>
        <c:ser>
          <c:idx val="3"/>
          <c:order val="3"/>
          <c:tx>
            <c:strRef>
              <c:f>'Prod src lge'!$E$20</c:f>
              <c:strCache>
                <c:ptCount val="1"/>
                <c:pt idx="0">
                  <c:v>others</c:v>
                </c:pt>
              </c:strCache>
            </c:strRef>
          </c:tx>
          <c:spPr>
            <a:ln w="38098">
              <a:solidFill>
                <a:srgbClr val="00B0F0"/>
              </a:solidFill>
              <a:prstDash val="solid"/>
            </a:ln>
            <a:effectLst>
              <a:outerShdw blurRad="50800" dist="38100" dir="2700000" algn="tl" rotWithShape="0">
                <a:prstClr val="black">
                  <a:alpha val="40000"/>
                </a:prstClr>
              </a:outerShdw>
            </a:effectLst>
          </c:spPr>
          <c:marker>
            <c:symbol val="none"/>
          </c:marker>
          <c:cat>
            <c:numRef>
              <c:f>'Prod src lge'!$A$21:$A$26</c:f>
              <c:numCache>
                <c:formatCode>General</c:formatCode>
                <c:ptCount val="6"/>
                <c:pt idx="0">
                  <c:v>2010</c:v>
                </c:pt>
                <c:pt idx="1">
                  <c:v>2011</c:v>
                </c:pt>
                <c:pt idx="2">
                  <c:v>2012</c:v>
                </c:pt>
                <c:pt idx="3">
                  <c:v>2013</c:v>
                </c:pt>
                <c:pt idx="4">
                  <c:v>2014</c:v>
                </c:pt>
                <c:pt idx="5">
                  <c:v>2015</c:v>
                </c:pt>
              </c:numCache>
            </c:numRef>
          </c:cat>
          <c:val>
            <c:numRef>
              <c:f>'Prod src lge'!$E$21:$E$26</c:f>
              <c:numCache>
                <c:formatCode>General</c:formatCode>
                <c:ptCount val="6"/>
                <c:pt idx="0">
                  <c:v>13.59</c:v>
                </c:pt>
                <c:pt idx="1">
                  <c:v>11.33</c:v>
                </c:pt>
                <c:pt idx="2">
                  <c:v>14.84</c:v>
                </c:pt>
                <c:pt idx="3">
                  <c:v>12.5</c:v>
                </c:pt>
                <c:pt idx="4">
                  <c:v>12</c:v>
                </c:pt>
                <c:pt idx="5">
                  <c:v>12.5</c:v>
                </c:pt>
              </c:numCache>
            </c:numRef>
          </c:val>
          <c:smooth val="0"/>
        </c:ser>
        <c:dLbls>
          <c:showLegendKey val="0"/>
          <c:showVal val="0"/>
          <c:showCatName val="0"/>
          <c:showSerName val="0"/>
          <c:showPercent val="0"/>
          <c:showBubbleSize val="0"/>
        </c:dLbls>
        <c:marker val="1"/>
        <c:smooth val="0"/>
        <c:axId val="69265280"/>
        <c:axId val="69266816"/>
      </c:lineChart>
      <c:catAx>
        <c:axId val="692652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lv-LV"/>
          </a:p>
        </c:txPr>
        <c:crossAx val="69266816"/>
        <c:crosses val="autoZero"/>
        <c:auto val="1"/>
        <c:lblAlgn val="ctr"/>
        <c:lblOffset val="100"/>
        <c:tickLblSkip val="1"/>
        <c:tickMarkSkip val="1"/>
        <c:noMultiLvlLbl val="0"/>
      </c:catAx>
      <c:valAx>
        <c:axId val="69266816"/>
        <c:scaling>
          <c:orientation val="minMax"/>
        </c:scaling>
        <c:delete val="0"/>
        <c:axPos val="l"/>
        <c:majorGridlines>
          <c:spPr>
            <a:ln w="3175">
              <a:solidFill>
                <a:schemeClr val="tx1">
                  <a:lumMod val="50000"/>
                  <a:lumOff val="50000"/>
                </a:schemeClr>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a:ea typeface="Arial"/>
                <a:cs typeface="Arial"/>
              </a:defRPr>
            </a:pPr>
            <a:endParaRPr lang="lv-LV"/>
          </a:p>
        </c:txPr>
        <c:crossAx val="69265280"/>
        <c:crosses val="autoZero"/>
        <c:crossBetween val="between"/>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noFill/>
        </a:ln>
        <a:effectLst>
          <a:outerShdw blurRad="50800" dist="38100" dir="2700000" algn="tl" rotWithShape="0">
            <a:prstClr val="black">
              <a:alpha val="40000"/>
            </a:prstClr>
          </a:outerShdw>
        </a:effectLst>
      </c:spPr>
    </c:plotArea>
    <c:plotVisOnly val="1"/>
    <c:dispBlanksAs val="gap"/>
    <c:showDLblsOverMax val="0"/>
  </c:chart>
  <c:spPr>
    <a:noFill/>
    <a:ln>
      <a:noFill/>
    </a:ln>
  </c:spPr>
  <c:txPr>
    <a:bodyPr/>
    <a:lstStyle/>
    <a:p>
      <a:pPr>
        <a:defRPr sz="1000" b="0" i="0" u="none" strike="noStrike" baseline="0">
          <a:solidFill>
            <a:srgbClr val="000000"/>
          </a:solidFill>
          <a:latin typeface="Arial"/>
          <a:ea typeface="Arial"/>
          <a:cs typeface="Arial"/>
        </a:defRPr>
      </a:pPr>
      <a:endParaRPr lang="lv-LV"/>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4F5CD-24B9-4475-BA59-08C3AB28AE3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25EDADE-B450-45CE-B8E0-C33B21B437F6}">
      <dgm:prSet phldrT="[Text]"/>
      <dgm:spPr/>
      <dgm:t>
        <a:bodyPr/>
        <a:lstStyle/>
        <a:p>
          <a:r>
            <a:rPr lang="lv-LV" dirty="0" err="1" smtClean="0"/>
            <a:t>General</a:t>
          </a:r>
          <a:r>
            <a:rPr lang="lv-LV" dirty="0" smtClean="0"/>
            <a:t> EU </a:t>
          </a:r>
          <a:r>
            <a:rPr lang="lv-LV" dirty="0" err="1" smtClean="0"/>
            <a:t>information</a:t>
          </a:r>
          <a:endParaRPr lang="en-GB" dirty="0"/>
        </a:p>
      </dgm:t>
    </dgm:pt>
    <dgm:pt modelId="{E187DB09-155D-4E2F-9845-3C49778C15CA}" type="parTrans" cxnId="{34EC9C34-CC52-4367-8021-ADE2705BBB23}">
      <dgm:prSet/>
      <dgm:spPr/>
      <dgm:t>
        <a:bodyPr/>
        <a:lstStyle/>
        <a:p>
          <a:endParaRPr lang="en-GB"/>
        </a:p>
      </dgm:t>
    </dgm:pt>
    <dgm:pt modelId="{3AE3A209-5CB1-482F-BF4A-0BC8C8562137}" type="sibTrans" cxnId="{34EC9C34-CC52-4367-8021-ADE2705BBB23}">
      <dgm:prSet/>
      <dgm:spPr/>
      <dgm:t>
        <a:bodyPr/>
        <a:lstStyle/>
        <a:p>
          <a:endParaRPr lang="en-GB"/>
        </a:p>
      </dgm:t>
    </dgm:pt>
    <dgm:pt modelId="{C6262044-B0C3-4EB3-AA53-2CE3E3A0040E}">
      <dgm:prSet phldrT="[Text]"/>
      <dgm:spPr/>
      <dgm:t>
        <a:bodyPr/>
        <a:lstStyle/>
        <a:p>
          <a:r>
            <a:rPr lang="lv-LV" dirty="0" smtClean="0"/>
            <a:t>ES iestāžu tīmekļa vietnes</a:t>
          </a:r>
          <a:endParaRPr lang="en-GB" dirty="0"/>
        </a:p>
      </dgm:t>
    </dgm:pt>
    <dgm:pt modelId="{FE702206-5450-4277-B315-F1B9F63D73A6}" type="parTrans" cxnId="{8B109128-1C51-4FD9-9CF6-13A38AE5DAAD}">
      <dgm:prSet/>
      <dgm:spPr/>
      <dgm:t>
        <a:bodyPr/>
        <a:lstStyle/>
        <a:p>
          <a:endParaRPr lang="en-GB"/>
        </a:p>
      </dgm:t>
    </dgm:pt>
    <dgm:pt modelId="{51042160-4388-40CB-A526-D0A17EC906CC}" type="sibTrans" cxnId="{8B109128-1C51-4FD9-9CF6-13A38AE5DAAD}">
      <dgm:prSet/>
      <dgm:spPr/>
      <dgm:t>
        <a:bodyPr/>
        <a:lstStyle/>
        <a:p>
          <a:endParaRPr lang="en-GB"/>
        </a:p>
      </dgm:t>
    </dgm:pt>
    <dgm:pt modelId="{F5A9F4C8-707B-42CB-B959-56FAD5B3B34A}">
      <dgm:prSet phldrT="[Text]"/>
      <dgm:spPr/>
      <dgm:t>
        <a:bodyPr/>
        <a:lstStyle/>
        <a:p>
          <a:r>
            <a:rPr lang="lv-LV" dirty="0" smtClean="0"/>
            <a:t>Tiesību aktu datubāzes</a:t>
          </a:r>
          <a:endParaRPr lang="en-GB" dirty="0"/>
        </a:p>
      </dgm:t>
    </dgm:pt>
    <dgm:pt modelId="{9E4A115A-EDE9-4C4C-AEA0-2B07154C0A60}" type="parTrans" cxnId="{76532BA2-9727-453D-BDD1-7149C3696248}">
      <dgm:prSet/>
      <dgm:spPr/>
      <dgm:t>
        <a:bodyPr/>
        <a:lstStyle/>
        <a:p>
          <a:endParaRPr lang="en-GB"/>
        </a:p>
      </dgm:t>
    </dgm:pt>
    <dgm:pt modelId="{6CAE64A3-C1A0-4653-BA0F-C6780028987B}" type="sibTrans" cxnId="{76532BA2-9727-453D-BDD1-7149C3696248}">
      <dgm:prSet/>
      <dgm:spPr/>
      <dgm:t>
        <a:bodyPr/>
        <a:lstStyle/>
        <a:p>
          <a:endParaRPr lang="en-GB"/>
        </a:p>
      </dgm:t>
    </dgm:pt>
    <dgm:pt modelId="{CD46CE7D-E8F5-4732-86E4-3EAAC86D5FC8}">
      <dgm:prSet phldrT="[Text]"/>
      <dgm:spPr/>
      <dgm:t>
        <a:bodyPr/>
        <a:lstStyle/>
        <a:p>
          <a:r>
            <a:rPr lang="lv-LV" dirty="0" err="1" smtClean="0"/>
            <a:t>Contractor</a:t>
          </a:r>
          <a:r>
            <a:rPr lang="lv-LV" dirty="0" smtClean="0"/>
            <a:t> </a:t>
          </a:r>
          <a:r>
            <a:rPr lang="lv-LV" dirty="0" err="1" smtClean="0"/>
            <a:t>guides</a:t>
          </a:r>
          <a:endParaRPr lang="en-GB" dirty="0"/>
        </a:p>
      </dgm:t>
    </dgm:pt>
    <dgm:pt modelId="{63B90EE1-5CBE-48D8-806C-36576F1B33F0}" type="parTrans" cxnId="{73C85AAF-EBAB-45B9-A6FC-2A98B57E2D34}">
      <dgm:prSet/>
      <dgm:spPr/>
      <dgm:t>
        <a:bodyPr/>
        <a:lstStyle/>
        <a:p>
          <a:endParaRPr lang="en-GB"/>
        </a:p>
      </dgm:t>
    </dgm:pt>
    <dgm:pt modelId="{D2123DF8-6939-407A-A7DE-651C92ED463D}" type="sibTrans" cxnId="{73C85AAF-EBAB-45B9-A6FC-2A98B57E2D34}">
      <dgm:prSet/>
      <dgm:spPr/>
      <dgm:t>
        <a:bodyPr/>
        <a:lstStyle/>
        <a:p>
          <a:endParaRPr lang="en-GB"/>
        </a:p>
      </dgm:t>
    </dgm:pt>
    <dgm:pt modelId="{6392C453-F5FF-4E18-A6D8-3347D361164E}">
      <dgm:prSet phldrT="[Text]"/>
      <dgm:spPr/>
      <dgm:t>
        <a:bodyPr/>
        <a:lstStyle/>
        <a:p>
          <a:r>
            <a:rPr lang="lv-LV" dirty="0" smtClean="0"/>
            <a:t>Terminu datubāzes</a:t>
          </a:r>
          <a:endParaRPr lang="en-GB" dirty="0"/>
        </a:p>
      </dgm:t>
    </dgm:pt>
    <dgm:pt modelId="{5B222C87-C8B8-4AEC-9D2A-C3CC2A2A1BD2}" type="parTrans" cxnId="{39D1DAAA-43FA-44C1-B05E-20F7B9150312}">
      <dgm:prSet/>
      <dgm:spPr/>
      <dgm:t>
        <a:bodyPr/>
        <a:lstStyle/>
        <a:p>
          <a:endParaRPr lang="en-GB"/>
        </a:p>
      </dgm:t>
    </dgm:pt>
    <dgm:pt modelId="{3A4660AF-7095-4D50-AFAA-1ABA19DDD468}" type="sibTrans" cxnId="{39D1DAAA-43FA-44C1-B05E-20F7B9150312}">
      <dgm:prSet/>
      <dgm:spPr/>
      <dgm:t>
        <a:bodyPr/>
        <a:lstStyle/>
        <a:p>
          <a:endParaRPr lang="en-GB"/>
        </a:p>
      </dgm:t>
    </dgm:pt>
    <dgm:pt modelId="{65DF870B-88E2-4340-9C0C-D1BD4A48EBCD}">
      <dgm:prSet phldrT="[Text]"/>
      <dgm:spPr/>
      <dgm:t>
        <a:bodyPr/>
        <a:lstStyle/>
        <a:p>
          <a:r>
            <a:rPr lang="lv-LV" dirty="0" smtClean="0"/>
            <a:t>Rokasgrāmatas</a:t>
          </a:r>
          <a:endParaRPr lang="en-GB" dirty="0"/>
        </a:p>
      </dgm:t>
    </dgm:pt>
    <dgm:pt modelId="{57C44DE6-866C-411E-BC1C-BAE8AA5837DB}" type="parTrans" cxnId="{A55D0716-43FD-4B59-97C4-C468082704B0}">
      <dgm:prSet/>
      <dgm:spPr/>
      <dgm:t>
        <a:bodyPr/>
        <a:lstStyle/>
        <a:p>
          <a:endParaRPr lang="en-GB"/>
        </a:p>
      </dgm:t>
    </dgm:pt>
    <dgm:pt modelId="{0422B7CC-2F82-4D52-9337-A48088BA3345}" type="sibTrans" cxnId="{A55D0716-43FD-4B59-97C4-C468082704B0}">
      <dgm:prSet/>
      <dgm:spPr/>
      <dgm:t>
        <a:bodyPr/>
        <a:lstStyle/>
        <a:p>
          <a:endParaRPr lang="en-GB"/>
        </a:p>
      </dgm:t>
    </dgm:pt>
    <dgm:pt modelId="{AC6857C6-FC6E-461F-87EC-AF0C6EE56BC1}">
      <dgm:prSet phldrT="[Text]"/>
      <dgm:spPr/>
      <dgm:t>
        <a:bodyPr/>
        <a:lstStyle/>
        <a:p>
          <a:r>
            <a:rPr lang="lv-LV" dirty="0" err="1" smtClean="0"/>
            <a:t>Language-specific</a:t>
          </a:r>
          <a:r>
            <a:rPr lang="lv-LV" dirty="0" smtClean="0"/>
            <a:t> </a:t>
          </a:r>
          <a:r>
            <a:rPr lang="lv-LV" dirty="0" err="1" smtClean="0"/>
            <a:t>information</a:t>
          </a:r>
          <a:endParaRPr lang="en-GB" dirty="0"/>
        </a:p>
      </dgm:t>
    </dgm:pt>
    <dgm:pt modelId="{6E449B00-7D64-4156-8600-F11692C9542D}" type="parTrans" cxnId="{2A2E9CC8-0479-41C5-AC44-CD9794B5A85F}">
      <dgm:prSet/>
      <dgm:spPr/>
      <dgm:t>
        <a:bodyPr/>
        <a:lstStyle/>
        <a:p>
          <a:endParaRPr lang="en-GB"/>
        </a:p>
      </dgm:t>
    </dgm:pt>
    <dgm:pt modelId="{59A57451-CB06-4CDB-9D20-E0541DFB3EB2}" type="sibTrans" cxnId="{2A2E9CC8-0479-41C5-AC44-CD9794B5A85F}">
      <dgm:prSet/>
      <dgm:spPr/>
      <dgm:t>
        <a:bodyPr/>
        <a:lstStyle/>
        <a:p>
          <a:endParaRPr lang="en-GB"/>
        </a:p>
      </dgm:t>
    </dgm:pt>
    <dgm:pt modelId="{05B93AF7-43F8-44CC-9EDF-0B4BFE188233}">
      <dgm:prSet phldrT="[Text]"/>
      <dgm:spPr/>
      <dgm:t>
        <a:bodyPr/>
        <a:lstStyle/>
        <a:p>
          <a:r>
            <a:rPr lang="lv-LV" dirty="0" smtClean="0"/>
            <a:t>Standarttekstu paraugi</a:t>
          </a:r>
          <a:endParaRPr lang="en-GB" dirty="0"/>
        </a:p>
      </dgm:t>
    </dgm:pt>
    <dgm:pt modelId="{27D6364C-DDF5-4093-B9D2-01450FBB6FB2}" type="parTrans" cxnId="{960F4836-689F-46D6-A899-A194365CED34}">
      <dgm:prSet/>
      <dgm:spPr/>
      <dgm:t>
        <a:bodyPr/>
        <a:lstStyle/>
        <a:p>
          <a:endParaRPr lang="en-GB"/>
        </a:p>
      </dgm:t>
    </dgm:pt>
    <dgm:pt modelId="{2A9CD1C5-20C0-4370-BED4-001F8C5E35FD}" type="sibTrans" cxnId="{960F4836-689F-46D6-A899-A194365CED34}">
      <dgm:prSet/>
      <dgm:spPr/>
      <dgm:t>
        <a:bodyPr/>
        <a:lstStyle/>
        <a:p>
          <a:endParaRPr lang="en-GB"/>
        </a:p>
      </dgm:t>
    </dgm:pt>
    <dgm:pt modelId="{13F76184-60E5-4913-9684-8A67F6132D8E}">
      <dgm:prSet phldrT="[Text]"/>
      <dgm:spPr/>
      <dgm:t>
        <a:bodyPr/>
        <a:lstStyle/>
        <a:p>
          <a:r>
            <a:rPr lang="lv-LV" dirty="0" smtClean="0"/>
            <a:t>Dažas vārdnīcas, terminu saraksti</a:t>
          </a:r>
          <a:endParaRPr lang="en-GB" dirty="0"/>
        </a:p>
      </dgm:t>
    </dgm:pt>
    <dgm:pt modelId="{3E8D11AE-692F-4C70-8C1D-6987099BC397}" type="parTrans" cxnId="{64445299-5A25-4B6D-96D8-F05044672E55}">
      <dgm:prSet/>
      <dgm:spPr/>
      <dgm:t>
        <a:bodyPr/>
        <a:lstStyle/>
        <a:p>
          <a:endParaRPr lang="en-GB"/>
        </a:p>
      </dgm:t>
    </dgm:pt>
    <dgm:pt modelId="{C0851B36-45EE-4EE2-8B3A-6B0691248556}" type="sibTrans" cxnId="{64445299-5A25-4B6D-96D8-F05044672E55}">
      <dgm:prSet/>
      <dgm:spPr/>
      <dgm:t>
        <a:bodyPr/>
        <a:lstStyle/>
        <a:p>
          <a:endParaRPr lang="en-GB"/>
        </a:p>
      </dgm:t>
    </dgm:pt>
    <dgm:pt modelId="{0AE8D835-63C4-438F-8842-323ED83D2666}">
      <dgm:prSet phldrT="[Text]"/>
      <dgm:spPr/>
      <dgm:t>
        <a:bodyPr/>
        <a:lstStyle/>
        <a:p>
          <a:r>
            <a:rPr lang="lv-LV" dirty="0" smtClean="0"/>
            <a:t>Saites uz valsts iestādēm</a:t>
          </a:r>
          <a:endParaRPr lang="en-GB" dirty="0"/>
        </a:p>
      </dgm:t>
    </dgm:pt>
    <dgm:pt modelId="{1A2D7F95-F80A-4C5C-AE41-4F381DFCE900}" type="parTrans" cxnId="{51E9385C-B0EA-4571-9539-30EC138B4107}">
      <dgm:prSet/>
      <dgm:spPr/>
      <dgm:t>
        <a:bodyPr/>
        <a:lstStyle/>
        <a:p>
          <a:endParaRPr lang="en-GB"/>
        </a:p>
      </dgm:t>
    </dgm:pt>
    <dgm:pt modelId="{B95D45B9-35B4-4515-8B8C-14C81F1C1656}" type="sibTrans" cxnId="{51E9385C-B0EA-4571-9539-30EC138B4107}">
      <dgm:prSet/>
      <dgm:spPr/>
      <dgm:t>
        <a:bodyPr/>
        <a:lstStyle/>
        <a:p>
          <a:endParaRPr lang="en-GB"/>
        </a:p>
      </dgm:t>
    </dgm:pt>
    <dgm:pt modelId="{93D92C73-2596-4146-B7B7-1AD746EED2B8}" type="pres">
      <dgm:prSet presAssocID="{4284F5CD-24B9-4475-BA59-08C3AB28AE3F}" presName="Name0" presStyleCnt="0">
        <dgm:presLayoutVars>
          <dgm:dir/>
          <dgm:animLvl val="lvl"/>
          <dgm:resizeHandles val="exact"/>
        </dgm:presLayoutVars>
      </dgm:prSet>
      <dgm:spPr/>
      <dgm:t>
        <a:bodyPr/>
        <a:lstStyle/>
        <a:p>
          <a:endParaRPr lang="en-GB"/>
        </a:p>
      </dgm:t>
    </dgm:pt>
    <dgm:pt modelId="{DD87EB89-219A-4007-A52F-808A06D669CC}" type="pres">
      <dgm:prSet presAssocID="{925EDADE-B450-45CE-B8E0-C33B21B437F6}" presName="composite" presStyleCnt="0"/>
      <dgm:spPr/>
    </dgm:pt>
    <dgm:pt modelId="{42E41731-BC48-4CD1-8BC0-DA987EA0EE33}" type="pres">
      <dgm:prSet presAssocID="{925EDADE-B450-45CE-B8E0-C33B21B437F6}" presName="parTx" presStyleLbl="alignNode1" presStyleIdx="0" presStyleCnt="3">
        <dgm:presLayoutVars>
          <dgm:chMax val="0"/>
          <dgm:chPref val="0"/>
          <dgm:bulletEnabled val="1"/>
        </dgm:presLayoutVars>
      </dgm:prSet>
      <dgm:spPr/>
      <dgm:t>
        <a:bodyPr/>
        <a:lstStyle/>
        <a:p>
          <a:endParaRPr lang="en-GB"/>
        </a:p>
      </dgm:t>
    </dgm:pt>
    <dgm:pt modelId="{3AD6A863-6996-4D4C-BB30-185A4F0418EE}" type="pres">
      <dgm:prSet presAssocID="{925EDADE-B450-45CE-B8E0-C33B21B437F6}" presName="desTx" presStyleLbl="alignAccFollowNode1" presStyleIdx="0" presStyleCnt="3">
        <dgm:presLayoutVars>
          <dgm:bulletEnabled val="1"/>
        </dgm:presLayoutVars>
      </dgm:prSet>
      <dgm:spPr/>
      <dgm:t>
        <a:bodyPr/>
        <a:lstStyle/>
        <a:p>
          <a:endParaRPr lang="en-GB"/>
        </a:p>
      </dgm:t>
    </dgm:pt>
    <dgm:pt modelId="{D1B69D55-178B-4DC5-BEE6-77AA5CB469B6}" type="pres">
      <dgm:prSet presAssocID="{3AE3A209-5CB1-482F-BF4A-0BC8C8562137}" presName="space" presStyleCnt="0"/>
      <dgm:spPr/>
    </dgm:pt>
    <dgm:pt modelId="{A4C83D22-24B4-4E88-8505-94D718BADB29}" type="pres">
      <dgm:prSet presAssocID="{CD46CE7D-E8F5-4732-86E4-3EAAC86D5FC8}" presName="composite" presStyleCnt="0"/>
      <dgm:spPr/>
    </dgm:pt>
    <dgm:pt modelId="{C84DBC0C-88B4-4E11-A2E0-06D6B330B641}" type="pres">
      <dgm:prSet presAssocID="{CD46CE7D-E8F5-4732-86E4-3EAAC86D5FC8}" presName="parTx" presStyleLbl="alignNode1" presStyleIdx="1" presStyleCnt="3">
        <dgm:presLayoutVars>
          <dgm:chMax val="0"/>
          <dgm:chPref val="0"/>
          <dgm:bulletEnabled val="1"/>
        </dgm:presLayoutVars>
      </dgm:prSet>
      <dgm:spPr/>
      <dgm:t>
        <a:bodyPr/>
        <a:lstStyle/>
        <a:p>
          <a:endParaRPr lang="en-GB"/>
        </a:p>
      </dgm:t>
    </dgm:pt>
    <dgm:pt modelId="{EEE48A97-7118-4255-8107-5586C71D6BEE}" type="pres">
      <dgm:prSet presAssocID="{CD46CE7D-E8F5-4732-86E4-3EAAC86D5FC8}" presName="desTx" presStyleLbl="alignAccFollowNode1" presStyleIdx="1" presStyleCnt="3">
        <dgm:presLayoutVars>
          <dgm:bulletEnabled val="1"/>
        </dgm:presLayoutVars>
      </dgm:prSet>
      <dgm:spPr/>
      <dgm:t>
        <a:bodyPr/>
        <a:lstStyle/>
        <a:p>
          <a:endParaRPr lang="en-GB"/>
        </a:p>
      </dgm:t>
    </dgm:pt>
    <dgm:pt modelId="{574793DB-4231-4E0B-8FAE-569070FE263F}" type="pres">
      <dgm:prSet presAssocID="{D2123DF8-6939-407A-A7DE-651C92ED463D}" presName="space" presStyleCnt="0"/>
      <dgm:spPr/>
    </dgm:pt>
    <dgm:pt modelId="{AA5A9049-279D-4F54-9059-935F5ECF35FF}" type="pres">
      <dgm:prSet presAssocID="{AC6857C6-FC6E-461F-87EC-AF0C6EE56BC1}" presName="composite" presStyleCnt="0"/>
      <dgm:spPr/>
    </dgm:pt>
    <dgm:pt modelId="{91243B60-1B8F-4ABC-B821-CB9E5A955EF4}" type="pres">
      <dgm:prSet presAssocID="{AC6857C6-FC6E-461F-87EC-AF0C6EE56BC1}" presName="parTx" presStyleLbl="alignNode1" presStyleIdx="2" presStyleCnt="3">
        <dgm:presLayoutVars>
          <dgm:chMax val="0"/>
          <dgm:chPref val="0"/>
          <dgm:bulletEnabled val="1"/>
        </dgm:presLayoutVars>
      </dgm:prSet>
      <dgm:spPr/>
      <dgm:t>
        <a:bodyPr/>
        <a:lstStyle/>
        <a:p>
          <a:endParaRPr lang="en-GB"/>
        </a:p>
      </dgm:t>
    </dgm:pt>
    <dgm:pt modelId="{8CF81E10-D2E6-441C-B487-9F3DB3D02ED3}" type="pres">
      <dgm:prSet presAssocID="{AC6857C6-FC6E-461F-87EC-AF0C6EE56BC1}" presName="desTx" presStyleLbl="alignAccFollowNode1" presStyleIdx="2" presStyleCnt="3">
        <dgm:presLayoutVars>
          <dgm:bulletEnabled val="1"/>
        </dgm:presLayoutVars>
      </dgm:prSet>
      <dgm:spPr/>
      <dgm:t>
        <a:bodyPr/>
        <a:lstStyle/>
        <a:p>
          <a:endParaRPr lang="en-GB"/>
        </a:p>
      </dgm:t>
    </dgm:pt>
  </dgm:ptLst>
  <dgm:cxnLst>
    <dgm:cxn modelId="{73C85AAF-EBAB-45B9-A6FC-2A98B57E2D34}" srcId="{4284F5CD-24B9-4475-BA59-08C3AB28AE3F}" destId="{CD46CE7D-E8F5-4732-86E4-3EAAC86D5FC8}" srcOrd="1" destOrd="0" parTransId="{63B90EE1-5CBE-48D8-806C-36576F1B33F0}" sibTransId="{D2123DF8-6939-407A-A7DE-651C92ED463D}"/>
    <dgm:cxn modelId="{51E9385C-B0EA-4571-9539-30EC138B4107}" srcId="{AC6857C6-FC6E-461F-87EC-AF0C6EE56BC1}" destId="{0AE8D835-63C4-438F-8842-323ED83D2666}" srcOrd="2" destOrd="0" parTransId="{1A2D7F95-F80A-4C5C-AE41-4F381DFCE900}" sibTransId="{B95D45B9-35B4-4515-8B8C-14C81F1C1656}"/>
    <dgm:cxn modelId="{A55D0716-43FD-4B59-97C4-C468082704B0}" srcId="{CD46CE7D-E8F5-4732-86E4-3EAAC86D5FC8}" destId="{65DF870B-88E2-4340-9C0C-D1BD4A48EBCD}" srcOrd="1" destOrd="0" parTransId="{57C44DE6-866C-411E-BC1C-BAE8AA5837DB}" sibTransId="{0422B7CC-2F82-4D52-9337-A48088BA3345}"/>
    <dgm:cxn modelId="{EF62D76D-64E5-4E57-8FDA-38A63DE738A9}" type="presOf" srcId="{05B93AF7-43F8-44CC-9EDF-0B4BFE188233}" destId="{8CF81E10-D2E6-441C-B487-9F3DB3D02ED3}" srcOrd="0" destOrd="0" presId="urn:microsoft.com/office/officeart/2005/8/layout/hList1"/>
    <dgm:cxn modelId="{34EC9C34-CC52-4367-8021-ADE2705BBB23}" srcId="{4284F5CD-24B9-4475-BA59-08C3AB28AE3F}" destId="{925EDADE-B450-45CE-B8E0-C33B21B437F6}" srcOrd="0" destOrd="0" parTransId="{E187DB09-155D-4E2F-9845-3C49778C15CA}" sibTransId="{3AE3A209-5CB1-482F-BF4A-0BC8C8562137}"/>
    <dgm:cxn modelId="{BD84AFE2-4EB8-479B-8103-56372D133CB5}" type="presOf" srcId="{AC6857C6-FC6E-461F-87EC-AF0C6EE56BC1}" destId="{91243B60-1B8F-4ABC-B821-CB9E5A955EF4}" srcOrd="0" destOrd="0" presId="urn:microsoft.com/office/officeart/2005/8/layout/hList1"/>
    <dgm:cxn modelId="{EF7963B0-CBE8-4B57-ACC3-0F5804F18E18}" type="presOf" srcId="{4284F5CD-24B9-4475-BA59-08C3AB28AE3F}" destId="{93D92C73-2596-4146-B7B7-1AD746EED2B8}" srcOrd="0" destOrd="0" presId="urn:microsoft.com/office/officeart/2005/8/layout/hList1"/>
    <dgm:cxn modelId="{960F4836-689F-46D6-A899-A194365CED34}" srcId="{AC6857C6-FC6E-461F-87EC-AF0C6EE56BC1}" destId="{05B93AF7-43F8-44CC-9EDF-0B4BFE188233}" srcOrd="0" destOrd="0" parTransId="{27D6364C-DDF5-4093-B9D2-01450FBB6FB2}" sibTransId="{2A9CD1C5-20C0-4370-BED4-001F8C5E35FD}"/>
    <dgm:cxn modelId="{B989EBAD-E74C-4DD5-804D-263DAA84F131}" type="presOf" srcId="{6392C453-F5FF-4E18-A6D8-3347D361164E}" destId="{EEE48A97-7118-4255-8107-5586C71D6BEE}" srcOrd="0" destOrd="0" presId="urn:microsoft.com/office/officeart/2005/8/layout/hList1"/>
    <dgm:cxn modelId="{CE432868-9078-4B0B-A437-4A2141FB826D}" type="presOf" srcId="{F5A9F4C8-707B-42CB-B959-56FAD5B3B34A}" destId="{3AD6A863-6996-4D4C-BB30-185A4F0418EE}" srcOrd="0" destOrd="1" presId="urn:microsoft.com/office/officeart/2005/8/layout/hList1"/>
    <dgm:cxn modelId="{64445299-5A25-4B6D-96D8-F05044672E55}" srcId="{AC6857C6-FC6E-461F-87EC-AF0C6EE56BC1}" destId="{13F76184-60E5-4913-9684-8A67F6132D8E}" srcOrd="1" destOrd="0" parTransId="{3E8D11AE-692F-4C70-8C1D-6987099BC397}" sibTransId="{C0851B36-45EE-4EE2-8B3A-6B0691248556}"/>
    <dgm:cxn modelId="{998EDAD3-3C63-40E5-BAF5-0D9CB5BB7241}" type="presOf" srcId="{CD46CE7D-E8F5-4732-86E4-3EAAC86D5FC8}" destId="{C84DBC0C-88B4-4E11-A2E0-06D6B330B641}" srcOrd="0" destOrd="0" presId="urn:microsoft.com/office/officeart/2005/8/layout/hList1"/>
    <dgm:cxn modelId="{76532BA2-9727-453D-BDD1-7149C3696248}" srcId="{925EDADE-B450-45CE-B8E0-C33B21B437F6}" destId="{F5A9F4C8-707B-42CB-B959-56FAD5B3B34A}" srcOrd="1" destOrd="0" parTransId="{9E4A115A-EDE9-4C4C-AEA0-2B07154C0A60}" sibTransId="{6CAE64A3-C1A0-4653-BA0F-C6780028987B}"/>
    <dgm:cxn modelId="{FCADD5BA-637E-4EBB-A395-C5C00D818646}" type="presOf" srcId="{0AE8D835-63C4-438F-8842-323ED83D2666}" destId="{8CF81E10-D2E6-441C-B487-9F3DB3D02ED3}" srcOrd="0" destOrd="2" presId="urn:microsoft.com/office/officeart/2005/8/layout/hList1"/>
    <dgm:cxn modelId="{39D1DAAA-43FA-44C1-B05E-20F7B9150312}" srcId="{CD46CE7D-E8F5-4732-86E4-3EAAC86D5FC8}" destId="{6392C453-F5FF-4E18-A6D8-3347D361164E}" srcOrd="0" destOrd="0" parTransId="{5B222C87-C8B8-4AEC-9D2A-C3CC2A2A1BD2}" sibTransId="{3A4660AF-7095-4D50-AFAA-1ABA19DDD468}"/>
    <dgm:cxn modelId="{B940D253-CC76-4B62-83A4-DFB5A8AA57C5}" type="presOf" srcId="{65DF870B-88E2-4340-9C0C-D1BD4A48EBCD}" destId="{EEE48A97-7118-4255-8107-5586C71D6BEE}" srcOrd="0" destOrd="1" presId="urn:microsoft.com/office/officeart/2005/8/layout/hList1"/>
    <dgm:cxn modelId="{35274D99-823C-4749-9433-B220E79909EC}" type="presOf" srcId="{13F76184-60E5-4913-9684-8A67F6132D8E}" destId="{8CF81E10-D2E6-441C-B487-9F3DB3D02ED3}" srcOrd="0" destOrd="1" presId="urn:microsoft.com/office/officeart/2005/8/layout/hList1"/>
    <dgm:cxn modelId="{F2C7CD4E-BC3F-4447-BCB6-D655A7FF05EE}" type="presOf" srcId="{C6262044-B0C3-4EB3-AA53-2CE3E3A0040E}" destId="{3AD6A863-6996-4D4C-BB30-185A4F0418EE}" srcOrd="0" destOrd="0" presId="urn:microsoft.com/office/officeart/2005/8/layout/hList1"/>
    <dgm:cxn modelId="{8B109128-1C51-4FD9-9CF6-13A38AE5DAAD}" srcId="{925EDADE-B450-45CE-B8E0-C33B21B437F6}" destId="{C6262044-B0C3-4EB3-AA53-2CE3E3A0040E}" srcOrd="0" destOrd="0" parTransId="{FE702206-5450-4277-B315-F1B9F63D73A6}" sibTransId="{51042160-4388-40CB-A526-D0A17EC906CC}"/>
    <dgm:cxn modelId="{2A2E9CC8-0479-41C5-AC44-CD9794B5A85F}" srcId="{4284F5CD-24B9-4475-BA59-08C3AB28AE3F}" destId="{AC6857C6-FC6E-461F-87EC-AF0C6EE56BC1}" srcOrd="2" destOrd="0" parTransId="{6E449B00-7D64-4156-8600-F11692C9542D}" sibTransId="{59A57451-CB06-4CDB-9D20-E0541DFB3EB2}"/>
    <dgm:cxn modelId="{9BE9B9A0-3A4B-45EB-B73A-C3233A8F6E38}" type="presOf" srcId="{925EDADE-B450-45CE-B8E0-C33B21B437F6}" destId="{42E41731-BC48-4CD1-8BC0-DA987EA0EE33}" srcOrd="0" destOrd="0" presId="urn:microsoft.com/office/officeart/2005/8/layout/hList1"/>
    <dgm:cxn modelId="{D986BB40-75D8-497D-AB4D-2E380247DA9F}" type="presParOf" srcId="{93D92C73-2596-4146-B7B7-1AD746EED2B8}" destId="{DD87EB89-219A-4007-A52F-808A06D669CC}" srcOrd="0" destOrd="0" presId="urn:microsoft.com/office/officeart/2005/8/layout/hList1"/>
    <dgm:cxn modelId="{6EE84E3D-E5D3-41A9-8DB1-A3E359E4BEEC}" type="presParOf" srcId="{DD87EB89-219A-4007-A52F-808A06D669CC}" destId="{42E41731-BC48-4CD1-8BC0-DA987EA0EE33}" srcOrd="0" destOrd="0" presId="urn:microsoft.com/office/officeart/2005/8/layout/hList1"/>
    <dgm:cxn modelId="{7B379D71-9536-4ADD-867D-DA65B1E9C8E7}" type="presParOf" srcId="{DD87EB89-219A-4007-A52F-808A06D669CC}" destId="{3AD6A863-6996-4D4C-BB30-185A4F0418EE}" srcOrd="1" destOrd="0" presId="urn:microsoft.com/office/officeart/2005/8/layout/hList1"/>
    <dgm:cxn modelId="{C7805B11-FEB2-49FD-B09A-7DA2880CF70D}" type="presParOf" srcId="{93D92C73-2596-4146-B7B7-1AD746EED2B8}" destId="{D1B69D55-178B-4DC5-BEE6-77AA5CB469B6}" srcOrd="1" destOrd="0" presId="urn:microsoft.com/office/officeart/2005/8/layout/hList1"/>
    <dgm:cxn modelId="{ED3F1D5B-B591-4CDF-AF6B-184CC8BE9F23}" type="presParOf" srcId="{93D92C73-2596-4146-B7B7-1AD746EED2B8}" destId="{A4C83D22-24B4-4E88-8505-94D718BADB29}" srcOrd="2" destOrd="0" presId="urn:microsoft.com/office/officeart/2005/8/layout/hList1"/>
    <dgm:cxn modelId="{28A8ED40-EE74-4FD8-BF8B-0810E5988F78}" type="presParOf" srcId="{A4C83D22-24B4-4E88-8505-94D718BADB29}" destId="{C84DBC0C-88B4-4E11-A2E0-06D6B330B641}" srcOrd="0" destOrd="0" presId="urn:microsoft.com/office/officeart/2005/8/layout/hList1"/>
    <dgm:cxn modelId="{3716AC19-2FDA-4ADC-AE36-F3EEA412F275}" type="presParOf" srcId="{A4C83D22-24B4-4E88-8505-94D718BADB29}" destId="{EEE48A97-7118-4255-8107-5586C71D6BEE}" srcOrd="1" destOrd="0" presId="urn:microsoft.com/office/officeart/2005/8/layout/hList1"/>
    <dgm:cxn modelId="{60823F73-ED2A-4773-85FA-947848016B55}" type="presParOf" srcId="{93D92C73-2596-4146-B7B7-1AD746EED2B8}" destId="{574793DB-4231-4E0B-8FAE-569070FE263F}" srcOrd="3" destOrd="0" presId="urn:microsoft.com/office/officeart/2005/8/layout/hList1"/>
    <dgm:cxn modelId="{4E6A8FD6-0EB3-49A3-B7B4-2F92BA0D074C}" type="presParOf" srcId="{93D92C73-2596-4146-B7B7-1AD746EED2B8}" destId="{AA5A9049-279D-4F54-9059-935F5ECF35FF}" srcOrd="4" destOrd="0" presId="urn:microsoft.com/office/officeart/2005/8/layout/hList1"/>
    <dgm:cxn modelId="{289DD1EE-3477-4401-B006-B6CDE158CC38}" type="presParOf" srcId="{AA5A9049-279D-4F54-9059-935F5ECF35FF}" destId="{91243B60-1B8F-4ABC-B821-CB9E5A955EF4}" srcOrd="0" destOrd="0" presId="urn:microsoft.com/office/officeart/2005/8/layout/hList1"/>
    <dgm:cxn modelId="{6A8C2B3E-2D97-4553-8021-A058C2539CB7}" type="presParOf" srcId="{AA5A9049-279D-4F54-9059-935F5ECF35FF}" destId="{8CF81E10-D2E6-441C-B487-9F3DB3D02E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0.75087</cdr:x>
      <cdr:y>0.18673</cdr:y>
    </cdr:from>
    <cdr:to>
      <cdr:x>0.90202</cdr:x>
      <cdr:y>0.26536</cdr:y>
    </cdr:to>
    <cdr:sp macro="" textlink="">
      <cdr:nvSpPr>
        <cdr:cNvPr id="2" name="TextBox 1"/>
        <cdr:cNvSpPr txBox="1"/>
      </cdr:nvSpPr>
      <cdr:spPr>
        <a:xfrm xmlns:a="http://schemas.openxmlformats.org/drawingml/2006/main">
          <a:off x="6143600" y="791122"/>
          <a:ext cx="1236712" cy="3331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v-LV" sz="2000" b="1" dirty="0" err="1" smtClean="0">
              <a:solidFill>
                <a:srgbClr val="0070C0"/>
              </a:solidFill>
            </a:rPr>
            <a:t>lappu</a:t>
          </a:r>
          <a:r>
            <a:rPr lang="en-GB" sz="2000" b="1" dirty="0" smtClean="0">
              <a:solidFill>
                <a:srgbClr val="0070C0"/>
              </a:solidFill>
            </a:rPr>
            <a:t>s</a:t>
          </a:r>
          <a:r>
            <a:rPr lang="lv-LV" sz="2000" b="1" dirty="0" smtClean="0">
              <a:solidFill>
                <a:srgbClr val="0070C0"/>
              </a:solidFill>
            </a:rPr>
            <a:t>es</a:t>
          </a:r>
          <a:endParaRPr lang="en-GB" sz="2000" b="1" dirty="0">
            <a:solidFill>
              <a:srgbClr val="0070C0"/>
            </a:solidFill>
          </a:endParaRPr>
        </a:p>
      </cdr:txBody>
    </cdr:sp>
  </cdr:relSizeAnchor>
  <cdr:relSizeAnchor xmlns:cdr="http://schemas.openxmlformats.org/drawingml/2006/chartDrawing">
    <cdr:from>
      <cdr:x>0.75833</cdr:x>
      <cdr:y>0.52694</cdr:y>
    </cdr:from>
    <cdr:to>
      <cdr:x>0.87125</cdr:x>
      <cdr:y>0.60557</cdr:y>
    </cdr:to>
    <cdr:sp macro="" textlink="">
      <cdr:nvSpPr>
        <cdr:cNvPr id="3" name="TextBox 2"/>
        <cdr:cNvSpPr txBox="1"/>
      </cdr:nvSpPr>
      <cdr:spPr>
        <a:xfrm xmlns:a="http://schemas.openxmlformats.org/drawingml/2006/main">
          <a:off x="6552728" y="2232496"/>
          <a:ext cx="975738" cy="3331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lv-LV" sz="2000" b="1" dirty="0" smtClean="0">
              <a:solidFill>
                <a:srgbClr val="FF0000"/>
              </a:solidFill>
            </a:rPr>
            <a:t>darbinieki</a:t>
          </a:r>
          <a:endParaRPr lang="en-GB" sz="20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0.77343</cdr:x>
      <cdr:y>0.55472</cdr:y>
    </cdr:from>
    <cdr:to>
      <cdr:x>0.86749</cdr:x>
      <cdr:y>0.62459</cdr:y>
    </cdr:to>
    <cdr:sp macro="" textlink="">
      <cdr:nvSpPr>
        <cdr:cNvPr id="2" name="TextBox 1"/>
        <cdr:cNvSpPr txBox="1"/>
      </cdr:nvSpPr>
      <cdr:spPr>
        <a:xfrm xmlns:a="http://schemas.openxmlformats.org/drawingml/2006/main">
          <a:off x="6365050" y="2015728"/>
          <a:ext cx="774086" cy="253916"/>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lv-LV" sz="1050" b="1" dirty="0" smtClean="0">
              <a:solidFill>
                <a:srgbClr val="0F5494"/>
              </a:solidFill>
            </a:rPr>
            <a:t>3,57%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83852"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83852"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83852" y="0"/>
            <a:ext cx="297254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480" y="4714876"/>
            <a:ext cx="5487041"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83852" y="9428164"/>
            <a:ext cx="297254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c.europa.eu/translation/english/guidelines/en_guidelines_en.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741537" y="4819654"/>
            <a:ext cx="548704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90"/>
            <a:r>
              <a:rPr lang="fr-FR" b="1" dirty="0" smtClean="0">
                <a:solidFill>
                  <a:srgbClr val="000000"/>
                </a:solidFill>
              </a:rPr>
              <a:t>2 </a:t>
            </a:r>
            <a:r>
              <a:rPr lang="fi-FI" b="1" dirty="0" err="1" smtClean="0"/>
              <a:t>Million</a:t>
            </a:r>
            <a:r>
              <a:rPr lang="fi-FI" b="1" baseline="0" dirty="0" smtClean="0"/>
              <a:t> </a:t>
            </a:r>
            <a:r>
              <a:rPr lang="fi-FI" b="1" baseline="0" dirty="0" err="1" smtClean="0"/>
              <a:t>pages</a:t>
            </a:r>
            <a:r>
              <a:rPr lang="fi-FI" b="1" baseline="0" dirty="0" smtClean="0"/>
              <a:t> </a:t>
            </a:r>
            <a:r>
              <a:rPr lang="fi-FI" b="1" baseline="0" dirty="0" err="1" smtClean="0"/>
              <a:t>translated</a:t>
            </a:r>
            <a:r>
              <a:rPr lang="fi-FI" b="1" baseline="0" dirty="0" smtClean="0"/>
              <a:t> in </a:t>
            </a:r>
            <a:r>
              <a:rPr lang="fi-FI" b="1" dirty="0" smtClean="0"/>
              <a:t>2015.</a:t>
            </a:r>
            <a:endParaRPr lang="fr-FR" b="1" dirty="0" smtClean="0">
              <a:solidFill>
                <a:srgbClr val="000000"/>
              </a:solidFill>
            </a:endParaRPr>
          </a:p>
          <a:p>
            <a:pPr eaLnBrk="1" hangingPunct="1"/>
            <a:r>
              <a:rPr lang="fi-FI" dirty="0" err="1" smtClean="0"/>
              <a:t>Note</a:t>
            </a:r>
            <a:r>
              <a:rPr lang="fi-FI" dirty="0" smtClean="0"/>
              <a:t>: The </a:t>
            </a:r>
            <a:r>
              <a:rPr lang="fi-FI" dirty="0" err="1" smtClean="0"/>
              <a:t>chart</a:t>
            </a:r>
            <a:r>
              <a:rPr lang="fi-FI" dirty="0" smtClean="0"/>
              <a:t> </a:t>
            </a:r>
            <a:r>
              <a:rPr lang="fi-FI" dirty="0" err="1" smtClean="0"/>
              <a:t>shows</a:t>
            </a:r>
            <a:r>
              <a:rPr lang="fi-FI" dirty="0" smtClean="0"/>
              <a:t> the </a:t>
            </a:r>
            <a:r>
              <a:rPr lang="fi-FI" dirty="0" err="1" smtClean="0"/>
              <a:t>volume</a:t>
            </a:r>
            <a:r>
              <a:rPr lang="fi-FI" dirty="0" smtClean="0"/>
              <a:t> of </a:t>
            </a:r>
            <a:r>
              <a:rPr lang="fi-FI" b="1" dirty="0" err="1" smtClean="0"/>
              <a:t>pages</a:t>
            </a:r>
            <a:r>
              <a:rPr lang="fi-FI" b="1" dirty="0" smtClean="0"/>
              <a:t> </a:t>
            </a:r>
            <a:r>
              <a:rPr lang="fi-FI" b="1" dirty="0" err="1" smtClean="0"/>
              <a:t>translated</a:t>
            </a:r>
            <a:r>
              <a:rPr lang="fi-FI" b="1" dirty="0" smtClean="0"/>
              <a:t> </a:t>
            </a:r>
            <a:r>
              <a:rPr lang="fi-FI" b="1" dirty="0" err="1" smtClean="0"/>
              <a:t>by</a:t>
            </a:r>
            <a:r>
              <a:rPr lang="fi-FI" b="1" dirty="0" smtClean="0"/>
              <a:t> DGT</a:t>
            </a:r>
            <a:r>
              <a:rPr lang="fi-FI" dirty="0" smtClean="0"/>
              <a:t> – </a:t>
            </a:r>
            <a:r>
              <a:rPr lang="fi-FI" b="1" dirty="0" smtClean="0"/>
              <a:t>NOT</a:t>
            </a:r>
            <a:r>
              <a:rPr lang="fi-FI" dirty="0" smtClean="0"/>
              <a:t> the </a:t>
            </a:r>
            <a:r>
              <a:rPr lang="fi-FI" dirty="0" err="1" smtClean="0"/>
              <a:t>total</a:t>
            </a:r>
            <a:r>
              <a:rPr lang="fi-FI" dirty="0" smtClean="0"/>
              <a:t> </a:t>
            </a:r>
            <a:r>
              <a:rPr lang="fi-FI" dirty="0" err="1" smtClean="0"/>
              <a:t>volume</a:t>
            </a:r>
            <a:r>
              <a:rPr lang="fi-FI" dirty="0" smtClean="0"/>
              <a:t> of </a:t>
            </a:r>
            <a:r>
              <a:rPr lang="fi-FI" dirty="0" err="1" smtClean="0"/>
              <a:t>documents</a:t>
            </a:r>
            <a:r>
              <a:rPr lang="fi-FI" dirty="0" smtClean="0"/>
              <a:t> </a:t>
            </a:r>
            <a:r>
              <a:rPr lang="fi-FI" dirty="0" err="1" smtClean="0"/>
              <a:t>drafted</a:t>
            </a:r>
            <a:r>
              <a:rPr lang="fi-FI" dirty="0" smtClean="0"/>
              <a:t> in the </a:t>
            </a:r>
            <a:r>
              <a:rPr lang="fi-FI" dirty="0" err="1" smtClean="0"/>
              <a:t>Commission</a:t>
            </a:r>
            <a:r>
              <a:rPr lang="fi-FI" dirty="0" smtClean="0"/>
              <a:t>. DGT </a:t>
            </a:r>
            <a:r>
              <a:rPr lang="fi-FI" dirty="0" err="1" smtClean="0"/>
              <a:t>doesn’t</a:t>
            </a:r>
            <a:r>
              <a:rPr lang="fi-FI" dirty="0" smtClean="0"/>
              <a:t> </a:t>
            </a:r>
            <a:r>
              <a:rPr lang="fi-FI" dirty="0" err="1" smtClean="0"/>
              <a:t>keep</a:t>
            </a:r>
            <a:r>
              <a:rPr lang="fi-FI" dirty="0" smtClean="0"/>
              <a:t> </a:t>
            </a:r>
            <a:r>
              <a:rPr lang="fi-FI" dirty="0" err="1" smtClean="0"/>
              <a:t>records</a:t>
            </a:r>
            <a:r>
              <a:rPr lang="fi-FI" dirty="0" smtClean="0"/>
              <a:t> of </a:t>
            </a:r>
            <a:r>
              <a:rPr lang="fi-FI" dirty="0" err="1" smtClean="0"/>
              <a:t>documents</a:t>
            </a:r>
            <a:r>
              <a:rPr lang="fi-FI" dirty="0" smtClean="0"/>
              <a:t> </a:t>
            </a:r>
            <a:r>
              <a:rPr lang="fi-FI" dirty="0" err="1" smtClean="0"/>
              <a:t>that</a:t>
            </a:r>
            <a:r>
              <a:rPr lang="fi-FI" dirty="0" smtClean="0"/>
              <a:t> </a:t>
            </a:r>
            <a:r>
              <a:rPr lang="fi-FI" dirty="0" err="1" smtClean="0"/>
              <a:t>never</a:t>
            </a:r>
            <a:r>
              <a:rPr lang="fi-FI" dirty="0" smtClean="0"/>
              <a:t> </a:t>
            </a:r>
            <a:r>
              <a:rPr lang="fi-FI" dirty="0" err="1" smtClean="0"/>
              <a:t>come</a:t>
            </a:r>
            <a:r>
              <a:rPr lang="fi-FI" dirty="0" smtClean="0"/>
              <a:t> to </a:t>
            </a:r>
            <a:r>
              <a:rPr lang="fi-FI" dirty="0" err="1" smtClean="0"/>
              <a:t>its</a:t>
            </a:r>
            <a:r>
              <a:rPr lang="fi-FI" dirty="0" smtClean="0"/>
              <a:t> </a:t>
            </a:r>
            <a:r>
              <a:rPr lang="fi-FI" dirty="0" err="1" smtClean="0"/>
              <a:t>workflow</a:t>
            </a:r>
            <a:r>
              <a:rPr lang="fi-FI" dirty="0" smtClean="0"/>
              <a:t>.</a:t>
            </a: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3852" y="9429750"/>
            <a:ext cx="297254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nchor="b"/>
          <a:lstStyle>
            <a:lvl1pPr defTabSz="930275" eaLnBrk="0" hangingPunct="0">
              <a:defRPr sz="7600" b="1">
                <a:solidFill>
                  <a:srgbClr val="FFD624"/>
                </a:solidFill>
                <a:latin typeface="Verdana" pitchFamily="34" charset="0"/>
              </a:defRPr>
            </a:lvl1pPr>
            <a:lvl2pPr marL="742950" indent="-285750" defTabSz="930275" eaLnBrk="0" hangingPunct="0">
              <a:defRPr sz="7600" b="1">
                <a:solidFill>
                  <a:srgbClr val="FFD624"/>
                </a:solidFill>
                <a:latin typeface="Verdana" pitchFamily="34" charset="0"/>
              </a:defRPr>
            </a:lvl2pPr>
            <a:lvl3pPr marL="1143000" indent="-228600" defTabSz="930275" eaLnBrk="0" hangingPunct="0">
              <a:defRPr sz="7600" b="1">
                <a:solidFill>
                  <a:srgbClr val="FFD624"/>
                </a:solidFill>
                <a:latin typeface="Verdana" pitchFamily="34" charset="0"/>
              </a:defRPr>
            </a:lvl3pPr>
            <a:lvl4pPr marL="1600200" indent="-228600" defTabSz="930275" eaLnBrk="0" hangingPunct="0">
              <a:defRPr sz="7600" b="1">
                <a:solidFill>
                  <a:srgbClr val="FFD624"/>
                </a:solidFill>
                <a:latin typeface="Verdana" pitchFamily="34" charset="0"/>
              </a:defRPr>
            </a:lvl4pPr>
            <a:lvl5pPr marL="2057400" indent="-228600" defTabSz="930275" eaLnBrk="0" hangingPunct="0">
              <a:defRPr sz="7600" b="1">
                <a:solidFill>
                  <a:srgbClr val="FFD624"/>
                </a:solidFill>
                <a:latin typeface="Verdana" pitchFamily="34" charset="0"/>
              </a:defRPr>
            </a:lvl5pPr>
            <a:lvl6pPr marL="2514600" indent="-228600" defTabSz="930275" eaLnBrk="0" fontAlgn="base" hangingPunct="0">
              <a:spcBef>
                <a:spcPct val="0"/>
              </a:spcBef>
              <a:spcAft>
                <a:spcPct val="0"/>
              </a:spcAft>
              <a:defRPr sz="7600" b="1">
                <a:solidFill>
                  <a:srgbClr val="FFD624"/>
                </a:solidFill>
                <a:latin typeface="Verdana" pitchFamily="34" charset="0"/>
              </a:defRPr>
            </a:lvl6pPr>
            <a:lvl7pPr marL="2971800" indent="-228600" defTabSz="930275" eaLnBrk="0" fontAlgn="base" hangingPunct="0">
              <a:spcBef>
                <a:spcPct val="0"/>
              </a:spcBef>
              <a:spcAft>
                <a:spcPct val="0"/>
              </a:spcAft>
              <a:defRPr sz="7600" b="1">
                <a:solidFill>
                  <a:srgbClr val="FFD624"/>
                </a:solidFill>
                <a:latin typeface="Verdana" pitchFamily="34" charset="0"/>
              </a:defRPr>
            </a:lvl7pPr>
            <a:lvl8pPr marL="3429000" indent="-228600" defTabSz="930275" eaLnBrk="0" fontAlgn="base" hangingPunct="0">
              <a:spcBef>
                <a:spcPct val="0"/>
              </a:spcBef>
              <a:spcAft>
                <a:spcPct val="0"/>
              </a:spcAft>
              <a:defRPr sz="7600" b="1">
                <a:solidFill>
                  <a:srgbClr val="FFD624"/>
                </a:solidFill>
                <a:latin typeface="Verdana" pitchFamily="34" charset="0"/>
              </a:defRPr>
            </a:lvl8pPr>
            <a:lvl9pPr marL="3886200" indent="-228600" defTabSz="930275" eaLnBrk="0" fontAlgn="base" hangingPunct="0">
              <a:spcBef>
                <a:spcPct val="0"/>
              </a:spcBef>
              <a:spcAft>
                <a:spcPct val="0"/>
              </a:spcAft>
              <a:defRPr sz="7600" b="1">
                <a:solidFill>
                  <a:srgbClr val="FFD624"/>
                </a:solidFill>
                <a:latin typeface="Verdana" pitchFamily="34" charset="0"/>
              </a:defRPr>
            </a:lvl9pPr>
          </a:lstStyle>
          <a:p>
            <a:pPr algn="r" eaLnBrk="1" hangingPunct="1"/>
            <a:fld id="{F932FF37-F30A-4F76-83A5-51F57E82DC5F}" type="slidenum">
              <a:rPr lang="en-GB" altLang="en-US" sz="1200" b="0">
                <a:solidFill>
                  <a:schemeClr val="tx1"/>
                </a:solidFill>
                <a:latin typeface="Arial" charset="0"/>
                <a:cs typeface="Arial" charset="0"/>
              </a:rPr>
              <a:pPr algn="r" eaLnBrk="1" hangingPunct="1"/>
              <a:t>13</a:t>
            </a:fld>
            <a:endParaRPr lang="en-GB" altLang="en-US" sz="1200" b="0">
              <a:solidFill>
                <a:schemeClr val="tx1"/>
              </a:solidFill>
              <a:latin typeface="Arial" charset="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lstStyle/>
          <a:p>
            <a:r>
              <a:rPr lang="lv-LV" altLang="en-US" b="1" i="0" dirty="0" err="1" smtClean="0">
                <a:solidFill>
                  <a:srgbClr val="000099"/>
                </a:solidFill>
              </a:rPr>
              <a:t>Multiple</a:t>
            </a:r>
            <a:r>
              <a:rPr lang="lv-LV" altLang="en-US" b="1" i="0" dirty="0" smtClean="0">
                <a:solidFill>
                  <a:srgbClr val="000099"/>
                </a:solidFill>
              </a:rPr>
              <a:t> </a:t>
            </a:r>
            <a:r>
              <a:rPr lang="en-GB" altLang="en-US" b="1" i="0" dirty="0" smtClean="0">
                <a:solidFill>
                  <a:srgbClr val="000099"/>
                </a:solidFill>
              </a:rPr>
              <a:t>framework contracts</a:t>
            </a:r>
            <a:r>
              <a:rPr lang="lv-LV" altLang="en-US" b="1" i="0" dirty="0" smtClean="0">
                <a:solidFill>
                  <a:srgbClr val="000099"/>
                </a:solidFill>
              </a:rPr>
              <a:t> </a:t>
            </a:r>
            <a:r>
              <a:rPr lang="lv-LV" altLang="en-US" b="1" i="0" dirty="0" err="1" smtClean="0">
                <a:solidFill>
                  <a:srgbClr val="000099"/>
                </a:solidFill>
              </a:rPr>
              <a:t>in</a:t>
            </a:r>
            <a:r>
              <a:rPr lang="lv-LV" altLang="en-US" b="1" i="0" dirty="0" smtClean="0">
                <a:solidFill>
                  <a:srgbClr val="000099"/>
                </a:solidFill>
              </a:rPr>
              <a:t> </a:t>
            </a:r>
            <a:r>
              <a:rPr lang="lv-LV" altLang="en-US" b="1" i="0" dirty="0" err="1" smtClean="0">
                <a:solidFill>
                  <a:srgbClr val="000099"/>
                </a:solidFill>
              </a:rPr>
              <a:t>cascade</a:t>
            </a:r>
            <a:endParaRPr lang="en-GB" altLang="en-US" b="1" i="0" dirty="0" smtClean="0">
              <a:solidFill>
                <a:srgbClr val="000099"/>
              </a:solidFill>
            </a:endParaRPr>
          </a:p>
          <a:p>
            <a:endParaRPr lang="en-GB" altLang="en-US" b="1" i="0" dirty="0" smtClean="0">
              <a:solidFill>
                <a:srgbClr val="000099"/>
              </a:solidFill>
            </a:endParaRPr>
          </a:p>
          <a:p>
            <a:r>
              <a:rPr lang="en-GB" altLang="en-US" b="1" i="0" dirty="0" smtClean="0">
                <a:solidFill>
                  <a:srgbClr val="000099"/>
                </a:solidFill>
              </a:rPr>
              <a:t>No minimum volume guaranteed </a:t>
            </a:r>
          </a:p>
          <a:p>
            <a:endParaRPr lang="en-GB" altLang="en-US" b="1" i="0" dirty="0" smtClean="0">
              <a:solidFill>
                <a:srgbClr val="000099"/>
              </a:solidFill>
            </a:endParaRPr>
          </a:p>
          <a:p>
            <a:r>
              <a:rPr lang="en-GB" altLang="en-US" b="1" i="0" dirty="0" smtClean="0">
                <a:solidFill>
                  <a:srgbClr val="000099"/>
                </a:solidFill>
              </a:rPr>
              <a:t>FL free to refuse jobs</a:t>
            </a:r>
          </a:p>
          <a:p>
            <a:endParaRPr lang="en-GB" altLang="en-US" b="1" i="0" dirty="0" smtClean="0">
              <a:solidFill>
                <a:srgbClr val="000099"/>
              </a:solidFill>
            </a:endParaRPr>
          </a:p>
          <a:p>
            <a:r>
              <a:rPr lang="en-GB" altLang="en-US" b="1" i="0" dirty="0" smtClean="0">
                <a:solidFill>
                  <a:srgbClr val="000099"/>
                </a:solidFill>
              </a:rPr>
              <a:t>Total duration 4 years maximum</a:t>
            </a:r>
          </a:p>
          <a:p>
            <a:pPr eaLnBrk="1" hangingPunct="1"/>
            <a:endParaRPr lang="es-ES_tradnl"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2652775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3177459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947738" y="746125"/>
            <a:ext cx="4962525" cy="3722688"/>
          </a:xfrm>
          <a:ln/>
        </p:spPr>
      </p:sp>
      <p:sp>
        <p:nvSpPr>
          <p:cNvPr id="121859" name="Rectangle 3"/>
          <p:cNvSpPr>
            <a:spLocks noGrp="1" noChangeArrowheads="1"/>
          </p:cNvSpPr>
          <p:nvPr>
            <p:ph type="body" idx="1"/>
          </p:nvPr>
        </p:nvSpPr>
        <p:spPr>
          <a:xfrm>
            <a:off x="686281" y="4716105"/>
            <a:ext cx="5487040" cy="44641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Par </a:t>
            </a:r>
            <a:r>
              <a:rPr lang="lv-LV" dirty="0" err="1" smtClean="0"/>
              <a:t>neskaidrībām</a:t>
            </a:r>
            <a:r>
              <a:rPr lang="lv-LV" dirty="0" smtClean="0"/>
              <a:t>, jautājumi par tekstu </a:t>
            </a:r>
            <a:r>
              <a:rPr lang="lv-LV" dirty="0" err="1" smtClean="0"/>
              <a:t>uc.,eksperti</a:t>
            </a:r>
            <a:r>
              <a:rPr lang="lv-LV" dirty="0" smtClean="0"/>
              <a:t>, bibliotēkas…</a:t>
            </a:r>
          </a:p>
          <a:p>
            <a:r>
              <a:rPr lang="lv-LV" dirty="0" smtClean="0"/>
              <a:t>Q prasības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17035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90">
              <a:defRPr/>
            </a:pPr>
            <a:r>
              <a:rPr lang="en-GB" i="0" dirty="0"/>
              <a:t>There is more to translation quality than absence of errors; a translated text must be </a:t>
            </a:r>
            <a:r>
              <a:rPr lang="en-GB" b="1" i="0" dirty="0"/>
              <a:t>easy to read</a:t>
            </a:r>
            <a:r>
              <a:rPr lang="en-GB" i="0" dirty="0"/>
              <a:t>, even if the </a:t>
            </a:r>
            <a:r>
              <a:rPr lang="en-GB" b="1" i="0" dirty="0"/>
              <a:t>original </a:t>
            </a:r>
            <a:r>
              <a:rPr lang="en-GB" i="0" dirty="0"/>
              <a:t>is not very clear. </a:t>
            </a:r>
          </a:p>
          <a:p>
            <a:pPr defTabSz="923990">
              <a:defRPr/>
            </a:pPr>
            <a:r>
              <a:rPr lang="en-GB" b="1" i="0" dirty="0" smtClean="0"/>
              <a:t>Correct usage </a:t>
            </a:r>
            <a:r>
              <a:rPr lang="en-GB" i="0" dirty="0" smtClean="0"/>
              <a:t>of </a:t>
            </a:r>
            <a:r>
              <a:rPr lang="en-GB" i="0" dirty="0"/>
              <a:t>the target language, </a:t>
            </a:r>
            <a:r>
              <a:rPr lang="en-GB" b="1" i="0" dirty="0"/>
              <a:t>correct use of subject-specific and </a:t>
            </a:r>
            <a:r>
              <a:rPr lang="en-GB" b="1" i="0" dirty="0" smtClean="0"/>
              <a:t>EU terminology</a:t>
            </a:r>
            <a:r>
              <a:rPr lang="en-GB" i="0" dirty="0"/>
              <a:t>, </a:t>
            </a:r>
            <a:r>
              <a:rPr lang="en-GB" b="1" i="0" dirty="0"/>
              <a:t>consistency with the original</a:t>
            </a:r>
            <a:r>
              <a:rPr lang="en-GB" i="0" dirty="0"/>
              <a:t> and </a:t>
            </a:r>
            <a:r>
              <a:rPr lang="en-GB" b="1" i="0" dirty="0"/>
              <a:t>between the different language versions</a:t>
            </a:r>
            <a:r>
              <a:rPr lang="en-GB" i="0" dirty="0"/>
              <a:t>, and compliance with the specific conventions for different types of texts (legal, political, letters, speeches, Web, etc</a:t>
            </a:r>
            <a:r>
              <a:rPr lang="en-GB" i="0" dirty="0" smtClean="0"/>
              <a:t>.)</a:t>
            </a:r>
            <a:r>
              <a:rPr lang="en-GB" i="1" baseline="0" dirty="0" smtClean="0"/>
              <a:t> </a:t>
            </a:r>
            <a:r>
              <a:rPr lang="en-GB" b="1" dirty="0" smtClean="0"/>
              <a:t>=&gt; More </a:t>
            </a:r>
            <a:r>
              <a:rPr lang="en-GB" b="1" dirty="0"/>
              <a:t>than</a:t>
            </a:r>
            <a:r>
              <a:rPr lang="en-GB" dirty="0"/>
              <a:t> straightforward translation errors but focuses instead on the </a:t>
            </a:r>
            <a:r>
              <a:rPr lang="en-GB" b="1" dirty="0"/>
              <a:t>intrinsic quality</a:t>
            </a:r>
            <a:r>
              <a:rPr lang="en-GB" dirty="0"/>
              <a:t> of the translation: the translation delivered must be </a:t>
            </a:r>
            <a:r>
              <a:rPr lang="en-GB" dirty="0" smtClean="0"/>
              <a:t>precise.</a:t>
            </a:r>
            <a:endParaRPr lang="en-GB" sz="1100" i="1" dirty="0"/>
          </a:p>
          <a:p>
            <a:endParaRPr lang="en-GB" sz="1100" dirty="0"/>
          </a:p>
        </p:txBody>
      </p:sp>
      <p:sp>
        <p:nvSpPr>
          <p:cNvPr id="286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0F5494"/>
                </a:solidFill>
                <a:latin typeface="Verdana" pitchFamily="34" charset="0"/>
              </a:defRPr>
            </a:lvl1pPr>
            <a:lvl2pPr marL="743910" indent="-286119" eaLnBrk="0" hangingPunct="0">
              <a:defRPr sz="2000">
                <a:solidFill>
                  <a:srgbClr val="0F5494"/>
                </a:solidFill>
                <a:latin typeface="Verdana" pitchFamily="34" charset="0"/>
              </a:defRPr>
            </a:lvl2pPr>
            <a:lvl3pPr marL="1144476" indent="-228895" eaLnBrk="0" hangingPunct="0">
              <a:defRPr sz="2000">
                <a:solidFill>
                  <a:srgbClr val="0F5494"/>
                </a:solidFill>
                <a:latin typeface="Verdana" pitchFamily="34" charset="0"/>
              </a:defRPr>
            </a:lvl3pPr>
            <a:lvl4pPr marL="1602266" indent="-228895" eaLnBrk="0" hangingPunct="0">
              <a:defRPr sz="2000">
                <a:solidFill>
                  <a:srgbClr val="0F5494"/>
                </a:solidFill>
                <a:latin typeface="Verdana" pitchFamily="34" charset="0"/>
              </a:defRPr>
            </a:lvl4pPr>
            <a:lvl5pPr marL="2060057" indent="-228895" eaLnBrk="0" hangingPunct="0">
              <a:defRPr sz="2000">
                <a:solidFill>
                  <a:srgbClr val="0F5494"/>
                </a:solidFill>
                <a:latin typeface="Verdana" pitchFamily="34" charset="0"/>
              </a:defRPr>
            </a:lvl5pPr>
            <a:lvl6pPr marL="2517846" indent="-228895" eaLnBrk="0" fontAlgn="base" hangingPunct="0">
              <a:lnSpc>
                <a:spcPct val="90000"/>
              </a:lnSpc>
              <a:spcBef>
                <a:spcPct val="20000"/>
              </a:spcBef>
              <a:spcAft>
                <a:spcPct val="0"/>
              </a:spcAft>
              <a:buClr>
                <a:schemeClr val="bg1"/>
              </a:buClr>
              <a:buChar char="•"/>
              <a:defRPr sz="2000">
                <a:solidFill>
                  <a:srgbClr val="0F5494"/>
                </a:solidFill>
                <a:latin typeface="Verdana" pitchFamily="34" charset="0"/>
              </a:defRPr>
            </a:lvl6pPr>
            <a:lvl7pPr marL="2975637" indent="-228895" eaLnBrk="0" fontAlgn="base" hangingPunct="0">
              <a:lnSpc>
                <a:spcPct val="90000"/>
              </a:lnSpc>
              <a:spcBef>
                <a:spcPct val="20000"/>
              </a:spcBef>
              <a:spcAft>
                <a:spcPct val="0"/>
              </a:spcAft>
              <a:buClr>
                <a:schemeClr val="bg1"/>
              </a:buClr>
              <a:buChar char="•"/>
              <a:defRPr sz="2000">
                <a:solidFill>
                  <a:srgbClr val="0F5494"/>
                </a:solidFill>
                <a:latin typeface="Verdana" pitchFamily="34" charset="0"/>
              </a:defRPr>
            </a:lvl7pPr>
            <a:lvl8pPr marL="3433428" indent="-228895" eaLnBrk="0" fontAlgn="base" hangingPunct="0">
              <a:lnSpc>
                <a:spcPct val="90000"/>
              </a:lnSpc>
              <a:spcBef>
                <a:spcPct val="20000"/>
              </a:spcBef>
              <a:spcAft>
                <a:spcPct val="0"/>
              </a:spcAft>
              <a:buClr>
                <a:schemeClr val="bg1"/>
              </a:buClr>
              <a:buChar char="•"/>
              <a:defRPr sz="2000">
                <a:solidFill>
                  <a:srgbClr val="0F5494"/>
                </a:solidFill>
                <a:latin typeface="Verdana" pitchFamily="34" charset="0"/>
              </a:defRPr>
            </a:lvl8pPr>
            <a:lvl9pPr marL="3891217" indent="-228895" eaLnBrk="0" fontAlgn="base" hangingPunct="0">
              <a:lnSpc>
                <a:spcPct val="90000"/>
              </a:lnSpc>
              <a:spcBef>
                <a:spcPct val="20000"/>
              </a:spcBef>
              <a:spcAft>
                <a:spcPct val="0"/>
              </a:spcAft>
              <a:buClr>
                <a:schemeClr val="bg1"/>
              </a:buClr>
              <a:buChar char="•"/>
              <a:defRPr sz="2000">
                <a:solidFill>
                  <a:srgbClr val="0F5494"/>
                </a:solidFill>
                <a:latin typeface="Verdana" pitchFamily="34" charset="0"/>
              </a:defRPr>
            </a:lvl9pPr>
          </a:lstStyle>
          <a:p>
            <a:pPr eaLnBrk="1" hangingPunct="1"/>
            <a:fld id="{A4A79E02-121D-4734-94E2-3C7AAB58A657}" type="slidenum">
              <a:rPr lang="en-GB" altLang="en-US" sz="1200">
                <a:solidFill>
                  <a:schemeClr val="tx1"/>
                </a:solidFill>
                <a:latin typeface="Arial" charset="0"/>
              </a:rPr>
              <a:pPr eaLnBrk="1" hangingPunct="1"/>
              <a:t>18</a:t>
            </a:fld>
            <a:endParaRPr lang="en-GB" altLang="en-US" sz="120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smtClean="0">
                <a:solidFill>
                  <a:schemeClr val="tx1"/>
                </a:solidFill>
                <a:latin typeface="Arial" charset="0"/>
              </a:rPr>
              <a:t>3.4.1 Quality of service</a:t>
            </a:r>
          </a:p>
          <a:p>
            <a:r>
              <a:rPr lang="en-GB" kern="1200" dirty="0" smtClean="0">
                <a:solidFill>
                  <a:schemeClr val="tx1"/>
                </a:solidFill>
                <a:latin typeface="Arial" charset="0"/>
              </a:rPr>
              <a:t>− methods for assessing, accepting and (where necessary) assigning texts for translation</a:t>
            </a:r>
            <a:r>
              <a:rPr lang="lv-LV" kern="1200" dirty="0" smtClean="0">
                <a:solidFill>
                  <a:schemeClr val="tx1"/>
                </a:solidFill>
                <a:latin typeface="Arial" charset="0"/>
              </a:rPr>
              <a:t> </a:t>
            </a:r>
            <a:r>
              <a:rPr lang="en-GB" kern="1200" dirty="0" smtClean="0">
                <a:solidFill>
                  <a:schemeClr val="tx1"/>
                </a:solidFill>
                <a:latin typeface="Arial" charset="0"/>
              </a:rPr>
              <a:t>(20/100);</a:t>
            </a:r>
          </a:p>
          <a:p>
            <a:r>
              <a:rPr lang="en-GB" kern="1200" dirty="0" smtClean="0">
                <a:solidFill>
                  <a:schemeClr val="tx1"/>
                </a:solidFill>
                <a:latin typeface="Arial" charset="0"/>
              </a:rPr>
              <a:t>− means of ensuring the accuracy of translations and compliance with conventions and</a:t>
            </a:r>
            <a:r>
              <a:rPr lang="lv-LV" kern="1200" dirty="0" smtClean="0">
                <a:solidFill>
                  <a:schemeClr val="tx1"/>
                </a:solidFill>
                <a:latin typeface="Arial" charset="0"/>
              </a:rPr>
              <a:t> </a:t>
            </a:r>
            <a:r>
              <a:rPr lang="en-GB" kern="1200" dirty="0" smtClean="0">
                <a:solidFill>
                  <a:schemeClr val="tx1"/>
                </a:solidFill>
                <a:latin typeface="Arial" charset="0"/>
              </a:rPr>
              <a:t>instructions for EU legal and administrative texts in the target language (20/100);</a:t>
            </a:r>
          </a:p>
          <a:p>
            <a:r>
              <a:rPr lang="en-GB" kern="1200" dirty="0" smtClean="0">
                <a:solidFill>
                  <a:schemeClr val="tx1"/>
                </a:solidFill>
                <a:latin typeface="Arial" charset="0"/>
              </a:rPr>
              <a:t>− pre-release verification and incorporating DGT feedback (20/100);</a:t>
            </a:r>
          </a:p>
          <a:p>
            <a:r>
              <a:rPr lang="en-GB" kern="1200" dirty="0" smtClean="0">
                <a:solidFill>
                  <a:schemeClr val="tx1"/>
                </a:solidFill>
                <a:latin typeface="Arial" charset="0"/>
              </a:rPr>
              <a:t>− resource and competence management – training, quality monitoring, availability of</a:t>
            </a:r>
            <a:r>
              <a:rPr lang="lv-LV" kern="1200" dirty="0" smtClean="0">
                <a:solidFill>
                  <a:schemeClr val="tx1"/>
                </a:solidFill>
                <a:latin typeface="Arial" charset="0"/>
              </a:rPr>
              <a:t> </a:t>
            </a:r>
            <a:r>
              <a:rPr lang="en-GB" kern="1200" dirty="0" smtClean="0">
                <a:solidFill>
                  <a:schemeClr val="tx1"/>
                </a:solidFill>
                <a:latin typeface="Arial" charset="0"/>
              </a:rPr>
              <a:t>knowledge and expertise, confidentiality (20/100); and</a:t>
            </a:r>
          </a:p>
          <a:p>
            <a:r>
              <a:rPr lang="en-GB" kern="1200" dirty="0" smtClean="0">
                <a:solidFill>
                  <a:schemeClr val="tx1"/>
                </a:solidFill>
                <a:latin typeface="Arial" charset="0"/>
              </a:rPr>
              <a:t>− management of deadlines and methods to ensure compliance with the FWC even under</a:t>
            </a:r>
            <a:r>
              <a:rPr lang="lv-LV" kern="1200" dirty="0" smtClean="0">
                <a:solidFill>
                  <a:schemeClr val="tx1"/>
                </a:solidFill>
                <a:latin typeface="Arial" charset="0"/>
              </a:rPr>
              <a:t> </a:t>
            </a:r>
            <a:r>
              <a:rPr lang="en-GB" kern="1200" dirty="0" smtClean="0">
                <a:solidFill>
                  <a:schemeClr val="tx1"/>
                </a:solidFill>
                <a:latin typeface="Arial" charset="0"/>
              </a:rPr>
              <a:t>unforeseen circumstances (20/100).</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a:p>
        </p:txBody>
      </p:sp>
    </p:spTree>
    <p:extLst>
      <p:ext uri="{BB962C8B-B14F-4D97-AF65-F5344CB8AC3E}">
        <p14:creationId xmlns:p14="http://schemas.microsoft.com/office/powerpoint/2010/main" val="369245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Bez papilddarbībām,</a:t>
            </a:r>
            <a:r>
              <a:rPr lang="lv-LV" baseline="0" dirty="0" smtClean="0"/>
              <a:t> rediģēšanas, papildināšanas…</a:t>
            </a:r>
          </a:p>
          <a:p>
            <a:r>
              <a:rPr lang="en-GB" dirty="0" smtClean="0"/>
              <a:t>− </a:t>
            </a:r>
            <a:r>
              <a:rPr lang="en-GB" b="1" dirty="0" smtClean="0"/>
              <a:t>‘review’ </a:t>
            </a:r>
            <a:r>
              <a:rPr lang="en-GB" dirty="0" smtClean="0"/>
              <a:t>means to examine a target text for its suitability for the agreed purpose and</a:t>
            </a:r>
          </a:p>
          <a:p>
            <a:r>
              <a:rPr lang="en-GB" dirty="0" smtClean="0"/>
              <a:t>compliance with the conventions of the domain specified in the order form or specific</a:t>
            </a:r>
          </a:p>
          <a:p>
            <a:r>
              <a:rPr lang="en-GB" dirty="0" smtClean="0"/>
              <a:t>contract and to make any amendments necessary for this purpose. A review can be a</a:t>
            </a:r>
          </a:p>
          <a:p>
            <a:r>
              <a:rPr lang="en-GB" dirty="0" smtClean="0"/>
              <a:t>deliverable for the purposes of the FWC;</a:t>
            </a:r>
          </a:p>
          <a:p>
            <a:r>
              <a:rPr lang="en-GB" dirty="0" smtClean="0"/>
              <a:t>− </a:t>
            </a:r>
            <a:r>
              <a:rPr lang="en-GB" b="1" dirty="0" smtClean="0"/>
              <a:t>‘revise’ </a:t>
            </a:r>
            <a:r>
              <a:rPr lang="en-GB" dirty="0" smtClean="0"/>
              <a:t>or </a:t>
            </a:r>
            <a:r>
              <a:rPr lang="en-GB" b="1" dirty="0" smtClean="0"/>
              <a:t>‘revision’ </a:t>
            </a:r>
            <a:r>
              <a:rPr lang="en-GB" dirty="0" smtClean="0"/>
              <a:t>means systematic comparison of the original and target texts</a:t>
            </a:r>
          </a:p>
          <a:p>
            <a:r>
              <a:rPr lang="en-GB" dirty="0" smtClean="0"/>
              <a:t>before delivery to ensure that the target text is an accurate and consistent rendering of</a:t>
            </a:r>
          </a:p>
          <a:p>
            <a:r>
              <a:rPr lang="en-GB" dirty="0" smtClean="0"/>
              <a:t>the original, that it meets the quality requirements set in these tender specifications and</a:t>
            </a:r>
          </a:p>
          <a:p>
            <a:r>
              <a:rPr lang="en-GB" dirty="0" smtClean="0"/>
              <a:t>that any discrepancy between the source and target texts is eliminated. Revision</a:t>
            </a:r>
          </a:p>
          <a:p>
            <a:r>
              <a:rPr lang="en-GB" dirty="0" smtClean="0"/>
              <a:t>therefore includes making any amendments necessary for this purpose. A revision can</a:t>
            </a:r>
          </a:p>
          <a:p>
            <a:r>
              <a:rPr lang="en-GB" dirty="0" smtClean="0"/>
              <a:t>be a deliverable for the purposes of the FWC</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1055907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3852" y="9429750"/>
            <a:ext cx="297254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nchor="b"/>
          <a:lstStyle>
            <a:lvl1pPr defTabSz="930275" eaLnBrk="0" hangingPunct="0">
              <a:defRPr sz="7600" b="1">
                <a:solidFill>
                  <a:srgbClr val="FFD624"/>
                </a:solidFill>
                <a:latin typeface="Verdana" pitchFamily="34" charset="0"/>
              </a:defRPr>
            </a:lvl1pPr>
            <a:lvl2pPr marL="742950" indent="-285750" defTabSz="930275" eaLnBrk="0" hangingPunct="0">
              <a:defRPr sz="7600" b="1">
                <a:solidFill>
                  <a:srgbClr val="FFD624"/>
                </a:solidFill>
                <a:latin typeface="Verdana" pitchFamily="34" charset="0"/>
              </a:defRPr>
            </a:lvl2pPr>
            <a:lvl3pPr marL="1143000" indent="-228600" defTabSz="930275" eaLnBrk="0" hangingPunct="0">
              <a:defRPr sz="7600" b="1">
                <a:solidFill>
                  <a:srgbClr val="FFD624"/>
                </a:solidFill>
                <a:latin typeface="Verdana" pitchFamily="34" charset="0"/>
              </a:defRPr>
            </a:lvl3pPr>
            <a:lvl4pPr marL="1600200" indent="-228600" defTabSz="930275" eaLnBrk="0" hangingPunct="0">
              <a:defRPr sz="7600" b="1">
                <a:solidFill>
                  <a:srgbClr val="FFD624"/>
                </a:solidFill>
                <a:latin typeface="Verdana" pitchFamily="34" charset="0"/>
              </a:defRPr>
            </a:lvl4pPr>
            <a:lvl5pPr marL="2057400" indent="-228600" defTabSz="930275" eaLnBrk="0" hangingPunct="0">
              <a:defRPr sz="7600" b="1">
                <a:solidFill>
                  <a:srgbClr val="FFD624"/>
                </a:solidFill>
                <a:latin typeface="Verdana" pitchFamily="34" charset="0"/>
              </a:defRPr>
            </a:lvl5pPr>
            <a:lvl6pPr marL="2514600" indent="-228600" defTabSz="930275" eaLnBrk="0" fontAlgn="base" hangingPunct="0">
              <a:spcBef>
                <a:spcPct val="0"/>
              </a:spcBef>
              <a:spcAft>
                <a:spcPct val="0"/>
              </a:spcAft>
              <a:defRPr sz="7600" b="1">
                <a:solidFill>
                  <a:srgbClr val="FFD624"/>
                </a:solidFill>
                <a:latin typeface="Verdana" pitchFamily="34" charset="0"/>
              </a:defRPr>
            </a:lvl6pPr>
            <a:lvl7pPr marL="2971800" indent="-228600" defTabSz="930275" eaLnBrk="0" fontAlgn="base" hangingPunct="0">
              <a:spcBef>
                <a:spcPct val="0"/>
              </a:spcBef>
              <a:spcAft>
                <a:spcPct val="0"/>
              </a:spcAft>
              <a:defRPr sz="7600" b="1">
                <a:solidFill>
                  <a:srgbClr val="FFD624"/>
                </a:solidFill>
                <a:latin typeface="Verdana" pitchFamily="34" charset="0"/>
              </a:defRPr>
            </a:lvl7pPr>
            <a:lvl8pPr marL="3429000" indent="-228600" defTabSz="930275" eaLnBrk="0" fontAlgn="base" hangingPunct="0">
              <a:spcBef>
                <a:spcPct val="0"/>
              </a:spcBef>
              <a:spcAft>
                <a:spcPct val="0"/>
              </a:spcAft>
              <a:defRPr sz="7600" b="1">
                <a:solidFill>
                  <a:srgbClr val="FFD624"/>
                </a:solidFill>
                <a:latin typeface="Verdana" pitchFamily="34" charset="0"/>
              </a:defRPr>
            </a:lvl8pPr>
            <a:lvl9pPr marL="3886200" indent="-228600" defTabSz="930275" eaLnBrk="0" fontAlgn="base" hangingPunct="0">
              <a:spcBef>
                <a:spcPct val="0"/>
              </a:spcBef>
              <a:spcAft>
                <a:spcPct val="0"/>
              </a:spcAft>
              <a:defRPr sz="7600" b="1">
                <a:solidFill>
                  <a:srgbClr val="FFD624"/>
                </a:solidFill>
                <a:latin typeface="Verdana" pitchFamily="34" charset="0"/>
              </a:defRPr>
            </a:lvl9pPr>
          </a:lstStyle>
          <a:p>
            <a:pPr algn="r" eaLnBrk="1" hangingPunct="1"/>
            <a:fld id="{207CE940-A9B3-4903-B229-475BD29B5DE2}" type="slidenum">
              <a:rPr lang="en-GB" altLang="en-US" sz="1200" b="0">
                <a:solidFill>
                  <a:schemeClr val="tx1"/>
                </a:solidFill>
                <a:latin typeface="Arial" charset="0"/>
                <a:cs typeface="Arial" charset="0"/>
              </a:rPr>
              <a:pPr algn="r" eaLnBrk="1" hangingPunct="1"/>
              <a:t>23</a:t>
            </a:fld>
            <a:endParaRPr lang="en-GB" altLang="en-US" sz="1200" b="0">
              <a:solidFill>
                <a:schemeClr val="tx1"/>
              </a:solidFill>
              <a:latin typeface="Arial" charset="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lstStyle/>
          <a:p>
            <a:r>
              <a:rPr lang="en-GB" sz="1200" b="0" i="0" u="none" strike="noStrike" kern="1200" baseline="0" dirty="0" smtClean="0">
                <a:solidFill>
                  <a:schemeClr val="tx1"/>
                </a:solidFill>
                <a:latin typeface="Arial" charset="0"/>
                <a:ea typeface="+mn-ea"/>
                <a:cs typeface="+mn-cs"/>
              </a:rPr>
              <a:t>Possible delays in delivery must be reported to the authorising department not later than</a:t>
            </a:r>
          </a:p>
          <a:p>
            <a:r>
              <a:rPr lang="en-GB" sz="1200" b="0" i="0" u="none" strike="noStrike" kern="1200" baseline="0" dirty="0" smtClean="0">
                <a:solidFill>
                  <a:schemeClr val="tx1"/>
                </a:solidFill>
                <a:latin typeface="Arial" charset="0"/>
                <a:ea typeface="+mn-ea"/>
                <a:cs typeface="+mn-cs"/>
              </a:rPr>
              <a:t>48 hours before the deadline for delivery or immediately when the causes of such delays arise</a:t>
            </a:r>
            <a:endParaRPr lang="en-GB"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it is complete (without unjustified omissions or additions);</a:t>
            </a:r>
          </a:p>
          <a:p>
            <a:pPr marL="0" indent="0">
              <a:buNone/>
            </a:pPr>
            <a:r>
              <a:rPr lang="en-GB" dirty="0" smtClean="0"/>
              <a:t>• it is an accurate and consistent rendering of the source text; </a:t>
            </a:r>
            <a:endParaRPr lang="lv-LV" dirty="0" smtClean="0"/>
          </a:p>
          <a:p>
            <a:pPr marL="0" indent="0">
              <a:buNone/>
            </a:pPr>
            <a:r>
              <a:rPr lang="en-GB" dirty="0" smtClean="0"/>
              <a:t>• references to documents already published have been checked and quoted correctly;</a:t>
            </a:r>
          </a:p>
          <a:p>
            <a:pPr marL="0" indent="0">
              <a:buNone/>
            </a:pPr>
            <a:r>
              <a:rPr lang="en-GB" dirty="0" smtClean="0"/>
              <a:t>• the terminology and lexis are consistent with any relevant reference material and</a:t>
            </a:r>
            <a:r>
              <a:rPr lang="lv-LV" dirty="0" smtClean="0"/>
              <a:t> </a:t>
            </a:r>
            <a:r>
              <a:rPr lang="en-GB" dirty="0" smtClean="0"/>
              <a:t>internally;</a:t>
            </a:r>
          </a:p>
          <a:p>
            <a:pPr marL="0" indent="0">
              <a:buNone/>
            </a:pPr>
            <a:r>
              <a:rPr lang="en-GB" dirty="0" smtClean="0"/>
              <a:t>• appropriate attention has been paid to the clarity and register and text-type conventions;</a:t>
            </a:r>
          </a:p>
          <a:p>
            <a:pPr marL="0" indent="0">
              <a:buNone/>
            </a:pPr>
            <a:r>
              <a:rPr lang="en-GB" dirty="0" smtClean="0"/>
              <a:t>• it contains no syntactical, spelling, punctuation, typographical, grammatical or other</a:t>
            </a:r>
            <a:r>
              <a:rPr lang="lv-LV" dirty="0" smtClean="0"/>
              <a:t> </a:t>
            </a:r>
            <a:r>
              <a:rPr lang="en-GB" dirty="0" smtClean="0"/>
              <a:t>errors;</a:t>
            </a:r>
          </a:p>
          <a:p>
            <a:pPr marL="0" indent="0">
              <a:buNone/>
            </a:pPr>
            <a:r>
              <a:rPr lang="en-GB" dirty="0" smtClean="0"/>
              <a:t>• the formatting of the original has been maintained (including codes and tags if</a:t>
            </a:r>
            <a:r>
              <a:rPr lang="lv-LV" dirty="0" smtClean="0"/>
              <a:t> </a:t>
            </a:r>
            <a:r>
              <a:rPr lang="en-GB" dirty="0" smtClean="0"/>
              <a:t>applicable);</a:t>
            </a:r>
          </a:p>
          <a:p>
            <a:pPr marL="0" indent="0">
              <a:buNone/>
            </a:pPr>
            <a:r>
              <a:rPr lang="en-GB" dirty="0" smtClean="0"/>
              <a:t>• any specific instructions given by the authorising department are followed; and</a:t>
            </a:r>
          </a:p>
          <a:p>
            <a:pPr marL="0" indent="0">
              <a:buNone/>
            </a:pPr>
            <a:r>
              <a:rPr lang="en-GB" dirty="0" smtClean="0"/>
              <a:t>• the agreed deadline (date and time) is scrupulously respected.</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a:p>
        </p:txBody>
      </p:sp>
    </p:spTree>
    <p:extLst>
      <p:ext uri="{BB962C8B-B14F-4D97-AF65-F5344CB8AC3E}">
        <p14:creationId xmlns:p14="http://schemas.microsoft.com/office/powerpoint/2010/main" val="2662607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52" y="9429750"/>
            <a:ext cx="297254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2" tIns="46551" rIns="93102" bIns="46551" anchor="b"/>
          <a:lstStyle>
            <a:lvl1pPr defTabSz="930275" eaLnBrk="0" hangingPunct="0">
              <a:defRPr sz="7600" b="1">
                <a:solidFill>
                  <a:srgbClr val="FFD624"/>
                </a:solidFill>
                <a:latin typeface="Verdana" pitchFamily="34" charset="0"/>
              </a:defRPr>
            </a:lvl1pPr>
            <a:lvl2pPr marL="742950" indent="-285750" defTabSz="930275" eaLnBrk="0" hangingPunct="0">
              <a:defRPr sz="7600" b="1">
                <a:solidFill>
                  <a:srgbClr val="FFD624"/>
                </a:solidFill>
                <a:latin typeface="Verdana" pitchFamily="34" charset="0"/>
              </a:defRPr>
            </a:lvl2pPr>
            <a:lvl3pPr marL="1143000" indent="-228600" defTabSz="930275" eaLnBrk="0" hangingPunct="0">
              <a:defRPr sz="7600" b="1">
                <a:solidFill>
                  <a:srgbClr val="FFD624"/>
                </a:solidFill>
                <a:latin typeface="Verdana" pitchFamily="34" charset="0"/>
              </a:defRPr>
            </a:lvl3pPr>
            <a:lvl4pPr marL="1600200" indent="-228600" defTabSz="930275" eaLnBrk="0" hangingPunct="0">
              <a:defRPr sz="7600" b="1">
                <a:solidFill>
                  <a:srgbClr val="FFD624"/>
                </a:solidFill>
                <a:latin typeface="Verdana" pitchFamily="34" charset="0"/>
              </a:defRPr>
            </a:lvl4pPr>
            <a:lvl5pPr marL="2057400" indent="-228600" defTabSz="930275" eaLnBrk="0" hangingPunct="0">
              <a:defRPr sz="7600" b="1">
                <a:solidFill>
                  <a:srgbClr val="FFD624"/>
                </a:solidFill>
                <a:latin typeface="Verdana" pitchFamily="34" charset="0"/>
              </a:defRPr>
            </a:lvl5pPr>
            <a:lvl6pPr marL="2514600" indent="-228600" defTabSz="930275" eaLnBrk="0" fontAlgn="base" hangingPunct="0">
              <a:spcBef>
                <a:spcPct val="0"/>
              </a:spcBef>
              <a:spcAft>
                <a:spcPct val="0"/>
              </a:spcAft>
              <a:defRPr sz="7600" b="1">
                <a:solidFill>
                  <a:srgbClr val="FFD624"/>
                </a:solidFill>
                <a:latin typeface="Verdana" pitchFamily="34" charset="0"/>
              </a:defRPr>
            </a:lvl6pPr>
            <a:lvl7pPr marL="2971800" indent="-228600" defTabSz="930275" eaLnBrk="0" fontAlgn="base" hangingPunct="0">
              <a:spcBef>
                <a:spcPct val="0"/>
              </a:spcBef>
              <a:spcAft>
                <a:spcPct val="0"/>
              </a:spcAft>
              <a:defRPr sz="7600" b="1">
                <a:solidFill>
                  <a:srgbClr val="FFD624"/>
                </a:solidFill>
                <a:latin typeface="Verdana" pitchFamily="34" charset="0"/>
              </a:defRPr>
            </a:lvl7pPr>
            <a:lvl8pPr marL="3429000" indent="-228600" defTabSz="930275" eaLnBrk="0" fontAlgn="base" hangingPunct="0">
              <a:spcBef>
                <a:spcPct val="0"/>
              </a:spcBef>
              <a:spcAft>
                <a:spcPct val="0"/>
              </a:spcAft>
              <a:defRPr sz="7600" b="1">
                <a:solidFill>
                  <a:srgbClr val="FFD624"/>
                </a:solidFill>
                <a:latin typeface="Verdana" pitchFamily="34" charset="0"/>
              </a:defRPr>
            </a:lvl8pPr>
            <a:lvl9pPr marL="3886200" indent="-228600" defTabSz="930275" eaLnBrk="0" fontAlgn="base" hangingPunct="0">
              <a:spcBef>
                <a:spcPct val="0"/>
              </a:spcBef>
              <a:spcAft>
                <a:spcPct val="0"/>
              </a:spcAft>
              <a:defRPr sz="7600" b="1">
                <a:solidFill>
                  <a:srgbClr val="FFD624"/>
                </a:solidFill>
                <a:latin typeface="Verdana" pitchFamily="34" charset="0"/>
              </a:defRPr>
            </a:lvl9pPr>
          </a:lstStyle>
          <a:p>
            <a:pPr algn="r" eaLnBrk="1" hangingPunct="1"/>
            <a:fld id="{8218275F-663E-4F14-A317-DB5BD671906B}" type="slidenum">
              <a:rPr lang="en-GB" altLang="en-US" sz="1200" b="0">
                <a:solidFill>
                  <a:schemeClr val="tx1"/>
                </a:solidFill>
                <a:latin typeface="Arial" charset="0"/>
                <a:cs typeface="Arial" charset="0"/>
              </a:rPr>
              <a:pPr algn="r" eaLnBrk="1" hangingPunct="1"/>
              <a:t>3</a:t>
            </a:fld>
            <a:endParaRPr lang="en-GB" altLang="en-US" sz="1200" b="0">
              <a:solidFill>
                <a:schemeClr val="tx1"/>
              </a:solidFill>
              <a:latin typeface="Arial" charset="0"/>
              <a:cs typeface="Arial" charset="0"/>
            </a:endParaRPr>
          </a:p>
        </p:txBody>
      </p:sp>
      <p:sp>
        <p:nvSpPr>
          <p:cNvPr id="58371" name="Rectangle 2"/>
          <p:cNvSpPr>
            <a:spLocks noGrp="1" noRot="1" noChangeAspect="1" noChangeArrowheads="1" noTextEdit="1"/>
          </p:cNvSpPr>
          <p:nvPr>
            <p:ph type="sldImg"/>
          </p:nvPr>
        </p:nvSpPr>
        <p:spPr>
          <a:xfrm>
            <a:off x="946150" y="744538"/>
            <a:ext cx="4964113" cy="3722687"/>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2" tIns="46551" rIns="93102" bIns="46551"/>
          <a:lstStyle/>
          <a:p>
            <a:pPr eaLnBrk="1" hangingPunct="1"/>
            <a:endParaRPr lang="es-ES_tradnl"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lv-LV" dirty="0" smtClean="0"/>
          </a:p>
          <a:p>
            <a:pPr>
              <a:defRPr/>
            </a:pPr>
            <a:endParaRPr lang="lv-LV" dirty="0" smtClean="0"/>
          </a:p>
          <a:p>
            <a:pPr>
              <a:defRPr/>
            </a:pPr>
            <a:endParaRPr lang="en-GB" dirty="0"/>
          </a:p>
        </p:txBody>
      </p:sp>
      <p:sp>
        <p:nvSpPr>
          <p:cNvPr id="24580" name="Slide Number Placeholder 3"/>
          <p:cNvSpPr>
            <a:spLocks noGrp="1"/>
          </p:cNvSpPr>
          <p:nvPr>
            <p:ph type="sldNum" sz="quarter" idx="5"/>
          </p:nvPr>
        </p:nvSpPr>
        <p:spPr>
          <a:noFill/>
        </p:spPr>
        <p:txBody>
          <a:bodyPr/>
          <a:lstStyle>
            <a:lvl1pPr eaLnBrk="0" hangingPunct="0">
              <a:defRPr sz="1200">
                <a:solidFill>
                  <a:srgbClr val="0F5494"/>
                </a:solidFill>
                <a:latin typeface="Verdana" pitchFamily="34" charset="0"/>
              </a:defRPr>
            </a:lvl1pPr>
            <a:lvl2pPr marL="741761" indent="-285293" eaLnBrk="0" hangingPunct="0">
              <a:defRPr sz="1200">
                <a:solidFill>
                  <a:srgbClr val="0F5494"/>
                </a:solidFill>
                <a:latin typeface="Verdana" pitchFamily="34" charset="0"/>
              </a:defRPr>
            </a:lvl2pPr>
            <a:lvl3pPr marL="1141171" indent="-228234" eaLnBrk="0" hangingPunct="0">
              <a:defRPr sz="1200">
                <a:solidFill>
                  <a:srgbClr val="0F5494"/>
                </a:solidFill>
                <a:latin typeface="Verdana" pitchFamily="34" charset="0"/>
              </a:defRPr>
            </a:lvl3pPr>
            <a:lvl4pPr marL="1597640" indent="-228234" eaLnBrk="0" hangingPunct="0">
              <a:defRPr sz="1200">
                <a:solidFill>
                  <a:srgbClr val="0F5494"/>
                </a:solidFill>
                <a:latin typeface="Verdana" pitchFamily="34" charset="0"/>
              </a:defRPr>
            </a:lvl4pPr>
            <a:lvl5pPr marL="2054108" indent="-228234" eaLnBrk="0" hangingPunct="0">
              <a:defRPr sz="1200">
                <a:solidFill>
                  <a:srgbClr val="0F5494"/>
                </a:solidFill>
                <a:latin typeface="Verdana" pitchFamily="34" charset="0"/>
              </a:defRPr>
            </a:lvl5pPr>
            <a:lvl6pPr marL="2510577" indent="-228234" eaLnBrk="0" fontAlgn="base" hangingPunct="0">
              <a:spcBef>
                <a:spcPct val="0"/>
              </a:spcBef>
              <a:spcAft>
                <a:spcPct val="0"/>
              </a:spcAft>
              <a:defRPr sz="1200">
                <a:solidFill>
                  <a:srgbClr val="0F5494"/>
                </a:solidFill>
                <a:latin typeface="Verdana" pitchFamily="34" charset="0"/>
              </a:defRPr>
            </a:lvl6pPr>
            <a:lvl7pPr marL="2967045" indent="-228234" eaLnBrk="0" fontAlgn="base" hangingPunct="0">
              <a:spcBef>
                <a:spcPct val="0"/>
              </a:spcBef>
              <a:spcAft>
                <a:spcPct val="0"/>
              </a:spcAft>
              <a:defRPr sz="1200">
                <a:solidFill>
                  <a:srgbClr val="0F5494"/>
                </a:solidFill>
                <a:latin typeface="Verdana" pitchFamily="34" charset="0"/>
              </a:defRPr>
            </a:lvl7pPr>
            <a:lvl8pPr marL="3423514" indent="-228234" eaLnBrk="0" fontAlgn="base" hangingPunct="0">
              <a:spcBef>
                <a:spcPct val="0"/>
              </a:spcBef>
              <a:spcAft>
                <a:spcPct val="0"/>
              </a:spcAft>
              <a:defRPr sz="1200">
                <a:solidFill>
                  <a:srgbClr val="0F5494"/>
                </a:solidFill>
                <a:latin typeface="Verdana" pitchFamily="34" charset="0"/>
              </a:defRPr>
            </a:lvl8pPr>
            <a:lvl9pPr marL="3879982" indent="-228234" eaLnBrk="0" fontAlgn="base" hangingPunct="0">
              <a:spcBef>
                <a:spcPct val="0"/>
              </a:spcBef>
              <a:spcAft>
                <a:spcPct val="0"/>
              </a:spcAft>
              <a:defRPr sz="1200">
                <a:solidFill>
                  <a:srgbClr val="0F5494"/>
                </a:solidFill>
                <a:latin typeface="Verdana" pitchFamily="34" charset="0"/>
              </a:defRPr>
            </a:lvl9pPr>
          </a:lstStyle>
          <a:p>
            <a:pPr eaLnBrk="1" hangingPunct="1"/>
            <a:fld id="{C42B85AA-E581-48F8-94AA-C26F6645E2C9}" type="slidenum">
              <a:rPr lang="en-GB" altLang="en-US" smtClean="0">
                <a:solidFill>
                  <a:schemeClr val="tx1"/>
                </a:solidFill>
                <a:latin typeface="Arial" charset="0"/>
              </a:rPr>
              <a:pPr eaLnBrk="1" hangingPunct="1"/>
              <a:t>25</a:t>
            </a:fld>
            <a:endParaRPr lang="en-GB" altLang="en-US" smtClean="0">
              <a:solidFill>
                <a:schemeClr val="tx1"/>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7600" b="1">
                <a:solidFill>
                  <a:srgbClr val="FFD624"/>
                </a:solidFill>
                <a:latin typeface="Verdana" pitchFamily="34" charset="0"/>
              </a:defRPr>
            </a:lvl1pPr>
            <a:lvl2pPr marL="742784" indent="-285686" eaLnBrk="0" hangingPunct="0">
              <a:defRPr sz="7600" b="1">
                <a:solidFill>
                  <a:srgbClr val="FFD624"/>
                </a:solidFill>
                <a:latin typeface="Verdana" pitchFamily="34" charset="0"/>
              </a:defRPr>
            </a:lvl2pPr>
            <a:lvl3pPr marL="1142743" indent="-228548" eaLnBrk="0" hangingPunct="0">
              <a:defRPr sz="7600" b="1">
                <a:solidFill>
                  <a:srgbClr val="FFD624"/>
                </a:solidFill>
                <a:latin typeface="Verdana" pitchFamily="34" charset="0"/>
              </a:defRPr>
            </a:lvl3pPr>
            <a:lvl4pPr marL="1599840" indent="-228548" eaLnBrk="0" hangingPunct="0">
              <a:defRPr sz="7600" b="1">
                <a:solidFill>
                  <a:srgbClr val="FFD624"/>
                </a:solidFill>
                <a:latin typeface="Verdana" pitchFamily="34" charset="0"/>
              </a:defRPr>
            </a:lvl4pPr>
            <a:lvl5pPr marL="2056938" indent="-228548" eaLnBrk="0" hangingPunct="0">
              <a:defRPr sz="7600" b="1">
                <a:solidFill>
                  <a:srgbClr val="FFD624"/>
                </a:solidFill>
                <a:latin typeface="Verdana" pitchFamily="34" charset="0"/>
              </a:defRPr>
            </a:lvl5pPr>
            <a:lvl6pPr marL="2514034" indent="-228548" eaLnBrk="0" fontAlgn="base" hangingPunct="0">
              <a:spcBef>
                <a:spcPct val="0"/>
              </a:spcBef>
              <a:spcAft>
                <a:spcPct val="0"/>
              </a:spcAft>
              <a:defRPr sz="7600" b="1">
                <a:solidFill>
                  <a:srgbClr val="FFD624"/>
                </a:solidFill>
                <a:latin typeface="Verdana" pitchFamily="34" charset="0"/>
              </a:defRPr>
            </a:lvl6pPr>
            <a:lvl7pPr marL="2971132" indent="-228548" eaLnBrk="0" fontAlgn="base" hangingPunct="0">
              <a:spcBef>
                <a:spcPct val="0"/>
              </a:spcBef>
              <a:spcAft>
                <a:spcPct val="0"/>
              </a:spcAft>
              <a:defRPr sz="7600" b="1">
                <a:solidFill>
                  <a:srgbClr val="FFD624"/>
                </a:solidFill>
                <a:latin typeface="Verdana" pitchFamily="34" charset="0"/>
              </a:defRPr>
            </a:lvl7pPr>
            <a:lvl8pPr marL="3428230" indent="-228548" eaLnBrk="0" fontAlgn="base" hangingPunct="0">
              <a:spcBef>
                <a:spcPct val="0"/>
              </a:spcBef>
              <a:spcAft>
                <a:spcPct val="0"/>
              </a:spcAft>
              <a:defRPr sz="7600" b="1">
                <a:solidFill>
                  <a:srgbClr val="FFD624"/>
                </a:solidFill>
                <a:latin typeface="Verdana" pitchFamily="34" charset="0"/>
              </a:defRPr>
            </a:lvl8pPr>
            <a:lvl9pPr marL="3885326" indent="-228548" eaLnBrk="0" fontAlgn="base" hangingPunct="0">
              <a:spcBef>
                <a:spcPct val="0"/>
              </a:spcBef>
              <a:spcAft>
                <a:spcPct val="0"/>
              </a:spcAft>
              <a:defRPr sz="7600" b="1">
                <a:solidFill>
                  <a:srgbClr val="FFD624"/>
                </a:solidFill>
                <a:latin typeface="Verdana" pitchFamily="34" charset="0"/>
              </a:defRPr>
            </a:lvl9pPr>
          </a:lstStyle>
          <a:p>
            <a:pPr eaLnBrk="1" hangingPunct="1"/>
            <a:fld id="{8AC94725-00E9-47DE-9D0A-9E628ED0F6EC}" type="slidenum">
              <a:rPr lang="en-GB" sz="1200" b="0">
                <a:solidFill>
                  <a:schemeClr val="tx1"/>
                </a:solidFill>
                <a:latin typeface="Arial" charset="0"/>
              </a:rPr>
              <a:pPr eaLnBrk="1" hangingPunct="1"/>
              <a:t>31</a:t>
            </a:fld>
            <a:endParaRPr lang="en-GB" sz="1200" b="0">
              <a:solidFill>
                <a:schemeClr val="tx1"/>
              </a:solidFill>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buFontTx/>
              <a:buChar char="•"/>
            </a:pPr>
            <a:r>
              <a:rPr lang="fi-FI" dirty="0" smtClean="0"/>
              <a:t> </a:t>
            </a:r>
            <a:r>
              <a:rPr lang="ro-RO" dirty="0" err="1" smtClean="0"/>
              <a:t>Example</a:t>
            </a:r>
            <a:r>
              <a:rPr lang="ro-RO" dirty="0" smtClean="0"/>
              <a:t>: </a:t>
            </a:r>
            <a:r>
              <a:rPr lang="ro-RO" dirty="0" err="1" smtClean="0"/>
              <a:t>Regulation</a:t>
            </a:r>
            <a:r>
              <a:rPr lang="ro-RO" dirty="0" smtClean="0"/>
              <a:t> 1/58</a:t>
            </a:r>
            <a:r>
              <a:rPr lang="fi-FI" dirty="0" smtClean="0"/>
              <a:t> with</a:t>
            </a:r>
            <a:r>
              <a:rPr lang="ro-RO" dirty="0" smtClean="0"/>
              <a:t> </a:t>
            </a:r>
            <a:r>
              <a:rPr lang="fi-FI" dirty="0" err="1" smtClean="0"/>
              <a:t>multilingual</a:t>
            </a:r>
            <a:r>
              <a:rPr lang="fi-FI" dirty="0" smtClean="0"/>
              <a:t> </a:t>
            </a:r>
            <a:r>
              <a:rPr lang="fi-FI" dirty="0" err="1" smtClean="0"/>
              <a:t>display</a:t>
            </a:r>
            <a:r>
              <a:rPr lang="fi-FI" dirty="0" smtClean="0"/>
              <a:t> in 3 </a:t>
            </a:r>
            <a:r>
              <a:rPr lang="fi-FI" dirty="0" err="1" smtClean="0"/>
              <a:t>languages</a:t>
            </a:r>
            <a:endParaRPr lang="fi-FI" dirty="0" smtClean="0"/>
          </a:p>
          <a:p>
            <a:pPr eaLnBrk="1" hangingPunct="1">
              <a:buFontTx/>
              <a:buChar char="•"/>
            </a:pPr>
            <a:r>
              <a:rPr lang="en-GB" dirty="0" smtClean="0"/>
              <a:t> EUR-</a:t>
            </a:r>
            <a:r>
              <a:rPr lang="en-GB" dirty="0" err="1" smtClean="0"/>
              <a:t>Lex</a:t>
            </a:r>
            <a:r>
              <a:rPr lang="en-GB" dirty="0" smtClean="0"/>
              <a:t> provides free access to European Union law and other documents considered to be public. The website is available in 2</a:t>
            </a:r>
            <a:r>
              <a:rPr lang="pl-PL" dirty="0" smtClean="0"/>
              <a:t>4</a:t>
            </a:r>
            <a:r>
              <a:rPr lang="en-GB" dirty="0" smtClean="0"/>
              <a:t> official languages of the European Union. You can choose your preferred language from the language bar at the top of the home page.</a:t>
            </a:r>
          </a:p>
          <a:p>
            <a:pPr eaLnBrk="1" hangingPunct="1">
              <a:buFontTx/>
              <a:buChar char="•"/>
            </a:pPr>
            <a:r>
              <a:rPr lang="en-GB" dirty="0" smtClean="0"/>
              <a:t> The contents of the site amount to some 2 815 000 documents, with texts dating back to 1951. The database is updated daily and every year around </a:t>
            </a:r>
            <a:br>
              <a:rPr lang="en-GB" dirty="0" smtClean="0"/>
            </a:br>
            <a:r>
              <a:rPr lang="en-GB" dirty="0" smtClean="0"/>
              <a:t>12 000 documents are added.</a:t>
            </a:r>
            <a:endParaRPr lang="ro-RO" dirty="0" smtClean="0"/>
          </a:p>
          <a:p>
            <a:pPr eaLnBrk="1" hangingPunct="1">
              <a:buFontTx/>
              <a:buChar char="•"/>
            </a:pPr>
            <a:r>
              <a:rPr lang="en-GB" b="1" dirty="0" smtClean="0"/>
              <a:t> EUR-</a:t>
            </a:r>
            <a:r>
              <a:rPr lang="en-GB" b="1" dirty="0" err="1" smtClean="0"/>
              <a:t>Lex</a:t>
            </a:r>
            <a:r>
              <a:rPr lang="en-GB" b="1" dirty="0" smtClean="0"/>
              <a:t> offers: </a:t>
            </a:r>
            <a:r>
              <a:rPr lang="en-GB" dirty="0" smtClean="0"/>
              <a:t>daily editions of the Official Journal of the European Union online, simple and advanced search, multilingual search, possibility to display and/or download documents (PDF, HTML, DOC, TIFF), analytical metadata for each document. </a:t>
            </a:r>
          </a:p>
          <a:p>
            <a:pPr eaLnBrk="1" hangingPunct="1"/>
            <a:endParaRPr lang="en-GB" dirty="0" smtClean="0"/>
          </a:p>
          <a:p>
            <a:pPr eaLnBrk="1" hangingPunct="1"/>
            <a:endParaRPr lang="en-GB"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7600" b="1">
                <a:solidFill>
                  <a:srgbClr val="FFD624"/>
                </a:solidFill>
                <a:latin typeface="Verdana" pitchFamily="34" charset="0"/>
              </a:defRPr>
            </a:lvl1pPr>
            <a:lvl2pPr marL="742784" indent="-285686" eaLnBrk="0" hangingPunct="0">
              <a:defRPr sz="7600" b="1">
                <a:solidFill>
                  <a:srgbClr val="FFD624"/>
                </a:solidFill>
                <a:latin typeface="Verdana" pitchFamily="34" charset="0"/>
              </a:defRPr>
            </a:lvl2pPr>
            <a:lvl3pPr marL="1142743" indent="-228548" eaLnBrk="0" hangingPunct="0">
              <a:defRPr sz="7600" b="1">
                <a:solidFill>
                  <a:srgbClr val="FFD624"/>
                </a:solidFill>
                <a:latin typeface="Verdana" pitchFamily="34" charset="0"/>
              </a:defRPr>
            </a:lvl3pPr>
            <a:lvl4pPr marL="1599840" indent="-228548" eaLnBrk="0" hangingPunct="0">
              <a:defRPr sz="7600" b="1">
                <a:solidFill>
                  <a:srgbClr val="FFD624"/>
                </a:solidFill>
                <a:latin typeface="Verdana" pitchFamily="34" charset="0"/>
              </a:defRPr>
            </a:lvl4pPr>
            <a:lvl5pPr marL="2056938" indent="-228548" eaLnBrk="0" hangingPunct="0">
              <a:defRPr sz="7600" b="1">
                <a:solidFill>
                  <a:srgbClr val="FFD624"/>
                </a:solidFill>
                <a:latin typeface="Verdana" pitchFamily="34" charset="0"/>
              </a:defRPr>
            </a:lvl5pPr>
            <a:lvl6pPr marL="2514034" indent="-228548" eaLnBrk="0" fontAlgn="base" hangingPunct="0">
              <a:spcBef>
                <a:spcPct val="0"/>
              </a:spcBef>
              <a:spcAft>
                <a:spcPct val="0"/>
              </a:spcAft>
              <a:defRPr sz="7600" b="1">
                <a:solidFill>
                  <a:srgbClr val="FFD624"/>
                </a:solidFill>
                <a:latin typeface="Verdana" pitchFamily="34" charset="0"/>
              </a:defRPr>
            </a:lvl6pPr>
            <a:lvl7pPr marL="2971132" indent="-228548" eaLnBrk="0" fontAlgn="base" hangingPunct="0">
              <a:spcBef>
                <a:spcPct val="0"/>
              </a:spcBef>
              <a:spcAft>
                <a:spcPct val="0"/>
              </a:spcAft>
              <a:defRPr sz="7600" b="1">
                <a:solidFill>
                  <a:srgbClr val="FFD624"/>
                </a:solidFill>
                <a:latin typeface="Verdana" pitchFamily="34" charset="0"/>
              </a:defRPr>
            </a:lvl7pPr>
            <a:lvl8pPr marL="3428230" indent="-228548" eaLnBrk="0" fontAlgn="base" hangingPunct="0">
              <a:spcBef>
                <a:spcPct val="0"/>
              </a:spcBef>
              <a:spcAft>
                <a:spcPct val="0"/>
              </a:spcAft>
              <a:defRPr sz="7600" b="1">
                <a:solidFill>
                  <a:srgbClr val="FFD624"/>
                </a:solidFill>
                <a:latin typeface="Verdana" pitchFamily="34" charset="0"/>
              </a:defRPr>
            </a:lvl8pPr>
            <a:lvl9pPr marL="3885326" indent="-228548" eaLnBrk="0" fontAlgn="base" hangingPunct="0">
              <a:spcBef>
                <a:spcPct val="0"/>
              </a:spcBef>
              <a:spcAft>
                <a:spcPct val="0"/>
              </a:spcAft>
              <a:defRPr sz="7600" b="1">
                <a:solidFill>
                  <a:srgbClr val="FFD624"/>
                </a:solidFill>
                <a:latin typeface="Verdana" pitchFamily="34" charset="0"/>
              </a:defRPr>
            </a:lvl9pPr>
          </a:lstStyle>
          <a:p>
            <a:pPr eaLnBrk="1" hangingPunct="1"/>
            <a:fld id="{B1C6C7C9-A5D9-4C3D-A2FC-B5B376C734CB}" type="slidenum">
              <a:rPr lang="en-GB" sz="1200" b="0">
                <a:solidFill>
                  <a:schemeClr val="tx1"/>
                </a:solidFill>
                <a:latin typeface="Arial" charset="0"/>
              </a:rPr>
              <a:pPr eaLnBrk="1" hangingPunct="1"/>
              <a:t>32</a:t>
            </a:fld>
            <a:endParaRPr lang="en-GB" sz="1200" b="0">
              <a:solidFill>
                <a:schemeClr val="tx1"/>
              </a:solidFill>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lnSpc>
                <a:spcPct val="90000"/>
              </a:lnSpc>
            </a:pPr>
            <a:r>
              <a:rPr lang="ro-RO" dirty="0" err="1" smtClean="0"/>
              <a:t>Example</a:t>
            </a:r>
            <a:r>
              <a:rPr lang="ro-RO" dirty="0" smtClean="0"/>
              <a:t>: </a:t>
            </a:r>
            <a:r>
              <a:rPr lang="ro-RO" dirty="0" err="1" smtClean="0"/>
              <a:t>the</a:t>
            </a:r>
            <a:r>
              <a:rPr lang="ro-RO" dirty="0" smtClean="0"/>
              <a:t> </a:t>
            </a:r>
            <a:r>
              <a:rPr lang="ro-RO" dirty="0" err="1" smtClean="0"/>
              <a:t>term</a:t>
            </a:r>
            <a:r>
              <a:rPr lang="ro-RO" dirty="0" smtClean="0"/>
              <a:t> ‘European Union’ in EN </a:t>
            </a:r>
            <a:r>
              <a:rPr lang="ro-RO" dirty="0" err="1" smtClean="0"/>
              <a:t>and</a:t>
            </a:r>
            <a:r>
              <a:rPr lang="ro-RO" dirty="0" smtClean="0"/>
              <a:t> FR</a:t>
            </a:r>
            <a:r>
              <a:rPr lang="fi-FI" dirty="0" smtClean="0"/>
              <a:t>.</a:t>
            </a:r>
            <a:endParaRPr lang="ro-RO" dirty="0" smtClean="0"/>
          </a:p>
          <a:p>
            <a:pPr eaLnBrk="1" hangingPunct="1">
              <a:lnSpc>
                <a:spcPct val="90000"/>
              </a:lnSpc>
            </a:pPr>
            <a:r>
              <a:rPr lang="en-GB" b="1" dirty="0" smtClean="0"/>
              <a:t>IATE</a:t>
            </a:r>
            <a:r>
              <a:rPr lang="en-GB" dirty="0" smtClean="0"/>
              <a:t> (= “</a:t>
            </a:r>
            <a:r>
              <a:rPr lang="en-GB" b="1" u="sng" dirty="0" smtClean="0"/>
              <a:t>I</a:t>
            </a:r>
            <a:r>
              <a:rPr lang="en-GB" dirty="0" smtClean="0"/>
              <a:t>nter-</a:t>
            </a:r>
            <a:r>
              <a:rPr lang="en-GB" b="1" u="sng" dirty="0" smtClean="0"/>
              <a:t>A</a:t>
            </a:r>
            <a:r>
              <a:rPr lang="en-GB" dirty="0" smtClean="0"/>
              <a:t>ctive </a:t>
            </a:r>
            <a:r>
              <a:rPr lang="en-GB" b="1" dirty="0" smtClean="0"/>
              <a:t>T</a:t>
            </a:r>
            <a:r>
              <a:rPr lang="en-GB" dirty="0" smtClean="0"/>
              <a:t>erminology for </a:t>
            </a:r>
            <a:r>
              <a:rPr lang="en-GB" b="1" u="sng" dirty="0" smtClean="0"/>
              <a:t>E</a:t>
            </a:r>
            <a:r>
              <a:rPr lang="en-GB" dirty="0" smtClean="0"/>
              <a:t>urope”) is a shared terminology database of all the EU institutions. It contains around 9 million terms, 0.5 million abbreviations and 0.15 million phrases in all 2</a:t>
            </a:r>
            <a:r>
              <a:rPr lang="pl-PL" dirty="0" smtClean="0"/>
              <a:t>4</a:t>
            </a:r>
            <a:r>
              <a:rPr lang="en-GB" dirty="0" smtClean="0"/>
              <a:t> official EU languages, Latin, for botanical and zoological names, plus some other languages. It covers all the fields of activity of the EU and is managed by the EU institutions: </a:t>
            </a:r>
          </a:p>
          <a:p>
            <a:pPr eaLnBrk="1" hangingPunct="1">
              <a:lnSpc>
                <a:spcPct val="90000"/>
              </a:lnSpc>
              <a:buFont typeface="Wingdings" pitchFamily="2" charset="2"/>
              <a:buChar char="§"/>
            </a:pPr>
            <a:r>
              <a:rPr lang="en-GB" dirty="0" smtClean="0"/>
              <a:t> European Commission </a:t>
            </a:r>
          </a:p>
          <a:p>
            <a:pPr eaLnBrk="1" hangingPunct="1">
              <a:lnSpc>
                <a:spcPct val="90000"/>
              </a:lnSpc>
              <a:buFont typeface="Wingdings" pitchFamily="2" charset="2"/>
              <a:buChar char="§"/>
            </a:pPr>
            <a:r>
              <a:rPr lang="en-GB" dirty="0" smtClean="0"/>
              <a:t> Parliament </a:t>
            </a:r>
          </a:p>
          <a:p>
            <a:pPr eaLnBrk="1" hangingPunct="1">
              <a:lnSpc>
                <a:spcPct val="90000"/>
              </a:lnSpc>
              <a:buFont typeface="Wingdings" pitchFamily="2" charset="2"/>
              <a:buChar char="§"/>
            </a:pPr>
            <a:r>
              <a:rPr lang="en-GB" dirty="0" smtClean="0"/>
              <a:t> Council </a:t>
            </a:r>
          </a:p>
          <a:p>
            <a:pPr eaLnBrk="1" hangingPunct="1">
              <a:lnSpc>
                <a:spcPct val="90000"/>
              </a:lnSpc>
              <a:buFont typeface="Wingdings" pitchFamily="2" charset="2"/>
              <a:buChar char="§"/>
            </a:pPr>
            <a:r>
              <a:rPr lang="en-GB" dirty="0" smtClean="0"/>
              <a:t> Court of Justice </a:t>
            </a:r>
          </a:p>
          <a:p>
            <a:pPr eaLnBrk="1" hangingPunct="1">
              <a:lnSpc>
                <a:spcPct val="90000"/>
              </a:lnSpc>
              <a:buFont typeface="Wingdings" pitchFamily="2" charset="2"/>
              <a:buChar char="§"/>
            </a:pPr>
            <a:r>
              <a:rPr lang="en-GB" dirty="0" smtClean="0"/>
              <a:t> Court of Auditors </a:t>
            </a:r>
          </a:p>
          <a:p>
            <a:pPr eaLnBrk="1" hangingPunct="1">
              <a:lnSpc>
                <a:spcPct val="90000"/>
              </a:lnSpc>
              <a:buFont typeface="Wingdings" pitchFamily="2" charset="2"/>
              <a:buChar char="§"/>
            </a:pPr>
            <a:r>
              <a:rPr lang="en-GB" dirty="0" smtClean="0"/>
              <a:t> European Economic and Social Committee and Committee of the Regions </a:t>
            </a:r>
          </a:p>
          <a:p>
            <a:pPr eaLnBrk="1" hangingPunct="1">
              <a:lnSpc>
                <a:spcPct val="90000"/>
              </a:lnSpc>
              <a:buFont typeface="Wingdings" pitchFamily="2" charset="2"/>
              <a:buChar char="§"/>
            </a:pPr>
            <a:r>
              <a:rPr lang="en-GB" dirty="0" smtClean="0"/>
              <a:t> European Central Bank </a:t>
            </a:r>
          </a:p>
          <a:p>
            <a:pPr eaLnBrk="1" hangingPunct="1">
              <a:lnSpc>
                <a:spcPct val="90000"/>
              </a:lnSpc>
              <a:buFont typeface="Wingdings" pitchFamily="2" charset="2"/>
              <a:buChar char="§"/>
            </a:pPr>
            <a:r>
              <a:rPr lang="en-GB" dirty="0" smtClean="0"/>
              <a:t> European Investment Bank </a:t>
            </a:r>
          </a:p>
          <a:p>
            <a:pPr eaLnBrk="1" hangingPunct="1">
              <a:lnSpc>
                <a:spcPct val="90000"/>
              </a:lnSpc>
              <a:buFont typeface="Wingdings" pitchFamily="2" charset="2"/>
              <a:buChar char="§"/>
            </a:pPr>
            <a:r>
              <a:rPr lang="en-GB" dirty="0" smtClean="0"/>
              <a:t> Translation Centre for the bodies of the EU </a:t>
            </a:r>
          </a:p>
          <a:p>
            <a:pPr eaLnBrk="1" hangingPunct="1">
              <a:lnSpc>
                <a:spcPct val="90000"/>
              </a:lnSpc>
              <a:buFont typeface="Wingdings" pitchFamily="2" charset="2"/>
              <a:buNone/>
            </a:pPr>
            <a:r>
              <a:rPr lang="fi-FI" dirty="0" err="1" smtClean="0"/>
              <a:t>High</a:t>
            </a:r>
            <a:r>
              <a:rPr lang="fi-FI" dirty="0" smtClean="0"/>
              <a:t> </a:t>
            </a:r>
            <a:r>
              <a:rPr lang="fi-FI" dirty="0" err="1" smtClean="0"/>
              <a:t>interest</a:t>
            </a:r>
            <a:r>
              <a:rPr lang="fi-FI" dirty="0" smtClean="0"/>
              <a:t> </a:t>
            </a:r>
            <a:r>
              <a:rPr lang="fi-FI" dirty="0" err="1" smtClean="0"/>
              <a:t>by</a:t>
            </a:r>
            <a:r>
              <a:rPr lang="fi-FI" dirty="0" smtClean="0"/>
              <a:t> the </a:t>
            </a:r>
            <a:r>
              <a:rPr lang="fi-FI" dirty="0" err="1" smtClean="0"/>
              <a:t>public</a:t>
            </a:r>
            <a:r>
              <a:rPr lang="fi-FI" dirty="0" smtClean="0"/>
              <a:t>: </a:t>
            </a:r>
            <a:r>
              <a:rPr lang="en-GB" dirty="0" smtClean="0"/>
              <a:t>Peaks of </a:t>
            </a:r>
            <a:r>
              <a:rPr lang="en-GB" b="1" dirty="0" smtClean="0"/>
              <a:t>more than 300 000 queries per day</a:t>
            </a:r>
            <a:r>
              <a:rPr lang="en-GB" dirty="0" smtClean="0"/>
              <a:t>, or </a:t>
            </a:r>
            <a:r>
              <a:rPr lang="en-GB" b="1" dirty="0" smtClean="0"/>
              <a:t>above 7 million per month</a:t>
            </a:r>
            <a:r>
              <a:rPr lang="en-GB" dirty="0" smtClean="0"/>
              <a:t>.</a:t>
            </a:r>
          </a:p>
          <a:p>
            <a:pPr eaLnBrk="1" hangingPunct="1">
              <a:lnSpc>
                <a:spcPct val="90000"/>
              </a:lnSpc>
              <a:buFont typeface="Wingdings" pitchFamily="2" charset="2"/>
              <a:buNone/>
            </a:pPr>
            <a:r>
              <a:rPr lang="en-US" b="1" dirty="0" smtClean="0"/>
              <a:t>Two interfaces:</a:t>
            </a:r>
            <a:r>
              <a:rPr lang="en-US" dirty="0" smtClean="0"/>
              <a:t> one internal and one publicly accessible from </a:t>
            </a:r>
            <a:r>
              <a:rPr lang="en-US" dirty="0"/>
              <a:t>the </a:t>
            </a:r>
            <a:r>
              <a:rPr lang="en-US" dirty="0" smtClean="0"/>
              <a:t>website</a:t>
            </a:r>
            <a:r>
              <a:rPr lang="en-US" dirty="0" smtClean="0">
                <a:solidFill>
                  <a:srgbClr val="FF0000"/>
                </a:solidFill>
              </a:rPr>
              <a:t> </a:t>
            </a:r>
            <a:r>
              <a:rPr lang="en-US" dirty="0" smtClean="0">
                <a:solidFill>
                  <a:srgbClr val="FF0000"/>
                </a:solidFill>
                <a:hlinkClick r:id="rId3"/>
              </a:rPr>
              <a:t>http</a:t>
            </a:r>
            <a:r>
              <a:rPr lang="en-US" dirty="0">
                <a:solidFill>
                  <a:srgbClr val="FF0000"/>
                </a:solidFill>
                <a:hlinkClick r:id="rId3"/>
              </a:rPr>
              <a:t>://</a:t>
            </a:r>
            <a:r>
              <a:rPr lang="en-US" dirty="0" smtClean="0">
                <a:solidFill>
                  <a:srgbClr val="FF0000"/>
                </a:solidFill>
                <a:hlinkClick r:id="rId3"/>
              </a:rPr>
              <a:t>ec.europa.eu/translation/english/guidelines/en_guidelines_en.htm</a:t>
            </a:r>
            <a:r>
              <a:rPr lang="en-US" dirty="0" smtClean="0">
                <a:solidFill>
                  <a:srgbClr val="FF0000"/>
                </a:solidFill>
              </a:rPr>
              <a:t> </a:t>
            </a:r>
            <a:endParaRPr lang="en-GB" dirty="0" smtClean="0">
              <a:solidFill>
                <a:srgbClr val="FF0000"/>
              </a:solidFill>
            </a:endParaRPr>
          </a:p>
          <a:p>
            <a:pPr eaLnBrk="1" hangingPunct="1">
              <a:lnSpc>
                <a:spcPct val="90000"/>
              </a:lnSpc>
              <a:buFont typeface="Wingdings" pitchFamily="2" charset="2"/>
              <a:buNone/>
            </a:pPr>
            <a:r>
              <a:rPr lang="en-GB" dirty="0"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964112" cy="3722687"/>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35</a:t>
            </a:fld>
            <a:endParaRPr lang="en-GB"/>
          </a:p>
        </p:txBody>
      </p:sp>
    </p:spTree>
    <p:extLst>
      <p:ext uri="{BB962C8B-B14F-4D97-AF65-F5344CB8AC3E}">
        <p14:creationId xmlns:p14="http://schemas.microsoft.com/office/powerpoint/2010/main" val="1875664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lv-LV" sz="1600"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36</a:t>
            </a:fld>
            <a:endParaRPr lang="en-GB"/>
          </a:p>
        </p:txBody>
      </p:sp>
    </p:spTree>
    <p:extLst>
      <p:ext uri="{BB962C8B-B14F-4D97-AF65-F5344CB8AC3E}">
        <p14:creationId xmlns:p14="http://schemas.microsoft.com/office/powerpoint/2010/main" val="4249431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44538"/>
            <a:ext cx="4964112" cy="3722687"/>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37</a:t>
            </a:fld>
            <a:endParaRPr lang="en-GB"/>
          </a:p>
        </p:txBody>
      </p:sp>
    </p:spTree>
    <p:extLst>
      <p:ext uri="{BB962C8B-B14F-4D97-AF65-F5344CB8AC3E}">
        <p14:creationId xmlns:p14="http://schemas.microsoft.com/office/powerpoint/2010/main" val="1621764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lv-LV" dirty="0" smtClean="0"/>
              <a:t>Ārštata tulkojumu izmantošanas stratēģija</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38</a:t>
            </a:fld>
            <a:endParaRPr lang="en-GB"/>
          </a:p>
        </p:txBody>
      </p:sp>
    </p:spTree>
    <p:extLst>
      <p:ext uri="{BB962C8B-B14F-4D97-AF65-F5344CB8AC3E}">
        <p14:creationId xmlns:p14="http://schemas.microsoft.com/office/powerpoint/2010/main" val="1298525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3852" y="9429750"/>
            <a:ext cx="297254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nchor="b"/>
          <a:lstStyle>
            <a:lvl1pPr defTabSz="930275" eaLnBrk="0" hangingPunct="0">
              <a:defRPr sz="7600" b="1">
                <a:solidFill>
                  <a:srgbClr val="FFD624"/>
                </a:solidFill>
                <a:latin typeface="Verdana" pitchFamily="34" charset="0"/>
              </a:defRPr>
            </a:lvl1pPr>
            <a:lvl2pPr marL="742950" indent="-285750" defTabSz="930275" eaLnBrk="0" hangingPunct="0">
              <a:defRPr sz="7600" b="1">
                <a:solidFill>
                  <a:srgbClr val="FFD624"/>
                </a:solidFill>
                <a:latin typeface="Verdana" pitchFamily="34" charset="0"/>
              </a:defRPr>
            </a:lvl2pPr>
            <a:lvl3pPr marL="1143000" indent="-228600" defTabSz="930275" eaLnBrk="0" hangingPunct="0">
              <a:defRPr sz="7600" b="1">
                <a:solidFill>
                  <a:srgbClr val="FFD624"/>
                </a:solidFill>
                <a:latin typeface="Verdana" pitchFamily="34" charset="0"/>
              </a:defRPr>
            </a:lvl3pPr>
            <a:lvl4pPr marL="1600200" indent="-228600" defTabSz="930275" eaLnBrk="0" hangingPunct="0">
              <a:defRPr sz="7600" b="1">
                <a:solidFill>
                  <a:srgbClr val="FFD624"/>
                </a:solidFill>
                <a:latin typeface="Verdana" pitchFamily="34" charset="0"/>
              </a:defRPr>
            </a:lvl4pPr>
            <a:lvl5pPr marL="2057400" indent="-228600" defTabSz="930275" eaLnBrk="0" hangingPunct="0">
              <a:defRPr sz="7600" b="1">
                <a:solidFill>
                  <a:srgbClr val="FFD624"/>
                </a:solidFill>
                <a:latin typeface="Verdana" pitchFamily="34" charset="0"/>
              </a:defRPr>
            </a:lvl5pPr>
            <a:lvl6pPr marL="2514600" indent="-228600" defTabSz="930275" eaLnBrk="0" fontAlgn="base" hangingPunct="0">
              <a:spcBef>
                <a:spcPct val="0"/>
              </a:spcBef>
              <a:spcAft>
                <a:spcPct val="0"/>
              </a:spcAft>
              <a:defRPr sz="7600" b="1">
                <a:solidFill>
                  <a:srgbClr val="FFD624"/>
                </a:solidFill>
                <a:latin typeface="Verdana" pitchFamily="34" charset="0"/>
              </a:defRPr>
            </a:lvl6pPr>
            <a:lvl7pPr marL="2971800" indent="-228600" defTabSz="930275" eaLnBrk="0" fontAlgn="base" hangingPunct="0">
              <a:spcBef>
                <a:spcPct val="0"/>
              </a:spcBef>
              <a:spcAft>
                <a:spcPct val="0"/>
              </a:spcAft>
              <a:defRPr sz="7600" b="1">
                <a:solidFill>
                  <a:srgbClr val="FFD624"/>
                </a:solidFill>
                <a:latin typeface="Verdana" pitchFamily="34" charset="0"/>
              </a:defRPr>
            </a:lvl7pPr>
            <a:lvl8pPr marL="3429000" indent="-228600" defTabSz="930275" eaLnBrk="0" fontAlgn="base" hangingPunct="0">
              <a:spcBef>
                <a:spcPct val="0"/>
              </a:spcBef>
              <a:spcAft>
                <a:spcPct val="0"/>
              </a:spcAft>
              <a:defRPr sz="7600" b="1">
                <a:solidFill>
                  <a:srgbClr val="FFD624"/>
                </a:solidFill>
                <a:latin typeface="Verdana" pitchFamily="34" charset="0"/>
              </a:defRPr>
            </a:lvl8pPr>
            <a:lvl9pPr marL="3886200" indent="-228600" defTabSz="930275" eaLnBrk="0" fontAlgn="base" hangingPunct="0">
              <a:spcBef>
                <a:spcPct val="0"/>
              </a:spcBef>
              <a:spcAft>
                <a:spcPct val="0"/>
              </a:spcAft>
              <a:defRPr sz="7600" b="1">
                <a:solidFill>
                  <a:srgbClr val="FFD624"/>
                </a:solidFill>
                <a:latin typeface="Verdana" pitchFamily="34" charset="0"/>
              </a:defRPr>
            </a:lvl9pPr>
          </a:lstStyle>
          <a:p>
            <a:pPr algn="r" eaLnBrk="1" hangingPunct="1"/>
            <a:fld id="{1457757B-B0A8-49CF-9C52-03D1D1622C51}" type="slidenum">
              <a:rPr lang="en-GB" altLang="en-US" sz="1200" b="0">
                <a:solidFill>
                  <a:schemeClr val="tx1"/>
                </a:solidFill>
                <a:latin typeface="Arial" charset="0"/>
                <a:cs typeface="Arial" charset="0"/>
              </a:rPr>
              <a:pPr algn="r" eaLnBrk="1" hangingPunct="1"/>
              <a:t>39</a:t>
            </a:fld>
            <a:endParaRPr lang="en-GB" altLang="en-US" sz="1200" b="0">
              <a:solidFill>
                <a:schemeClr val="tx1"/>
              </a:solidFill>
              <a:latin typeface="Arial" charset="0"/>
              <a:cs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lstStyle/>
          <a:p>
            <a:pPr eaLnBrk="1" hangingPunct="1"/>
            <a:endParaRPr lang="es-ES_tradnl"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7600" b="1">
                <a:solidFill>
                  <a:srgbClr val="FFD624"/>
                </a:solidFill>
                <a:latin typeface="Verdana" pitchFamily="34" charset="0"/>
              </a:defRPr>
            </a:lvl1pPr>
            <a:lvl2pPr marL="742784" indent="-285686" eaLnBrk="0" hangingPunct="0">
              <a:defRPr sz="7600" b="1">
                <a:solidFill>
                  <a:srgbClr val="FFD624"/>
                </a:solidFill>
                <a:latin typeface="Verdana" pitchFamily="34" charset="0"/>
              </a:defRPr>
            </a:lvl2pPr>
            <a:lvl3pPr marL="1142743" indent="-228548" eaLnBrk="0" hangingPunct="0">
              <a:defRPr sz="7600" b="1">
                <a:solidFill>
                  <a:srgbClr val="FFD624"/>
                </a:solidFill>
                <a:latin typeface="Verdana" pitchFamily="34" charset="0"/>
              </a:defRPr>
            </a:lvl3pPr>
            <a:lvl4pPr marL="1599840" indent="-228548" eaLnBrk="0" hangingPunct="0">
              <a:defRPr sz="7600" b="1">
                <a:solidFill>
                  <a:srgbClr val="FFD624"/>
                </a:solidFill>
                <a:latin typeface="Verdana" pitchFamily="34" charset="0"/>
              </a:defRPr>
            </a:lvl4pPr>
            <a:lvl5pPr marL="2056938" indent="-228548" eaLnBrk="0" hangingPunct="0">
              <a:defRPr sz="7600" b="1">
                <a:solidFill>
                  <a:srgbClr val="FFD624"/>
                </a:solidFill>
                <a:latin typeface="Verdana" pitchFamily="34" charset="0"/>
              </a:defRPr>
            </a:lvl5pPr>
            <a:lvl6pPr marL="2514034" indent="-228548" eaLnBrk="0" fontAlgn="base" hangingPunct="0">
              <a:spcBef>
                <a:spcPct val="0"/>
              </a:spcBef>
              <a:spcAft>
                <a:spcPct val="0"/>
              </a:spcAft>
              <a:defRPr sz="7600" b="1">
                <a:solidFill>
                  <a:srgbClr val="FFD624"/>
                </a:solidFill>
                <a:latin typeface="Verdana" pitchFamily="34" charset="0"/>
              </a:defRPr>
            </a:lvl6pPr>
            <a:lvl7pPr marL="2971132" indent="-228548" eaLnBrk="0" fontAlgn="base" hangingPunct="0">
              <a:spcBef>
                <a:spcPct val="0"/>
              </a:spcBef>
              <a:spcAft>
                <a:spcPct val="0"/>
              </a:spcAft>
              <a:defRPr sz="7600" b="1">
                <a:solidFill>
                  <a:srgbClr val="FFD624"/>
                </a:solidFill>
                <a:latin typeface="Verdana" pitchFamily="34" charset="0"/>
              </a:defRPr>
            </a:lvl7pPr>
            <a:lvl8pPr marL="3428230" indent="-228548" eaLnBrk="0" fontAlgn="base" hangingPunct="0">
              <a:spcBef>
                <a:spcPct val="0"/>
              </a:spcBef>
              <a:spcAft>
                <a:spcPct val="0"/>
              </a:spcAft>
              <a:defRPr sz="7600" b="1">
                <a:solidFill>
                  <a:srgbClr val="FFD624"/>
                </a:solidFill>
                <a:latin typeface="Verdana" pitchFamily="34" charset="0"/>
              </a:defRPr>
            </a:lvl8pPr>
            <a:lvl9pPr marL="3885326" indent="-228548" eaLnBrk="0" fontAlgn="base" hangingPunct="0">
              <a:spcBef>
                <a:spcPct val="0"/>
              </a:spcBef>
              <a:spcAft>
                <a:spcPct val="0"/>
              </a:spcAft>
              <a:defRPr sz="7600" b="1">
                <a:solidFill>
                  <a:srgbClr val="FFD624"/>
                </a:solidFill>
                <a:latin typeface="Verdana" pitchFamily="34" charset="0"/>
              </a:defRPr>
            </a:lvl9pPr>
          </a:lstStyle>
          <a:p>
            <a:pPr eaLnBrk="1" hangingPunct="1"/>
            <a:fld id="{9092016A-5CB2-4725-AFBE-BD7DAB2EB3BB}" type="slidenum">
              <a:rPr lang="en-GB" sz="1200" b="0">
                <a:solidFill>
                  <a:schemeClr val="tx1"/>
                </a:solidFill>
                <a:latin typeface="Arial" charset="0"/>
              </a:rPr>
              <a:pPr eaLnBrk="1" hangingPunct="1"/>
              <a:t>40</a:t>
            </a:fld>
            <a:endParaRPr lang="en-GB" sz="1200" b="0">
              <a:solidFill>
                <a:schemeClr val="tx1"/>
              </a:solidFill>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dirty="0" smtClean="0"/>
              <a:t>Some DGT language departments have set up language-specific cooperation networks with other institutions, national authorities, experts, etc. </a:t>
            </a:r>
          </a:p>
          <a:p>
            <a:pPr eaLnBrk="1" hangingPunct="1"/>
            <a:r>
              <a:rPr lang="en-US" dirty="0" smtClean="0"/>
              <a:t>Examples: REI for Italian, ESKO for Finnish, STS for Slovak, Lithuanian terminology forum.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3852" y="9429750"/>
            <a:ext cx="297254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nchor="b"/>
          <a:lstStyle>
            <a:lvl1pPr defTabSz="930275" eaLnBrk="0" hangingPunct="0">
              <a:defRPr sz="7600" b="1">
                <a:solidFill>
                  <a:srgbClr val="FFD624"/>
                </a:solidFill>
                <a:latin typeface="Verdana" pitchFamily="34" charset="0"/>
              </a:defRPr>
            </a:lvl1pPr>
            <a:lvl2pPr marL="742950" indent="-285750" defTabSz="930275" eaLnBrk="0" hangingPunct="0">
              <a:defRPr sz="7600" b="1">
                <a:solidFill>
                  <a:srgbClr val="FFD624"/>
                </a:solidFill>
                <a:latin typeface="Verdana" pitchFamily="34" charset="0"/>
              </a:defRPr>
            </a:lvl2pPr>
            <a:lvl3pPr marL="1143000" indent="-228600" defTabSz="930275" eaLnBrk="0" hangingPunct="0">
              <a:defRPr sz="7600" b="1">
                <a:solidFill>
                  <a:srgbClr val="FFD624"/>
                </a:solidFill>
                <a:latin typeface="Verdana" pitchFamily="34" charset="0"/>
              </a:defRPr>
            </a:lvl3pPr>
            <a:lvl4pPr marL="1600200" indent="-228600" defTabSz="930275" eaLnBrk="0" hangingPunct="0">
              <a:defRPr sz="7600" b="1">
                <a:solidFill>
                  <a:srgbClr val="FFD624"/>
                </a:solidFill>
                <a:latin typeface="Verdana" pitchFamily="34" charset="0"/>
              </a:defRPr>
            </a:lvl4pPr>
            <a:lvl5pPr marL="2057400" indent="-228600" defTabSz="930275" eaLnBrk="0" hangingPunct="0">
              <a:defRPr sz="7600" b="1">
                <a:solidFill>
                  <a:srgbClr val="FFD624"/>
                </a:solidFill>
                <a:latin typeface="Verdana" pitchFamily="34" charset="0"/>
              </a:defRPr>
            </a:lvl5pPr>
            <a:lvl6pPr marL="2514600" indent="-228600" defTabSz="930275" eaLnBrk="0" fontAlgn="base" hangingPunct="0">
              <a:spcBef>
                <a:spcPct val="0"/>
              </a:spcBef>
              <a:spcAft>
                <a:spcPct val="0"/>
              </a:spcAft>
              <a:defRPr sz="7600" b="1">
                <a:solidFill>
                  <a:srgbClr val="FFD624"/>
                </a:solidFill>
                <a:latin typeface="Verdana" pitchFamily="34" charset="0"/>
              </a:defRPr>
            </a:lvl6pPr>
            <a:lvl7pPr marL="2971800" indent="-228600" defTabSz="930275" eaLnBrk="0" fontAlgn="base" hangingPunct="0">
              <a:spcBef>
                <a:spcPct val="0"/>
              </a:spcBef>
              <a:spcAft>
                <a:spcPct val="0"/>
              </a:spcAft>
              <a:defRPr sz="7600" b="1">
                <a:solidFill>
                  <a:srgbClr val="FFD624"/>
                </a:solidFill>
                <a:latin typeface="Verdana" pitchFamily="34" charset="0"/>
              </a:defRPr>
            </a:lvl7pPr>
            <a:lvl8pPr marL="3429000" indent="-228600" defTabSz="930275" eaLnBrk="0" fontAlgn="base" hangingPunct="0">
              <a:spcBef>
                <a:spcPct val="0"/>
              </a:spcBef>
              <a:spcAft>
                <a:spcPct val="0"/>
              </a:spcAft>
              <a:defRPr sz="7600" b="1">
                <a:solidFill>
                  <a:srgbClr val="FFD624"/>
                </a:solidFill>
                <a:latin typeface="Verdana" pitchFamily="34" charset="0"/>
              </a:defRPr>
            </a:lvl8pPr>
            <a:lvl9pPr marL="3886200" indent="-228600" defTabSz="930275" eaLnBrk="0" fontAlgn="base" hangingPunct="0">
              <a:spcBef>
                <a:spcPct val="0"/>
              </a:spcBef>
              <a:spcAft>
                <a:spcPct val="0"/>
              </a:spcAft>
              <a:defRPr sz="7600" b="1">
                <a:solidFill>
                  <a:srgbClr val="FFD624"/>
                </a:solidFill>
                <a:latin typeface="Verdana" pitchFamily="34" charset="0"/>
              </a:defRPr>
            </a:lvl9pPr>
          </a:lstStyle>
          <a:p>
            <a:pPr algn="r" eaLnBrk="1" hangingPunct="1"/>
            <a:fld id="{AB1BB126-6011-4452-AAB6-AACBC5F2FC54}" type="slidenum">
              <a:rPr lang="en-GB" altLang="en-US" sz="1200" b="0">
                <a:solidFill>
                  <a:schemeClr val="tx1"/>
                </a:solidFill>
                <a:latin typeface="Arial" charset="0"/>
                <a:cs typeface="Arial" charset="0"/>
              </a:rPr>
              <a:pPr algn="r" eaLnBrk="1" hangingPunct="1"/>
              <a:t>42</a:t>
            </a:fld>
            <a:endParaRPr lang="en-GB" altLang="en-US" sz="1200" b="0">
              <a:solidFill>
                <a:schemeClr val="tx1"/>
              </a:solidFill>
              <a:latin typeface="Arial" charset="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lstStyle/>
          <a:p>
            <a:pPr eaLnBrk="1" hangingPunct="1"/>
            <a:r>
              <a:rPr lang="en-GB" altLang="en-US" smtClean="0"/>
              <a:t>google translator forbidden for confidentiality reasons</a:t>
            </a:r>
          </a:p>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7600" b="1">
                <a:solidFill>
                  <a:srgbClr val="FFD624"/>
                </a:solidFill>
                <a:latin typeface="Verdana" pitchFamily="34" charset="0"/>
              </a:defRPr>
            </a:lvl1pPr>
            <a:lvl2pPr marL="742784" indent="-285686" eaLnBrk="0" hangingPunct="0">
              <a:defRPr sz="7600" b="1">
                <a:solidFill>
                  <a:srgbClr val="FFD624"/>
                </a:solidFill>
                <a:latin typeface="Verdana" pitchFamily="34" charset="0"/>
              </a:defRPr>
            </a:lvl2pPr>
            <a:lvl3pPr marL="1142743" indent="-228548" eaLnBrk="0" hangingPunct="0">
              <a:defRPr sz="7600" b="1">
                <a:solidFill>
                  <a:srgbClr val="FFD624"/>
                </a:solidFill>
                <a:latin typeface="Verdana" pitchFamily="34" charset="0"/>
              </a:defRPr>
            </a:lvl3pPr>
            <a:lvl4pPr marL="1599840" indent="-228548" eaLnBrk="0" hangingPunct="0">
              <a:defRPr sz="7600" b="1">
                <a:solidFill>
                  <a:srgbClr val="FFD624"/>
                </a:solidFill>
                <a:latin typeface="Verdana" pitchFamily="34" charset="0"/>
              </a:defRPr>
            </a:lvl4pPr>
            <a:lvl5pPr marL="2056938" indent="-228548" eaLnBrk="0" hangingPunct="0">
              <a:defRPr sz="7600" b="1">
                <a:solidFill>
                  <a:srgbClr val="FFD624"/>
                </a:solidFill>
                <a:latin typeface="Verdana" pitchFamily="34" charset="0"/>
              </a:defRPr>
            </a:lvl5pPr>
            <a:lvl6pPr marL="2514034" indent="-228548" eaLnBrk="0" fontAlgn="base" hangingPunct="0">
              <a:spcBef>
                <a:spcPct val="0"/>
              </a:spcBef>
              <a:spcAft>
                <a:spcPct val="0"/>
              </a:spcAft>
              <a:defRPr sz="7600" b="1">
                <a:solidFill>
                  <a:srgbClr val="FFD624"/>
                </a:solidFill>
                <a:latin typeface="Verdana" pitchFamily="34" charset="0"/>
              </a:defRPr>
            </a:lvl6pPr>
            <a:lvl7pPr marL="2971132" indent="-228548" eaLnBrk="0" fontAlgn="base" hangingPunct="0">
              <a:spcBef>
                <a:spcPct val="0"/>
              </a:spcBef>
              <a:spcAft>
                <a:spcPct val="0"/>
              </a:spcAft>
              <a:defRPr sz="7600" b="1">
                <a:solidFill>
                  <a:srgbClr val="FFD624"/>
                </a:solidFill>
                <a:latin typeface="Verdana" pitchFamily="34" charset="0"/>
              </a:defRPr>
            </a:lvl7pPr>
            <a:lvl8pPr marL="3428230" indent="-228548" eaLnBrk="0" fontAlgn="base" hangingPunct="0">
              <a:spcBef>
                <a:spcPct val="0"/>
              </a:spcBef>
              <a:spcAft>
                <a:spcPct val="0"/>
              </a:spcAft>
              <a:defRPr sz="7600" b="1">
                <a:solidFill>
                  <a:srgbClr val="FFD624"/>
                </a:solidFill>
                <a:latin typeface="Verdana" pitchFamily="34" charset="0"/>
              </a:defRPr>
            </a:lvl8pPr>
            <a:lvl9pPr marL="3885326" indent="-228548" eaLnBrk="0" fontAlgn="base" hangingPunct="0">
              <a:spcBef>
                <a:spcPct val="0"/>
              </a:spcBef>
              <a:spcAft>
                <a:spcPct val="0"/>
              </a:spcAft>
              <a:defRPr sz="7600" b="1">
                <a:solidFill>
                  <a:srgbClr val="FFD624"/>
                </a:solidFill>
                <a:latin typeface="Verdana" pitchFamily="34" charset="0"/>
              </a:defRPr>
            </a:lvl9pPr>
          </a:lstStyle>
          <a:p>
            <a:pPr eaLnBrk="1" hangingPunct="1"/>
            <a:fld id="{CC8FDD82-258C-4C86-8BDA-7D16CEA22461}" type="slidenum">
              <a:rPr lang="en-GB" sz="1200" b="0">
                <a:solidFill>
                  <a:schemeClr val="tx1"/>
                </a:solidFill>
                <a:latin typeface="Arial" charset="0"/>
              </a:rPr>
              <a:pPr eaLnBrk="1" hangingPunct="1"/>
              <a:t>4</a:t>
            </a:fld>
            <a:endParaRPr lang="en-GB" sz="1200" b="0">
              <a:solidFill>
                <a:schemeClr val="tx1"/>
              </a:solidFill>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3852" y="9429750"/>
            <a:ext cx="297254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nchor="b"/>
          <a:lstStyle>
            <a:lvl1pPr defTabSz="930275" eaLnBrk="0" hangingPunct="0">
              <a:defRPr sz="7600" b="1">
                <a:solidFill>
                  <a:srgbClr val="FFD624"/>
                </a:solidFill>
                <a:latin typeface="Verdana" pitchFamily="34" charset="0"/>
              </a:defRPr>
            </a:lvl1pPr>
            <a:lvl2pPr marL="742950" indent="-285750" defTabSz="930275" eaLnBrk="0" hangingPunct="0">
              <a:defRPr sz="7600" b="1">
                <a:solidFill>
                  <a:srgbClr val="FFD624"/>
                </a:solidFill>
                <a:latin typeface="Verdana" pitchFamily="34" charset="0"/>
              </a:defRPr>
            </a:lvl2pPr>
            <a:lvl3pPr marL="1143000" indent="-228600" defTabSz="930275" eaLnBrk="0" hangingPunct="0">
              <a:defRPr sz="7600" b="1">
                <a:solidFill>
                  <a:srgbClr val="FFD624"/>
                </a:solidFill>
                <a:latin typeface="Verdana" pitchFamily="34" charset="0"/>
              </a:defRPr>
            </a:lvl3pPr>
            <a:lvl4pPr marL="1600200" indent="-228600" defTabSz="930275" eaLnBrk="0" hangingPunct="0">
              <a:defRPr sz="7600" b="1">
                <a:solidFill>
                  <a:srgbClr val="FFD624"/>
                </a:solidFill>
                <a:latin typeface="Verdana" pitchFamily="34" charset="0"/>
              </a:defRPr>
            </a:lvl4pPr>
            <a:lvl5pPr marL="2057400" indent="-228600" defTabSz="930275" eaLnBrk="0" hangingPunct="0">
              <a:defRPr sz="7600" b="1">
                <a:solidFill>
                  <a:srgbClr val="FFD624"/>
                </a:solidFill>
                <a:latin typeface="Verdana" pitchFamily="34" charset="0"/>
              </a:defRPr>
            </a:lvl5pPr>
            <a:lvl6pPr marL="2514600" indent="-228600" defTabSz="930275" eaLnBrk="0" fontAlgn="base" hangingPunct="0">
              <a:spcBef>
                <a:spcPct val="0"/>
              </a:spcBef>
              <a:spcAft>
                <a:spcPct val="0"/>
              </a:spcAft>
              <a:defRPr sz="7600" b="1">
                <a:solidFill>
                  <a:srgbClr val="FFD624"/>
                </a:solidFill>
                <a:latin typeface="Verdana" pitchFamily="34" charset="0"/>
              </a:defRPr>
            </a:lvl6pPr>
            <a:lvl7pPr marL="2971800" indent="-228600" defTabSz="930275" eaLnBrk="0" fontAlgn="base" hangingPunct="0">
              <a:spcBef>
                <a:spcPct val="0"/>
              </a:spcBef>
              <a:spcAft>
                <a:spcPct val="0"/>
              </a:spcAft>
              <a:defRPr sz="7600" b="1">
                <a:solidFill>
                  <a:srgbClr val="FFD624"/>
                </a:solidFill>
                <a:latin typeface="Verdana" pitchFamily="34" charset="0"/>
              </a:defRPr>
            </a:lvl7pPr>
            <a:lvl8pPr marL="3429000" indent="-228600" defTabSz="930275" eaLnBrk="0" fontAlgn="base" hangingPunct="0">
              <a:spcBef>
                <a:spcPct val="0"/>
              </a:spcBef>
              <a:spcAft>
                <a:spcPct val="0"/>
              </a:spcAft>
              <a:defRPr sz="7600" b="1">
                <a:solidFill>
                  <a:srgbClr val="FFD624"/>
                </a:solidFill>
                <a:latin typeface="Verdana" pitchFamily="34" charset="0"/>
              </a:defRPr>
            </a:lvl8pPr>
            <a:lvl9pPr marL="3886200" indent="-228600" defTabSz="930275" eaLnBrk="0" fontAlgn="base" hangingPunct="0">
              <a:spcBef>
                <a:spcPct val="0"/>
              </a:spcBef>
              <a:spcAft>
                <a:spcPct val="0"/>
              </a:spcAft>
              <a:defRPr sz="7600" b="1">
                <a:solidFill>
                  <a:srgbClr val="FFD624"/>
                </a:solidFill>
                <a:latin typeface="Verdana" pitchFamily="34" charset="0"/>
              </a:defRPr>
            </a:lvl9pPr>
          </a:lstStyle>
          <a:p>
            <a:pPr algn="r" eaLnBrk="1" hangingPunct="1"/>
            <a:fld id="{0E5F0207-E781-4386-8739-4DB72D95548B}" type="slidenum">
              <a:rPr lang="en-GB" altLang="en-US" sz="1200" b="0">
                <a:solidFill>
                  <a:schemeClr val="tx1"/>
                </a:solidFill>
                <a:latin typeface="Arial" charset="0"/>
                <a:cs typeface="Arial" charset="0"/>
              </a:rPr>
              <a:pPr algn="r" eaLnBrk="1" hangingPunct="1"/>
              <a:t>44</a:t>
            </a:fld>
            <a:endParaRPr lang="en-GB" altLang="en-US" sz="1200" b="0">
              <a:solidFill>
                <a:schemeClr val="tx1"/>
              </a:solidFill>
              <a:latin typeface="Arial" charset="0"/>
              <a:cs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lstStyle/>
          <a:p>
            <a:pPr eaLnBrk="1" hangingPunct="1"/>
            <a:endParaRPr lang="nl-NL"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45</a:t>
            </a:fld>
            <a:endParaRPr lang="en-GB"/>
          </a:p>
        </p:txBody>
      </p:sp>
    </p:spTree>
    <p:extLst>
      <p:ext uri="{BB962C8B-B14F-4D97-AF65-F5344CB8AC3E}">
        <p14:creationId xmlns:p14="http://schemas.microsoft.com/office/powerpoint/2010/main" val="193467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sz="7600" b="1">
                <a:solidFill>
                  <a:srgbClr val="FFD624"/>
                </a:solidFill>
                <a:latin typeface="Verdana" pitchFamily="34" charset="0"/>
              </a:defRPr>
            </a:lvl1pPr>
            <a:lvl2pPr marL="742784" indent="-285686" eaLnBrk="0" hangingPunct="0">
              <a:defRPr sz="7600" b="1">
                <a:solidFill>
                  <a:srgbClr val="FFD624"/>
                </a:solidFill>
                <a:latin typeface="Verdana" pitchFamily="34" charset="0"/>
              </a:defRPr>
            </a:lvl2pPr>
            <a:lvl3pPr marL="1142743" indent="-228548" eaLnBrk="0" hangingPunct="0">
              <a:defRPr sz="7600" b="1">
                <a:solidFill>
                  <a:srgbClr val="FFD624"/>
                </a:solidFill>
                <a:latin typeface="Verdana" pitchFamily="34" charset="0"/>
              </a:defRPr>
            </a:lvl3pPr>
            <a:lvl4pPr marL="1599840" indent="-228548" eaLnBrk="0" hangingPunct="0">
              <a:defRPr sz="7600" b="1">
                <a:solidFill>
                  <a:srgbClr val="FFD624"/>
                </a:solidFill>
                <a:latin typeface="Verdana" pitchFamily="34" charset="0"/>
              </a:defRPr>
            </a:lvl4pPr>
            <a:lvl5pPr marL="2056938" indent="-228548" eaLnBrk="0" hangingPunct="0">
              <a:defRPr sz="7600" b="1">
                <a:solidFill>
                  <a:srgbClr val="FFD624"/>
                </a:solidFill>
                <a:latin typeface="Verdana" pitchFamily="34" charset="0"/>
              </a:defRPr>
            </a:lvl5pPr>
            <a:lvl6pPr marL="2514034" indent="-228548" eaLnBrk="0" fontAlgn="base" hangingPunct="0">
              <a:spcBef>
                <a:spcPct val="0"/>
              </a:spcBef>
              <a:spcAft>
                <a:spcPct val="0"/>
              </a:spcAft>
              <a:defRPr sz="7600" b="1">
                <a:solidFill>
                  <a:srgbClr val="FFD624"/>
                </a:solidFill>
                <a:latin typeface="Verdana" pitchFamily="34" charset="0"/>
              </a:defRPr>
            </a:lvl6pPr>
            <a:lvl7pPr marL="2971132" indent="-228548" eaLnBrk="0" fontAlgn="base" hangingPunct="0">
              <a:spcBef>
                <a:spcPct val="0"/>
              </a:spcBef>
              <a:spcAft>
                <a:spcPct val="0"/>
              </a:spcAft>
              <a:defRPr sz="7600" b="1">
                <a:solidFill>
                  <a:srgbClr val="FFD624"/>
                </a:solidFill>
                <a:latin typeface="Verdana" pitchFamily="34" charset="0"/>
              </a:defRPr>
            </a:lvl7pPr>
            <a:lvl8pPr marL="3428230" indent="-228548" eaLnBrk="0" fontAlgn="base" hangingPunct="0">
              <a:spcBef>
                <a:spcPct val="0"/>
              </a:spcBef>
              <a:spcAft>
                <a:spcPct val="0"/>
              </a:spcAft>
              <a:defRPr sz="7600" b="1">
                <a:solidFill>
                  <a:srgbClr val="FFD624"/>
                </a:solidFill>
                <a:latin typeface="Verdana" pitchFamily="34" charset="0"/>
              </a:defRPr>
            </a:lvl8pPr>
            <a:lvl9pPr marL="3885326" indent="-228548" eaLnBrk="0" fontAlgn="base" hangingPunct="0">
              <a:spcBef>
                <a:spcPct val="0"/>
              </a:spcBef>
              <a:spcAft>
                <a:spcPct val="0"/>
              </a:spcAft>
              <a:defRPr sz="7600" b="1">
                <a:solidFill>
                  <a:srgbClr val="FFD624"/>
                </a:solidFill>
                <a:latin typeface="Verdana" pitchFamily="34" charset="0"/>
              </a:defRPr>
            </a:lvl9pPr>
          </a:lstStyle>
          <a:p>
            <a:pPr eaLnBrk="1" hangingPunct="1"/>
            <a:fld id="{CC8FDD82-258C-4C86-8BDA-7D16CEA22461}" type="slidenum">
              <a:rPr lang="en-GB" sz="1200" b="0">
                <a:solidFill>
                  <a:schemeClr val="tx1"/>
                </a:solidFill>
                <a:latin typeface="Arial" charset="0"/>
              </a:rPr>
              <a:pPr eaLnBrk="1" hangingPunct="1"/>
              <a:t>6</a:t>
            </a:fld>
            <a:endParaRPr lang="en-GB" sz="1200" b="0">
              <a:solidFill>
                <a:schemeClr val="tx1"/>
              </a:solidFill>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7600" b="1">
                <a:solidFill>
                  <a:srgbClr val="FFD624"/>
                </a:solidFill>
                <a:latin typeface="Verdana" pitchFamily="34" charset="0"/>
              </a:defRPr>
            </a:lvl1pPr>
            <a:lvl2pPr marL="742784" indent="-285686" eaLnBrk="0" hangingPunct="0">
              <a:defRPr sz="7600" b="1">
                <a:solidFill>
                  <a:srgbClr val="FFD624"/>
                </a:solidFill>
                <a:latin typeface="Verdana" pitchFamily="34" charset="0"/>
              </a:defRPr>
            </a:lvl2pPr>
            <a:lvl3pPr marL="1142743" indent="-228548" eaLnBrk="0" hangingPunct="0">
              <a:defRPr sz="7600" b="1">
                <a:solidFill>
                  <a:srgbClr val="FFD624"/>
                </a:solidFill>
                <a:latin typeface="Verdana" pitchFamily="34" charset="0"/>
              </a:defRPr>
            </a:lvl3pPr>
            <a:lvl4pPr marL="1599840" indent="-228548" eaLnBrk="0" hangingPunct="0">
              <a:defRPr sz="7600" b="1">
                <a:solidFill>
                  <a:srgbClr val="FFD624"/>
                </a:solidFill>
                <a:latin typeface="Verdana" pitchFamily="34" charset="0"/>
              </a:defRPr>
            </a:lvl4pPr>
            <a:lvl5pPr marL="2056938" indent="-228548" eaLnBrk="0" hangingPunct="0">
              <a:defRPr sz="7600" b="1">
                <a:solidFill>
                  <a:srgbClr val="FFD624"/>
                </a:solidFill>
                <a:latin typeface="Verdana" pitchFamily="34" charset="0"/>
              </a:defRPr>
            </a:lvl5pPr>
            <a:lvl6pPr marL="2514034" indent="-228548" eaLnBrk="0" fontAlgn="base" hangingPunct="0">
              <a:spcBef>
                <a:spcPct val="0"/>
              </a:spcBef>
              <a:spcAft>
                <a:spcPct val="0"/>
              </a:spcAft>
              <a:defRPr sz="7600" b="1">
                <a:solidFill>
                  <a:srgbClr val="FFD624"/>
                </a:solidFill>
                <a:latin typeface="Verdana" pitchFamily="34" charset="0"/>
              </a:defRPr>
            </a:lvl6pPr>
            <a:lvl7pPr marL="2971132" indent="-228548" eaLnBrk="0" fontAlgn="base" hangingPunct="0">
              <a:spcBef>
                <a:spcPct val="0"/>
              </a:spcBef>
              <a:spcAft>
                <a:spcPct val="0"/>
              </a:spcAft>
              <a:defRPr sz="7600" b="1">
                <a:solidFill>
                  <a:srgbClr val="FFD624"/>
                </a:solidFill>
                <a:latin typeface="Verdana" pitchFamily="34" charset="0"/>
              </a:defRPr>
            </a:lvl7pPr>
            <a:lvl8pPr marL="3428230" indent="-228548" eaLnBrk="0" fontAlgn="base" hangingPunct="0">
              <a:spcBef>
                <a:spcPct val="0"/>
              </a:spcBef>
              <a:spcAft>
                <a:spcPct val="0"/>
              </a:spcAft>
              <a:defRPr sz="7600" b="1">
                <a:solidFill>
                  <a:srgbClr val="FFD624"/>
                </a:solidFill>
                <a:latin typeface="Verdana" pitchFamily="34" charset="0"/>
              </a:defRPr>
            </a:lvl8pPr>
            <a:lvl9pPr marL="3885326" indent="-228548" eaLnBrk="0" fontAlgn="base" hangingPunct="0">
              <a:spcBef>
                <a:spcPct val="0"/>
              </a:spcBef>
              <a:spcAft>
                <a:spcPct val="0"/>
              </a:spcAft>
              <a:defRPr sz="7600" b="1">
                <a:solidFill>
                  <a:srgbClr val="FFD624"/>
                </a:solidFill>
                <a:latin typeface="Verdana" pitchFamily="34" charset="0"/>
              </a:defRPr>
            </a:lvl9pPr>
          </a:lstStyle>
          <a:p>
            <a:pPr eaLnBrk="1" hangingPunct="1"/>
            <a:fld id="{C4F3318F-B913-4CD9-B6C0-E976A0CE450F}" type="slidenum">
              <a:rPr lang="en-GB" sz="1200" b="0">
                <a:solidFill>
                  <a:srgbClr val="000000"/>
                </a:solidFill>
                <a:latin typeface="Arial" charset="0"/>
              </a:rPr>
              <a:pPr eaLnBrk="1" hangingPunct="1"/>
              <a:t>7</a:t>
            </a:fld>
            <a:endParaRPr lang="en-GB" sz="1200" b="0">
              <a:solidFill>
                <a:srgbClr val="000000"/>
              </a:solidFill>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algn="ctr" eaLnBrk="1" hangingPunct="1"/>
            <a:endParaRPr lang="en-GB" b="1" dirty="0" smtClean="0"/>
          </a:p>
          <a:p>
            <a:pPr eaLnBrk="1" hangingPunct="1"/>
            <a:r>
              <a:rPr lang="fi-FI" dirty="0" smtClean="0"/>
              <a:t>1: </a:t>
            </a:r>
            <a:r>
              <a:rPr lang="fi-FI" dirty="0" err="1" smtClean="0"/>
              <a:t>Regulations</a:t>
            </a:r>
            <a:r>
              <a:rPr lang="fi-FI" dirty="0" smtClean="0"/>
              <a:t>, </a:t>
            </a:r>
            <a:r>
              <a:rPr lang="fi-FI" dirty="0" err="1" smtClean="0"/>
              <a:t>Directives</a:t>
            </a:r>
            <a:r>
              <a:rPr lang="fi-FI" dirty="0" smtClean="0"/>
              <a:t>, </a:t>
            </a:r>
            <a:r>
              <a:rPr lang="fi-FI" dirty="0" err="1" smtClean="0"/>
              <a:t>Decisions</a:t>
            </a:r>
            <a:r>
              <a:rPr lang="fi-FI" dirty="0" smtClean="0"/>
              <a:t>, </a:t>
            </a:r>
            <a:r>
              <a:rPr lang="fi-FI" dirty="0" err="1" smtClean="0"/>
              <a:t>explanatory</a:t>
            </a:r>
            <a:r>
              <a:rPr lang="fi-FI" dirty="0" smtClean="0"/>
              <a:t> </a:t>
            </a:r>
            <a:r>
              <a:rPr lang="fi-FI" dirty="0" err="1" smtClean="0"/>
              <a:t>memoranda</a:t>
            </a:r>
            <a:r>
              <a:rPr lang="fi-FI" dirty="0" smtClean="0"/>
              <a:t>, </a:t>
            </a:r>
            <a:r>
              <a:rPr lang="fi-FI" dirty="0" err="1" smtClean="0"/>
              <a:t>impact</a:t>
            </a:r>
            <a:r>
              <a:rPr lang="fi-FI" dirty="0" smtClean="0"/>
              <a:t> </a:t>
            </a:r>
            <a:r>
              <a:rPr lang="fi-FI" dirty="0" err="1" smtClean="0"/>
              <a:t>analyses</a:t>
            </a:r>
            <a:r>
              <a:rPr lang="fi-FI" dirty="0" smtClean="0"/>
              <a:t>, </a:t>
            </a:r>
            <a:r>
              <a:rPr lang="fi-FI" dirty="0" err="1" smtClean="0"/>
              <a:t>citizen's</a:t>
            </a:r>
            <a:r>
              <a:rPr lang="fi-FI" dirty="0" smtClean="0"/>
              <a:t> </a:t>
            </a:r>
            <a:r>
              <a:rPr lang="fi-FI" dirty="0" err="1" smtClean="0"/>
              <a:t>summaries</a:t>
            </a:r>
            <a:r>
              <a:rPr lang="fi-FI" dirty="0" smtClean="0"/>
              <a:t>, </a:t>
            </a:r>
            <a:r>
              <a:rPr lang="fi-FI" dirty="0" err="1" smtClean="0"/>
              <a:t>financial</a:t>
            </a:r>
            <a:r>
              <a:rPr lang="fi-FI" dirty="0" smtClean="0"/>
              <a:t> </a:t>
            </a:r>
            <a:r>
              <a:rPr lang="fi-FI" dirty="0" err="1" smtClean="0"/>
              <a:t>statements</a:t>
            </a:r>
            <a:r>
              <a:rPr lang="fi-FI" dirty="0" smtClean="0"/>
              <a:t>, </a:t>
            </a:r>
            <a:r>
              <a:rPr lang="fi-FI" dirty="0" err="1" smtClean="0"/>
              <a:t>opinions</a:t>
            </a:r>
            <a:r>
              <a:rPr lang="fi-FI" dirty="0" smtClean="0"/>
              <a:t> of national </a:t>
            </a:r>
            <a:r>
              <a:rPr lang="fi-FI" dirty="0" err="1" smtClean="0"/>
              <a:t>parliaments</a:t>
            </a:r>
            <a:r>
              <a:rPr lang="fi-FI" dirty="0" smtClean="0"/>
              <a:t> and </a:t>
            </a:r>
            <a:r>
              <a:rPr lang="fi-FI" dirty="0" err="1" smtClean="0"/>
              <a:t>replies</a:t>
            </a:r>
            <a:r>
              <a:rPr lang="fi-FI" dirty="0" smtClean="0"/>
              <a:t> to </a:t>
            </a:r>
            <a:r>
              <a:rPr lang="fi-FI" dirty="0" err="1" smtClean="0"/>
              <a:t>them</a:t>
            </a:r>
            <a:r>
              <a:rPr lang="fi-FI" dirty="0" smtClean="0"/>
              <a:t>.</a:t>
            </a:r>
          </a:p>
          <a:p>
            <a:pPr eaLnBrk="1" hangingPunct="1"/>
            <a:r>
              <a:rPr lang="fi-FI" dirty="0" smtClean="0"/>
              <a:t>2: </a:t>
            </a:r>
            <a:r>
              <a:rPr lang="fi-FI" dirty="0" err="1" smtClean="0"/>
              <a:t>Reports</a:t>
            </a:r>
            <a:r>
              <a:rPr lang="fi-FI" dirty="0" smtClean="0"/>
              <a:t> </a:t>
            </a:r>
            <a:r>
              <a:rPr lang="fi-FI" dirty="0" err="1" smtClean="0"/>
              <a:t>required</a:t>
            </a:r>
            <a:r>
              <a:rPr lang="fi-FI" dirty="0" smtClean="0"/>
              <a:t> </a:t>
            </a:r>
            <a:r>
              <a:rPr lang="fi-FI" dirty="0" err="1" smtClean="0"/>
              <a:t>by</a:t>
            </a:r>
            <a:r>
              <a:rPr lang="fi-FI" dirty="0" smtClean="0"/>
              <a:t> </a:t>
            </a:r>
            <a:r>
              <a:rPr lang="fi-FI" dirty="0" err="1" smtClean="0"/>
              <a:t>legal</a:t>
            </a:r>
            <a:r>
              <a:rPr lang="fi-FI" dirty="0" smtClean="0"/>
              <a:t> </a:t>
            </a:r>
            <a:r>
              <a:rPr lang="fi-FI" dirty="0" err="1" smtClean="0"/>
              <a:t>acts</a:t>
            </a:r>
            <a:r>
              <a:rPr lang="fi-FI" dirty="0" smtClean="0"/>
              <a:t>, </a:t>
            </a:r>
            <a:r>
              <a:rPr lang="fi-FI" dirty="0" err="1" smtClean="0"/>
              <a:t>guides</a:t>
            </a:r>
            <a:r>
              <a:rPr lang="fi-FI" dirty="0" smtClean="0"/>
              <a:t> </a:t>
            </a:r>
            <a:r>
              <a:rPr lang="fi-FI" dirty="0" err="1" smtClean="0"/>
              <a:t>addressed</a:t>
            </a:r>
            <a:r>
              <a:rPr lang="fi-FI" dirty="0" smtClean="0"/>
              <a:t> to the MS, MS' </a:t>
            </a:r>
            <a:r>
              <a:rPr lang="fi-FI" dirty="0" err="1" smtClean="0"/>
              <a:t>legislation</a:t>
            </a:r>
            <a:r>
              <a:rPr lang="fi-FI" dirty="0" smtClean="0"/>
              <a:t>, </a:t>
            </a:r>
            <a:r>
              <a:rPr lang="fi-FI" dirty="0" err="1" smtClean="0"/>
              <a:t>recommendations</a:t>
            </a:r>
            <a:r>
              <a:rPr lang="fi-FI" dirty="0" smtClean="0"/>
              <a:t>, </a:t>
            </a:r>
            <a:r>
              <a:rPr lang="fi-FI" dirty="0" err="1" smtClean="0"/>
              <a:t>financing</a:t>
            </a:r>
            <a:r>
              <a:rPr lang="fi-FI" dirty="0" smtClean="0"/>
              <a:t> </a:t>
            </a:r>
            <a:r>
              <a:rPr lang="fi-FI" dirty="0" err="1" smtClean="0"/>
              <a:t>projects/programmes</a:t>
            </a:r>
            <a:r>
              <a:rPr lang="fi-FI" dirty="0" smtClean="0"/>
              <a:t>, country </a:t>
            </a:r>
            <a:r>
              <a:rPr lang="fi-FI" dirty="0" err="1" smtClean="0"/>
              <a:t>strategy</a:t>
            </a:r>
            <a:r>
              <a:rPr lang="fi-FI" dirty="0" smtClean="0"/>
              <a:t> and </a:t>
            </a:r>
            <a:r>
              <a:rPr lang="fi-FI" dirty="0" err="1" smtClean="0"/>
              <a:t>programming</a:t>
            </a:r>
            <a:r>
              <a:rPr lang="fi-FI" dirty="0" smtClean="0"/>
              <a:t> </a:t>
            </a:r>
            <a:r>
              <a:rPr lang="fi-FI" dirty="0" err="1" smtClean="0"/>
              <a:t>papers</a:t>
            </a:r>
            <a:r>
              <a:rPr lang="fi-FI" dirty="0" smtClean="0"/>
              <a:t>, </a:t>
            </a:r>
            <a:r>
              <a:rPr lang="fi-FI" dirty="0" err="1" smtClean="0"/>
              <a:t>documents</a:t>
            </a:r>
            <a:r>
              <a:rPr lang="fi-FI" dirty="0" smtClean="0"/>
              <a:t> </a:t>
            </a:r>
            <a:r>
              <a:rPr lang="fi-FI" dirty="0" err="1" smtClean="0"/>
              <a:t>related</a:t>
            </a:r>
            <a:r>
              <a:rPr lang="fi-FI" dirty="0" smtClean="0"/>
              <a:t> to </a:t>
            </a:r>
            <a:r>
              <a:rPr lang="fi-FI" dirty="0" err="1" smtClean="0"/>
              <a:t>infringements</a:t>
            </a:r>
            <a:r>
              <a:rPr lang="fi-FI" dirty="0" smtClean="0"/>
              <a:t>.</a:t>
            </a:r>
          </a:p>
          <a:p>
            <a:pPr eaLnBrk="1" hangingPunct="1"/>
            <a:r>
              <a:rPr lang="fi-FI" dirty="0" smtClean="0"/>
              <a:t>3: </a:t>
            </a:r>
            <a:r>
              <a:rPr lang="fi-FI" dirty="0" err="1" smtClean="0"/>
              <a:t>From/to</a:t>
            </a:r>
            <a:r>
              <a:rPr lang="fi-FI" dirty="0" smtClean="0"/>
              <a:t> MS, </a:t>
            </a:r>
            <a:r>
              <a:rPr lang="fi-FI" dirty="0" err="1" smtClean="0"/>
              <a:t>enterprises</a:t>
            </a:r>
            <a:r>
              <a:rPr lang="fi-FI" dirty="0" smtClean="0"/>
              <a:t>, </a:t>
            </a:r>
            <a:r>
              <a:rPr lang="fi-FI" dirty="0" err="1" smtClean="0"/>
              <a:t>individuals</a:t>
            </a:r>
            <a:r>
              <a:rPr lang="fi-FI" dirty="0" smtClean="0"/>
              <a:t>.</a:t>
            </a:r>
          </a:p>
          <a:p>
            <a:pPr eaLnBrk="1" hangingPunct="1"/>
            <a:r>
              <a:rPr lang="fi-FI" dirty="0" smtClean="0"/>
              <a:t>4: </a:t>
            </a:r>
            <a:r>
              <a:rPr lang="fi-FI" dirty="0" err="1" smtClean="0"/>
              <a:t>Commission's</a:t>
            </a:r>
            <a:r>
              <a:rPr lang="fi-FI" dirty="0" smtClean="0"/>
              <a:t> </a:t>
            </a:r>
            <a:r>
              <a:rPr lang="fi-FI" dirty="0" err="1" smtClean="0"/>
              <a:t>communications</a:t>
            </a:r>
            <a:r>
              <a:rPr lang="fi-FI" dirty="0" smtClean="0"/>
              <a:t>, </a:t>
            </a:r>
            <a:r>
              <a:rPr lang="fi-FI" dirty="0" err="1" smtClean="0"/>
              <a:t>reports</a:t>
            </a:r>
            <a:r>
              <a:rPr lang="fi-FI" dirty="0" smtClean="0"/>
              <a:t> </a:t>
            </a:r>
            <a:r>
              <a:rPr lang="fi-FI" dirty="0" err="1" smtClean="0"/>
              <a:t>not</a:t>
            </a:r>
            <a:r>
              <a:rPr lang="fi-FI" dirty="0" smtClean="0"/>
              <a:t> </a:t>
            </a:r>
            <a:r>
              <a:rPr lang="fi-FI" dirty="0" err="1" smtClean="0"/>
              <a:t>required</a:t>
            </a:r>
            <a:r>
              <a:rPr lang="fi-FI" dirty="0" smtClean="0"/>
              <a:t> </a:t>
            </a:r>
            <a:r>
              <a:rPr lang="fi-FI" dirty="0" err="1" smtClean="0"/>
              <a:t>by</a:t>
            </a:r>
            <a:r>
              <a:rPr lang="fi-FI" dirty="0" smtClean="0"/>
              <a:t> </a:t>
            </a:r>
            <a:r>
              <a:rPr lang="fi-FI" dirty="0" err="1" smtClean="0"/>
              <a:t>legal</a:t>
            </a:r>
            <a:r>
              <a:rPr lang="fi-FI" dirty="0" smtClean="0"/>
              <a:t> </a:t>
            </a:r>
            <a:r>
              <a:rPr lang="fi-FI" dirty="0" err="1" smtClean="0"/>
              <a:t>acts</a:t>
            </a:r>
            <a:r>
              <a:rPr lang="fi-FI" dirty="0" smtClean="0"/>
              <a:t>, </a:t>
            </a:r>
            <a:r>
              <a:rPr lang="fi-FI" dirty="0" err="1" smtClean="0"/>
              <a:t>consultation</a:t>
            </a:r>
            <a:r>
              <a:rPr lang="fi-FI" dirty="0" smtClean="0"/>
              <a:t> </a:t>
            </a:r>
            <a:r>
              <a:rPr lang="fi-FI" dirty="0" err="1" smtClean="0"/>
              <a:t>documents</a:t>
            </a:r>
            <a:r>
              <a:rPr lang="fi-FI" dirty="0" smtClean="0"/>
              <a:t>, White </a:t>
            </a:r>
            <a:r>
              <a:rPr lang="fi-FI" dirty="0" err="1" smtClean="0"/>
              <a:t>Papers</a:t>
            </a:r>
            <a:r>
              <a:rPr lang="fi-FI" dirty="0" smtClean="0"/>
              <a:t>.</a:t>
            </a:r>
          </a:p>
          <a:p>
            <a:pPr eaLnBrk="1" hangingPunct="1"/>
            <a:r>
              <a:rPr lang="fi-FI" dirty="0" smtClean="0"/>
              <a:t>8: </a:t>
            </a:r>
            <a:r>
              <a:rPr lang="fi-FI" dirty="0" err="1" smtClean="0"/>
              <a:t>Decisions</a:t>
            </a:r>
            <a:r>
              <a:rPr lang="fi-FI" dirty="0" smtClean="0"/>
              <a:t> of the EEA </a:t>
            </a:r>
            <a:r>
              <a:rPr lang="fi-FI" dirty="0" err="1" smtClean="0"/>
              <a:t>mixed</a:t>
            </a:r>
            <a:r>
              <a:rPr lang="fi-FI" dirty="0" smtClean="0"/>
              <a:t> </a:t>
            </a:r>
            <a:r>
              <a:rPr lang="fi-FI" dirty="0" err="1" smtClean="0"/>
              <a:t>committee</a:t>
            </a:r>
            <a:r>
              <a:rPr lang="fi-FI" dirty="0" smtClean="0"/>
              <a:t>, EFTA </a:t>
            </a:r>
            <a:r>
              <a:rPr lang="fi-FI" dirty="0" err="1" smtClean="0"/>
              <a:t>documents</a:t>
            </a:r>
            <a:r>
              <a:rPr lang="fi-FI" dirty="0" smtClean="0"/>
              <a:t>, UN/ECE </a:t>
            </a:r>
            <a:r>
              <a:rPr lang="fi-FI" dirty="0" err="1" smtClean="0"/>
              <a:t>Regulations</a:t>
            </a:r>
            <a:r>
              <a:rPr lang="fi-FI" dirty="0" smtClean="0"/>
              <a:t>, </a:t>
            </a:r>
            <a:r>
              <a:rPr lang="fi-FI" dirty="0" err="1" smtClean="0"/>
              <a:t>agreements</a:t>
            </a:r>
            <a:r>
              <a:rPr lang="fi-FI" dirty="0" smtClean="0"/>
              <a:t> </a:t>
            </a:r>
            <a:r>
              <a:rPr lang="fi-FI" dirty="0" err="1" smtClean="0"/>
              <a:t>between</a:t>
            </a:r>
            <a:r>
              <a:rPr lang="fi-FI" dirty="0" smtClean="0"/>
              <a:t> the EU and </a:t>
            </a:r>
            <a:r>
              <a:rPr lang="fi-FI" dirty="0" err="1" smtClean="0"/>
              <a:t>non-EU</a:t>
            </a:r>
            <a:r>
              <a:rPr lang="fi-FI" dirty="0" smtClean="0"/>
              <a:t> </a:t>
            </a:r>
            <a:r>
              <a:rPr lang="fi-FI" dirty="0" err="1" smtClean="0"/>
              <a:t>countries</a:t>
            </a:r>
            <a:r>
              <a:rPr lang="fi-FI" dirty="0" smtClean="0"/>
              <a:t>, </a:t>
            </a:r>
            <a:r>
              <a:rPr lang="fi-FI" dirty="0" err="1" smtClean="0"/>
              <a:t>negotiation</a:t>
            </a:r>
            <a:r>
              <a:rPr lang="fi-FI" dirty="0" smtClean="0"/>
              <a:t> </a:t>
            </a:r>
            <a:r>
              <a:rPr lang="fi-FI" dirty="0" err="1" smtClean="0"/>
              <a:t>guidelines</a:t>
            </a:r>
            <a:r>
              <a:rPr lang="fi-FI" dirty="0" smtClean="0"/>
              <a:t>.</a:t>
            </a:r>
          </a:p>
          <a:p>
            <a:pPr eaLnBrk="1" hangingPunct="1"/>
            <a:r>
              <a:rPr lang="fi-FI" dirty="0" smtClean="0"/>
              <a:t>9: </a:t>
            </a:r>
            <a:r>
              <a:rPr lang="fi-FI" dirty="0" err="1" smtClean="0"/>
              <a:t>Announcements</a:t>
            </a:r>
            <a:r>
              <a:rPr lang="fi-FI" dirty="0" smtClean="0"/>
              <a:t>, </a:t>
            </a:r>
            <a:r>
              <a:rPr lang="fi-FI" dirty="0" err="1" smtClean="0"/>
              <a:t>opinions</a:t>
            </a:r>
            <a:r>
              <a:rPr lang="fi-FI" dirty="0" smtClean="0"/>
              <a:t>, </a:t>
            </a:r>
            <a:r>
              <a:rPr lang="fi-FI" dirty="0" err="1" smtClean="0"/>
              <a:t>calls</a:t>
            </a:r>
            <a:r>
              <a:rPr lang="fi-FI" dirty="0" smtClean="0"/>
              <a:t> for </a:t>
            </a:r>
            <a:r>
              <a:rPr lang="fi-FI" dirty="0" err="1" smtClean="0"/>
              <a:t>tender</a:t>
            </a:r>
            <a:r>
              <a:rPr lang="fi-FI" dirty="0" smtClean="0"/>
              <a:t>, </a:t>
            </a:r>
            <a:r>
              <a:rPr lang="fi-FI" dirty="0" err="1" smtClean="0"/>
              <a:t>calls</a:t>
            </a:r>
            <a:r>
              <a:rPr lang="fi-FI" dirty="0" smtClean="0"/>
              <a:t> for </a:t>
            </a:r>
            <a:r>
              <a:rPr lang="fi-FI" dirty="0" err="1" smtClean="0"/>
              <a:t>proposals</a:t>
            </a:r>
            <a:r>
              <a:rPr lang="fi-FI" dirty="0" smtClean="0"/>
              <a:t>, </a:t>
            </a:r>
            <a:r>
              <a:rPr lang="fi-FI" dirty="0" err="1" smtClean="0"/>
              <a:t>technical</a:t>
            </a:r>
            <a:r>
              <a:rPr lang="fi-FI" dirty="0" smtClean="0"/>
              <a:t> </a:t>
            </a:r>
            <a:r>
              <a:rPr lang="fi-FI" dirty="0" err="1" smtClean="0"/>
              <a:t>specifications</a:t>
            </a:r>
            <a:r>
              <a:rPr lang="fi-FI" dirty="0" smtClean="0"/>
              <a:t>, </a:t>
            </a:r>
            <a:r>
              <a:rPr lang="fi-FI" dirty="0" err="1" smtClean="0"/>
              <a:t>contracts</a:t>
            </a:r>
            <a:r>
              <a:rPr lang="fi-FI" dirty="0" smtClean="0"/>
              <a:t>.</a:t>
            </a:r>
          </a:p>
          <a:p>
            <a:pPr eaLnBrk="1" hangingPunct="1"/>
            <a:r>
              <a:rPr lang="fi-FI" dirty="0" smtClean="0"/>
              <a:t>10: </a:t>
            </a:r>
            <a:r>
              <a:rPr lang="fi-FI" dirty="0" err="1" smtClean="0"/>
              <a:t>Meeting</a:t>
            </a:r>
            <a:r>
              <a:rPr lang="fi-FI" dirty="0" smtClean="0"/>
              <a:t> </a:t>
            </a:r>
            <a:r>
              <a:rPr lang="fi-FI" dirty="0" err="1" smtClean="0"/>
              <a:t>convocations</a:t>
            </a:r>
            <a:r>
              <a:rPr lang="fi-FI" dirty="0" smtClean="0"/>
              <a:t> and </a:t>
            </a:r>
            <a:r>
              <a:rPr lang="fi-FI" dirty="0" err="1" smtClean="0"/>
              <a:t>minutes</a:t>
            </a:r>
            <a:r>
              <a:rPr lang="fi-FI" dirty="0" smtClean="0"/>
              <a:t>, </a:t>
            </a:r>
            <a:r>
              <a:rPr lang="fi-FI" dirty="0" err="1" smtClean="0"/>
              <a:t>texts</a:t>
            </a:r>
            <a:r>
              <a:rPr lang="fi-FI" dirty="0" smtClean="0"/>
              <a:t> for </a:t>
            </a:r>
            <a:r>
              <a:rPr lang="fi-FI" dirty="0" err="1" smtClean="0"/>
              <a:t>MyIntraComm</a:t>
            </a:r>
            <a:r>
              <a:rPr lang="fi-FI" dirty="0" smtClean="0"/>
              <a:t>, </a:t>
            </a:r>
            <a:r>
              <a:rPr lang="fi-FI" dirty="0" err="1" smtClean="0"/>
              <a:t>administrative</a:t>
            </a:r>
            <a:r>
              <a:rPr lang="fi-FI" dirty="0" smtClean="0"/>
              <a:t> </a:t>
            </a:r>
            <a:r>
              <a:rPr lang="fi-FI" dirty="0" err="1" smtClean="0"/>
              <a:t>documents</a:t>
            </a:r>
            <a:r>
              <a:rPr lang="fi-FI" dirty="0" smtClean="0"/>
              <a:t> for </a:t>
            </a:r>
            <a:r>
              <a:rPr lang="fi-FI" dirty="0" err="1" smtClean="0"/>
              <a:t>staff</a:t>
            </a:r>
            <a:r>
              <a:rPr lang="fi-FI" dirty="0" smtClean="0"/>
              <a:t>.</a:t>
            </a:r>
          </a:p>
          <a:p>
            <a:pPr eaLnBrk="1" hangingPunct="1"/>
            <a:r>
              <a:rPr lang="fi-FI" dirty="0" smtClean="0"/>
              <a:t>11: </a:t>
            </a:r>
            <a:r>
              <a:rPr lang="fi-FI" dirty="0" err="1" smtClean="0"/>
              <a:t>Memorandum</a:t>
            </a:r>
            <a:r>
              <a:rPr lang="fi-FI" dirty="0" smtClean="0"/>
              <a:t> of </a:t>
            </a:r>
            <a:r>
              <a:rPr lang="fi-FI" dirty="0" err="1" smtClean="0"/>
              <a:t>law</a:t>
            </a:r>
            <a:r>
              <a:rPr lang="fi-FI" dirty="0" smtClean="0"/>
              <a:t> (Legal Service), </a:t>
            </a:r>
            <a:r>
              <a:rPr lang="fi-FI" dirty="0" err="1" smtClean="0"/>
              <a:t>documents</a:t>
            </a:r>
            <a:r>
              <a:rPr lang="fi-FI" dirty="0" smtClean="0"/>
              <a:t> for </a:t>
            </a:r>
            <a:r>
              <a:rPr lang="en-GB" dirty="0" smtClean="0"/>
              <a:t>Administrative Commission on Social Security for Migrant Workers (CASSTM), recruitment competition texts, summaries of legislation (</a:t>
            </a:r>
            <a:r>
              <a:rPr lang="en-GB" dirty="0" err="1" smtClean="0"/>
              <a:t>ScadPlus</a:t>
            </a:r>
            <a:r>
              <a:rPr lang="en-GB" dirty="0" smtClean="0"/>
              <a:t> database), studies done for the Commission.</a:t>
            </a:r>
            <a:r>
              <a:rPr lang="fi-FI" dirty="0" smtClean="0"/>
              <a:t>  </a:t>
            </a: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7600" b="1">
                <a:solidFill>
                  <a:srgbClr val="FFD624"/>
                </a:solidFill>
                <a:latin typeface="Verdana" pitchFamily="34" charset="0"/>
              </a:defRPr>
            </a:lvl1pPr>
            <a:lvl2pPr marL="742784" indent="-285686" eaLnBrk="0" hangingPunct="0">
              <a:defRPr sz="7600" b="1">
                <a:solidFill>
                  <a:srgbClr val="FFD624"/>
                </a:solidFill>
                <a:latin typeface="Verdana" pitchFamily="34" charset="0"/>
              </a:defRPr>
            </a:lvl2pPr>
            <a:lvl3pPr marL="1142743" indent="-228548" eaLnBrk="0" hangingPunct="0">
              <a:defRPr sz="7600" b="1">
                <a:solidFill>
                  <a:srgbClr val="FFD624"/>
                </a:solidFill>
                <a:latin typeface="Verdana" pitchFamily="34" charset="0"/>
              </a:defRPr>
            </a:lvl3pPr>
            <a:lvl4pPr marL="1599840" indent="-228548" eaLnBrk="0" hangingPunct="0">
              <a:defRPr sz="7600" b="1">
                <a:solidFill>
                  <a:srgbClr val="FFD624"/>
                </a:solidFill>
                <a:latin typeface="Verdana" pitchFamily="34" charset="0"/>
              </a:defRPr>
            </a:lvl4pPr>
            <a:lvl5pPr marL="2056938" indent="-228548" eaLnBrk="0" hangingPunct="0">
              <a:defRPr sz="7600" b="1">
                <a:solidFill>
                  <a:srgbClr val="FFD624"/>
                </a:solidFill>
                <a:latin typeface="Verdana" pitchFamily="34" charset="0"/>
              </a:defRPr>
            </a:lvl5pPr>
            <a:lvl6pPr marL="2514034" indent="-228548" eaLnBrk="0" fontAlgn="base" hangingPunct="0">
              <a:spcBef>
                <a:spcPct val="0"/>
              </a:spcBef>
              <a:spcAft>
                <a:spcPct val="0"/>
              </a:spcAft>
              <a:defRPr sz="7600" b="1">
                <a:solidFill>
                  <a:srgbClr val="FFD624"/>
                </a:solidFill>
                <a:latin typeface="Verdana" pitchFamily="34" charset="0"/>
              </a:defRPr>
            </a:lvl6pPr>
            <a:lvl7pPr marL="2971132" indent="-228548" eaLnBrk="0" fontAlgn="base" hangingPunct="0">
              <a:spcBef>
                <a:spcPct val="0"/>
              </a:spcBef>
              <a:spcAft>
                <a:spcPct val="0"/>
              </a:spcAft>
              <a:defRPr sz="7600" b="1">
                <a:solidFill>
                  <a:srgbClr val="FFD624"/>
                </a:solidFill>
                <a:latin typeface="Verdana" pitchFamily="34" charset="0"/>
              </a:defRPr>
            </a:lvl7pPr>
            <a:lvl8pPr marL="3428230" indent="-228548" eaLnBrk="0" fontAlgn="base" hangingPunct="0">
              <a:spcBef>
                <a:spcPct val="0"/>
              </a:spcBef>
              <a:spcAft>
                <a:spcPct val="0"/>
              </a:spcAft>
              <a:defRPr sz="7600" b="1">
                <a:solidFill>
                  <a:srgbClr val="FFD624"/>
                </a:solidFill>
                <a:latin typeface="Verdana" pitchFamily="34" charset="0"/>
              </a:defRPr>
            </a:lvl8pPr>
            <a:lvl9pPr marL="3885326" indent="-228548" eaLnBrk="0" fontAlgn="base" hangingPunct="0">
              <a:spcBef>
                <a:spcPct val="0"/>
              </a:spcBef>
              <a:spcAft>
                <a:spcPct val="0"/>
              </a:spcAft>
              <a:defRPr sz="7600" b="1">
                <a:solidFill>
                  <a:srgbClr val="FFD624"/>
                </a:solidFill>
                <a:latin typeface="Verdana" pitchFamily="34" charset="0"/>
              </a:defRPr>
            </a:lvl9pPr>
          </a:lstStyle>
          <a:p>
            <a:pPr eaLnBrk="1" hangingPunct="1"/>
            <a:fld id="{49C19039-FD34-4818-8CB8-F8EFEED38488}" type="slidenum">
              <a:rPr lang="en-GB" sz="1200" b="0">
                <a:solidFill>
                  <a:schemeClr val="tx1"/>
                </a:solidFill>
                <a:latin typeface="Arial" charset="0"/>
              </a:rPr>
              <a:pPr eaLnBrk="1" hangingPunct="1"/>
              <a:t>8</a:t>
            </a:fld>
            <a:endParaRPr lang="en-GB" sz="1200" b="0">
              <a:solidFill>
                <a:schemeClr val="tx1"/>
              </a:solidFill>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algn="ctr" eaLnBrk="1" hangingPunct="1"/>
            <a:endParaRPr lang="en-GB" b="1" dirty="0" smtClean="0"/>
          </a:p>
          <a:p>
            <a:pPr eaLnBrk="1" hangingPunct="1"/>
            <a:r>
              <a:rPr lang="en-GB" dirty="0" smtClean="0"/>
              <a:t>The high number of pages translated into EN reflects the large number of </a:t>
            </a:r>
            <a:r>
              <a:rPr lang="ro-RO" dirty="0" err="1" smtClean="0"/>
              <a:t>documents</a:t>
            </a:r>
            <a:r>
              <a:rPr lang="en-GB" dirty="0" smtClean="0"/>
              <a:t> received from the </a:t>
            </a:r>
            <a:r>
              <a:rPr lang="ro-RO" dirty="0" smtClean="0"/>
              <a:t>M</a:t>
            </a:r>
            <a:r>
              <a:rPr lang="en-GB" dirty="0" smtClean="0"/>
              <a:t>ember </a:t>
            </a:r>
            <a:r>
              <a:rPr lang="ro-RO" dirty="0" smtClean="0"/>
              <a:t>S</a:t>
            </a:r>
            <a:r>
              <a:rPr lang="en-GB" dirty="0" err="1" smtClean="0"/>
              <a:t>tates</a:t>
            </a:r>
            <a:r>
              <a:rPr lang="en-GB" dirty="0" smtClean="0"/>
              <a:t> in </a:t>
            </a:r>
            <a:r>
              <a:rPr lang="ro-RO" dirty="0" err="1" smtClean="0"/>
              <a:t>all</a:t>
            </a:r>
            <a:r>
              <a:rPr lang="ro-RO" dirty="0" smtClean="0"/>
              <a:t> </a:t>
            </a:r>
            <a:r>
              <a:rPr lang="ro-RO" dirty="0" err="1" smtClean="0"/>
              <a:t>their</a:t>
            </a:r>
            <a:r>
              <a:rPr lang="ro-RO" dirty="0" smtClean="0"/>
              <a:t> </a:t>
            </a:r>
            <a:r>
              <a:rPr lang="ro-RO" dirty="0" err="1" smtClean="0"/>
              <a:t>languages</a:t>
            </a:r>
            <a:r>
              <a:rPr lang="en-GB" dirty="0" smtClean="0"/>
              <a:t>. These have to be translated into a language understandable to Commission officials.</a:t>
            </a:r>
          </a:p>
          <a:p>
            <a:pPr eaLnBrk="1" hangingPunct="1"/>
            <a:r>
              <a:rPr lang="fi-FI" dirty="0" err="1" smtClean="0"/>
              <a:t>Explanation</a:t>
            </a:r>
            <a:r>
              <a:rPr lang="fi-FI" dirty="0" smtClean="0"/>
              <a:t> of the </a:t>
            </a:r>
            <a:r>
              <a:rPr lang="fi-FI" dirty="0" err="1" smtClean="0"/>
              <a:t>language</a:t>
            </a:r>
            <a:r>
              <a:rPr lang="fi-FI" dirty="0" smtClean="0"/>
              <a:t> </a:t>
            </a:r>
            <a:r>
              <a:rPr lang="fi-FI" dirty="0" err="1" smtClean="0"/>
              <a:t>abbreviations</a:t>
            </a:r>
            <a:r>
              <a:rPr lang="fi-FI" dirty="0" smtClean="0"/>
              <a:t>:</a:t>
            </a:r>
          </a:p>
          <a:p>
            <a:pPr eaLnBrk="1" hangingPunct="1"/>
            <a:r>
              <a:rPr lang="en-GB" dirty="0" smtClean="0"/>
              <a:t>BG: Bulgarian; ES: Spanish; CS: Czech; DA: Danish; DE: German; ET: Estonian; EL: Greek; EN: English; FR: French; GA: Irish; IT: Italian; LV: Latvian; LT: Lithuanian; HR:</a:t>
            </a:r>
            <a:r>
              <a:rPr lang="en-GB" baseline="0" dirty="0" smtClean="0"/>
              <a:t> Croatian; </a:t>
            </a:r>
            <a:r>
              <a:rPr lang="en-GB" dirty="0" smtClean="0"/>
              <a:t>HU: Hungarian; MT: Maltese; NL: Dutch; PL: Polish; PT: Portuguese; RO: Romanian; SK: Slovak; SL: Slovenian; FI: Finnish; SV: Swedish.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7600" b="1">
                <a:solidFill>
                  <a:srgbClr val="FFD624"/>
                </a:solidFill>
                <a:latin typeface="Verdana" pitchFamily="34" charset="0"/>
              </a:defRPr>
            </a:lvl1pPr>
            <a:lvl2pPr marL="742784" indent="-285686" eaLnBrk="0" hangingPunct="0">
              <a:defRPr sz="7600" b="1">
                <a:solidFill>
                  <a:srgbClr val="FFD624"/>
                </a:solidFill>
                <a:latin typeface="Verdana" pitchFamily="34" charset="0"/>
              </a:defRPr>
            </a:lvl2pPr>
            <a:lvl3pPr marL="1142743" indent="-228548" eaLnBrk="0" hangingPunct="0">
              <a:defRPr sz="7600" b="1">
                <a:solidFill>
                  <a:srgbClr val="FFD624"/>
                </a:solidFill>
                <a:latin typeface="Verdana" pitchFamily="34" charset="0"/>
              </a:defRPr>
            </a:lvl3pPr>
            <a:lvl4pPr marL="1599840" indent="-228548" eaLnBrk="0" hangingPunct="0">
              <a:defRPr sz="7600" b="1">
                <a:solidFill>
                  <a:srgbClr val="FFD624"/>
                </a:solidFill>
                <a:latin typeface="Verdana" pitchFamily="34" charset="0"/>
              </a:defRPr>
            </a:lvl4pPr>
            <a:lvl5pPr marL="2056938" indent="-228548" eaLnBrk="0" hangingPunct="0">
              <a:defRPr sz="7600" b="1">
                <a:solidFill>
                  <a:srgbClr val="FFD624"/>
                </a:solidFill>
                <a:latin typeface="Verdana" pitchFamily="34" charset="0"/>
              </a:defRPr>
            </a:lvl5pPr>
            <a:lvl6pPr marL="2514034" indent="-228548" eaLnBrk="0" fontAlgn="base" hangingPunct="0">
              <a:spcBef>
                <a:spcPct val="0"/>
              </a:spcBef>
              <a:spcAft>
                <a:spcPct val="0"/>
              </a:spcAft>
              <a:defRPr sz="7600" b="1">
                <a:solidFill>
                  <a:srgbClr val="FFD624"/>
                </a:solidFill>
                <a:latin typeface="Verdana" pitchFamily="34" charset="0"/>
              </a:defRPr>
            </a:lvl6pPr>
            <a:lvl7pPr marL="2971132" indent="-228548" eaLnBrk="0" fontAlgn="base" hangingPunct="0">
              <a:spcBef>
                <a:spcPct val="0"/>
              </a:spcBef>
              <a:spcAft>
                <a:spcPct val="0"/>
              </a:spcAft>
              <a:defRPr sz="7600" b="1">
                <a:solidFill>
                  <a:srgbClr val="FFD624"/>
                </a:solidFill>
                <a:latin typeface="Verdana" pitchFamily="34" charset="0"/>
              </a:defRPr>
            </a:lvl7pPr>
            <a:lvl8pPr marL="3428230" indent="-228548" eaLnBrk="0" fontAlgn="base" hangingPunct="0">
              <a:spcBef>
                <a:spcPct val="0"/>
              </a:spcBef>
              <a:spcAft>
                <a:spcPct val="0"/>
              </a:spcAft>
              <a:defRPr sz="7600" b="1">
                <a:solidFill>
                  <a:srgbClr val="FFD624"/>
                </a:solidFill>
                <a:latin typeface="Verdana" pitchFamily="34" charset="0"/>
              </a:defRPr>
            </a:lvl8pPr>
            <a:lvl9pPr marL="3885326" indent="-228548" eaLnBrk="0" fontAlgn="base" hangingPunct="0">
              <a:spcBef>
                <a:spcPct val="0"/>
              </a:spcBef>
              <a:spcAft>
                <a:spcPct val="0"/>
              </a:spcAft>
              <a:defRPr sz="7600" b="1">
                <a:solidFill>
                  <a:srgbClr val="FFD624"/>
                </a:solidFill>
                <a:latin typeface="Verdana" pitchFamily="34" charset="0"/>
              </a:defRPr>
            </a:lvl9pPr>
          </a:lstStyle>
          <a:p>
            <a:pPr eaLnBrk="1" hangingPunct="1"/>
            <a:fld id="{0EC0628E-B671-40CD-82F9-80EE2C33ECCE}" type="slidenum">
              <a:rPr lang="en-GB" sz="1200" b="0">
                <a:solidFill>
                  <a:schemeClr val="tx1"/>
                </a:solidFill>
                <a:latin typeface="Arial" charset="0"/>
              </a:rPr>
              <a:pPr eaLnBrk="1" hangingPunct="1"/>
              <a:t>9</a:t>
            </a:fld>
            <a:endParaRPr lang="en-GB" sz="1200" b="0">
              <a:solidFill>
                <a:schemeClr val="tx1"/>
              </a:solidFill>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GB" dirty="0" smtClean="0"/>
              <a:t>After the 2004 EU enlargement, the number of pages drafted in English has been constantly increasing. It has become the principal drafting language inside the Commission because it is the second language of a large number of the Commission officials today.</a:t>
            </a:r>
          </a:p>
          <a:p>
            <a:pPr eaLnBrk="1" hangingPunct="1"/>
            <a:r>
              <a:rPr lang="ro-RO" dirty="0" smtClean="0"/>
              <a:t>Information </a:t>
            </a:r>
            <a:r>
              <a:rPr lang="ro-RO" dirty="0" err="1" smtClean="0"/>
              <a:t>sent</a:t>
            </a:r>
            <a:r>
              <a:rPr lang="ro-RO" dirty="0" smtClean="0"/>
              <a:t> </a:t>
            </a:r>
            <a:r>
              <a:rPr lang="fi-FI" dirty="0" smtClean="0"/>
              <a:t>to the </a:t>
            </a:r>
            <a:r>
              <a:rPr lang="fi-FI" dirty="0" err="1" smtClean="0"/>
              <a:t>Commission</a:t>
            </a:r>
            <a:r>
              <a:rPr lang="fi-FI" dirty="0" smtClean="0"/>
              <a:t> </a:t>
            </a:r>
            <a:r>
              <a:rPr lang="ro-RO" dirty="0" err="1" smtClean="0"/>
              <a:t>by</a:t>
            </a:r>
            <a:r>
              <a:rPr lang="ro-RO" dirty="0" smtClean="0"/>
              <a:t> </a:t>
            </a:r>
            <a:r>
              <a:rPr lang="fi-FI" dirty="0" smtClean="0"/>
              <a:t>the </a:t>
            </a:r>
            <a:r>
              <a:rPr lang="ro-RO" dirty="0" err="1" smtClean="0"/>
              <a:t>Member</a:t>
            </a:r>
            <a:r>
              <a:rPr lang="ro-RO" dirty="0" smtClean="0"/>
              <a:t> </a:t>
            </a:r>
            <a:r>
              <a:rPr lang="fi-FI" dirty="0" smtClean="0"/>
              <a:t>S</a:t>
            </a:r>
            <a:r>
              <a:rPr lang="ro-RO" dirty="0" err="1" smtClean="0"/>
              <a:t>tates</a:t>
            </a:r>
            <a:r>
              <a:rPr lang="ro-RO" dirty="0" smtClean="0"/>
              <a:t> </a:t>
            </a:r>
            <a:r>
              <a:rPr lang="ro-RO" dirty="0" err="1" smtClean="0"/>
              <a:t>has</a:t>
            </a:r>
            <a:r>
              <a:rPr lang="ro-RO" dirty="0" smtClean="0"/>
              <a:t> </a:t>
            </a:r>
            <a:r>
              <a:rPr lang="ro-RO" dirty="0" err="1" smtClean="0"/>
              <a:t>increased</a:t>
            </a:r>
            <a:r>
              <a:rPr lang="ro-RO" dirty="0" smtClean="0"/>
              <a:t> </a:t>
            </a:r>
            <a:r>
              <a:rPr lang="en-GB" dirty="0" smtClean="0"/>
              <a:t>in line with </a:t>
            </a:r>
            <a:r>
              <a:rPr lang="fi-FI" dirty="0" err="1" smtClean="0"/>
              <a:t>every</a:t>
            </a:r>
            <a:r>
              <a:rPr lang="ro-RO" dirty="0" smtClean="0"/>
              <a:t> </a:t>
            </a:r>
            <a:r>
              <a:rPr lang="ro-RO" dirty="0" err="1" smtClean="0"/>
              <a:t>enlargement</a:t>
            </a:r>
            <a:r>
              <a:rPr lang="fi-FI" dirty="0" smtClean="0"/>
              <a:t>,</a:t>
            </a:r>
            <a:r>
              <a:rPr lang="ro-RO" dirty="0" smtClean="0"/>
              <a:t> </a:t>
            </a:r>
            <a:r>
              <a:rPr lang="ro-RO" dirty="0" err="1" smtClean="0"/>
              <a:t>and</a:t>
            </a:r>
            <a:r>
              <a:rPr lang="ro-RO" dirty="0" smtClean="0"/>
              <a:t> </a:t>
            </a:r>
            <a:r>
              <a:rPr lang="ro-RO" dirty="0" err="1" smtClean="0"/>
              <a:t>so</a:t>
            </a:r>
            <a:r>
              <a:rPr lang="ro-RO" dirty="0" smtClean="0"/>
              <a:t> </a:t>
            </a:r>
            <a:r>
              <a:rPr lang="fi-FI" dirty="0" err="1" smtClean="0"/>
              <a:t>has</a:t>
            </a:r>
            <a:r>
              <a:rPr lang="ro-RO" dirty="0" smtClean="0"/>
              <a:t> </a:t>
            </a:r>
            <a:r>
              <a:rPr lang="ro-RO" dirty="0" err="1" smtClean="0"/>
              <a:t>the</a:t>
            </a:r>
            <a:r>
              <a:rPr lang="ro-RO" dirty="0" smtClean="0"/>
              <a:t> </a:t>
            </a:r>
            <a:r>
              <a:rPr lang="ro-RO" dirty="0" err="1" smtClean="0"/>
              <a:t>number</a:t>
            </a:r>
            <a:r>
              <a:rPr lang="ro-RO" dirty="0" smtClean="0"/>
              <a:t> of </a:t>
            </a:r>
            <a:r>
              <a:rPr lang="ro-RO" dirty="0" err="1" smtClean="0"/>
              <a:t>pages</a:t>
            </a:r>
            <a:r>
              <a:rPr lang="ro-RO" dirty="0" smtClean="0"/>
              <a:t> </a:t>
            </a:r>
            <a:r>
              <a:rPr lang="ro-RO" dirty="0" err="1" smtClean="0"/>
              <a:t>translated</a:t>
            </a:r>
            <a:r>
              <a:rPr lang="ro-RO" dirty="0" smtClean="0"/>
              <a:t> in</a:t>
            </a:r>
            <a:r>
              <a:rPr lang="en-GB" dirty="0" smtClean="0"/>
              <a:t>to</a:t>
            </a:r>
            <a:r>
              <a:rPr lang="ro-RO" dirty="0" smtClean="0"/>
              <a:t> EN, FR</a:t>
            </a:r>
            <a:r>
              <a:rPr lang="fi-FI" dirty="0" smtClean="0"/>
              <a:t> and</a:t>
            </a:r>
            <a:r>
              <a:rPr lang="ro-RO" dirty="0" smtClean="0"/>
              <a:t> DE</a:t>
            </a:r>
            <a:r>
              <a:rPr lang="fi-FI" dirty="0" smtClean="0"/>
              <a:t>. </a:t>
            </a:r>
            <a:r>
              <a:rPr lang="fi-FI" dirty="0" err="1" smtClean="0"/>
              <a:t>These</a:t>
            </a:r>
            <a:r>
              <a:rPr lang="fi-FI" dirty="0" smtClean="0"/>
              <a:t> </a:t>
            </a:r>
            <a:r>
              <a:rPr lang="fi-FI" dirty="0" err="1" smtClean="0"/>
              <a:t>procedural</a:t>
            </a:r>
            <a:r>
              <a:rPr lang="fi-FI" dirty="0" smtClean="0"/>
              <a:t> </a:t>
            </a:r>
            <a:r>
              <a:rPr lang="fi-FI" dirty="0" err="1" smtClean="0"/>
              <a:t>languages</a:t>
            </a:r>
            <a:r>
              <a:rPr lang="fi-FI" dirty="0" smtClean="0"/>
              <a:t> </a:t>
            </a:r>
            <a:r>
              <a:rPr lang="fi-FI" dirty="0" err="1" smtClean="0"/>
              <a:t>are</a:t>
            </a:r>
            <a:r>
              <a:rPr lang="fi-FI" dirty="0" smtClean="0"/>
              <a:t> </a:t>
            </a:r>
            <a:r>
              <a:rPr lang="fi-FI" dirty="0" err="1" smtClean="0"/>
              <a:t>used</a:t>
            </a:r>
            <a:r>
              <a:rPr lang="fi-FI" dirty="0" smtClean="0"/>
              <a:t> </a:t>
            </a:r>
            <a:r>
              <a:rPr lang="fi-FI" dirty="0" err="1" smtClean="0"/>
              <a:t>internally</a:t>
            </a:r>
            <a:r>
              <a:rPr lang="fi-FI" dirty="0" smtClean="0"/>
              <a:t> – </a:t>
            </a:r>
            <a:r>
              <a:rPr lang="fi-FI" dirty="0" err="1" smtClean="0"/>
              <a:t>English</a:t>
            </a:r>
            <a:r>
              <a:rPr lang="fi-FI" dirty="0" smtClean="0"/>
              <a:t> and </a:t>
            </a:r>
            <a:r>
              <a:rPr lang="fi-FI" dirty="0" err="1" smtClean="0"/>
              <a:t>French</a:t>
            </a:r>
            <a:r>
              <a:rPr lang="fi-FI" dirty="0" smtClean="0"/>
              <a:t> the </a:t>
            </a:r>
            <a:r>
              <a:rPr lang="fi-FI" dirty="0" err="1" smtClean="0"/>
              <a:t>most</a:t>
            </a:r>
            <a:r>
              <a:rPr lang="fi-FI" dirty="0" smtClean="0"/>
              <a:t> - </a:t>
            </a:r>
            <a:r>
              <a:rPr lang="fi-FI" dirty="0" err="1" smtClean="0"/>
              <a:t>so</a:t>
            </a:r>
            <a:r>
              <a:rPr lang="fi-FI" dirty="0" smtClean="0"/>
              <a:t> </a:t>
            </a:r>
            <a:r>
              <a:rPr lang="fi-FI" dirty="0" err="1" smtClean="0"/>
              <a:t>that</a:t>
            </a:r>
            <a:r>
              <a:rPr lang="fi-FI" dirty="0" smtClean="0"/>
              <a:t> </a:t>
            </a:r>
            <a:r>
              <a:rPr lang="fi-FI" dirty="0" err="1" smtClean="0"/>
              <a:t>Commission</a:t>
            </a:r>
            <a:r>
              <a:rPr lang="fi-FI" dirty="0" smtClean="0"/>
              <a:t> </a:t>
            </a:r>
            <a:r>
              <a:rPr lang="fi-FI" dirty="0" err="1" smtClean="0"/>
              <a:t>officials</a:t>
            </a:r>
            <a:r>
              <a:rPr lang="fi-FI" dirty="0" smtClean="0"/>
              <a:t> </a:t>
            </a:r>
            <a:r>
              <a:rPr lang="fi-FI" dirty="0" err="1" smtClean="0"/>
              <a:t>can</a:t>
            </a:r>
            <a:r>
              <a:rPr lang="fi-FI" dirty="0" smtClean="0"/>
              <a:t> </a:t>
            </a:r>
            <a:r>
              <a:rPr lang="ro-RO" dirty="0" err="1" smtClean="0"/>
              <a:t>underst</a:t>
            </a:r>
            <a:r>
              <a:rPr lang="fi-FI" dirty="0" smtClean="0"/>
              <a:t>and </a:t>
            </a:r>
            <a:r>
              <a:rPr lang="fi-FI" dirty="0" err="1" smtClean="0"/>
              <a:t>documents</a:t>
            </a:r>
            <a:r>
              <a:rPr lang="fi-FI" dirty="0" smtClean="0"/>
              <a:t> </a:t>
            </a:r>
            <a:r>
              <a:rPr lang="fi-FI" dirty="0" err="1" smtClean="0"/>
              <a:t>sent</a:t>
            </a:r>
            <a:r>
              <a:rPr lang="fi-FI" dirty="0" smtClean="0"/>
              <a:t> </a:t>
            </a:r>
            <a:r>
              <a:rPr lang="fi-FI" dirty="0" err="1" smtClean="0"/>
              <a:t>by</a:t>
            </a:r>
            <a:r>
              <a:rPr lang="fi-FI" dirty="0" smtClean="0"/>
              <a:t> the MS.</a:t>
            </a:r>
          </a:p>
          <a:p>
            <a:pPr eaLnBrk="1" hangingPunct="1"/>
            <a:endParaRPr lang="fi-FI" dirty="0" smtClean="0">
              <a:solidFill>
                <a:srgbClr val="FF0000"/>
              </a:solidFill>
            </a:endParaRPr>
          </a:p>
          <a:p>
            <a:r>
              <a:rPr lang="fi-FI" dirty="0" smtClean="0"/>
              <a:t>2015:</a:t>
            </a:r>
            <a:r>
              <a:rPr lang="fi-FI" dirty="0" smtClean="0">
                <a:solidFill>
                  <a:srgbClr val="FF0000"/>
                </a:solidFill>
              </a:rPr>
              <a:t>	</a:t>
            </a:r>
            <a:r>
              <a:rPr lang="fr-FR" dirty="0" smtClean="0">
                <a:solidFill>
                  <a:srgbClr val="000000"/>
                </a:solidFill>
              </a:rPr>
              <a:t>EN 	81%</a:t>
            </a:r>
          </a:p>
          <a:p>
            <a:r>
              <a:rPr lang="en-US" dirty="0" smtClean="0">
                <a:solidFill>
                  <a:srgbClr val="000000"/>
                </a:solidFill>
              </a:rPr>
              <a:t>	</a:t>
            </a:r>
            <a:r>
              <a:rPr lang="fr-FR" dirty="0" smtClean="0">
                <a:solidFill>
                  <a:srgbClr val="000000"/>
                </a:solidFill>
              </a:rPr>
              <a:t>FR 	3.7%</a:t>
            </a:r>
          </a:p>
          <a:p>
            <a:r>
              <a:rPr lang="en-US" dirty="0" smtClean="0">
                <a:solidFill>
                  <a:srgbClr val="000000"/>
                </a:solidFill>
              </a:rPr>
              <a:t>	</a:t>
            </a:r>
            <a:r>
              <a:rPr lang="fr-FR" dirty="0" smtClean="0">
                <a:solidFill>
                  <a:srgbClr val="000000"/>
                </a:solidFill>
              </a:rPr>
              <a:t>DE 	2.8%</a:t>
            </a:r>
          </a:p>
          <a:p>
            <a:r>
              <a:rPr lang="fi-FI" dirty="0" smtClean="0">
                <a:solidFill>
                  <a:srgbClr val="FF0000"/>
                </a:solidFill>
              </a:rPr>
              <a:t>	</a:t>
            </a:r>
            <a:r>
              <a:rPr lang="fi-FI" dirty="0" err="1" smtClean="0"/>
              <a:t>Others</a:t>
            </a:r>
            <a:r>
              <a:rPr lang="fi-FI" dirty="0" smtClean="0"/>
              <a:t> 	12.5%</a:t>
            </a:r>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268534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3852" y="9429750"/>
            <a:ext cx="297254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nchor="b"/>
          <a:lstStyle>
            <a:lvl1pPr defTabSz="930275" eaLnBrk="0" hangingPunct="0">
              <a:defRPr sz="7600" b="1">
                <a:solidFill>
                  <a:srgbClr val="FFD624"/>
                </a:solidFill>
                <a:latin typeface="Verdana" pitchFamily="34" charset="0"/>
              </a:defRPr>
            </a:lvl1pPr>
            <a:lvl2pPr marL="742950" indent="-285750" defTabSz="930275" eaLnBrk="0" hangingPunct="0">
              <a:defRPr sz="7600" b="1">
                <a:solidFill>
                  <a:srgbClr val="FFD624"/>
                </a:solidFill>
                <a:latin typeface="Verdana" pitchFamily="34" charset="0"/>
              </a:defRPr>
            </a:lvl2pPr>
            <a:lvl3pPr marL="1143000" indent="-228600" defTabSz="930275" eaLnBrk="0" hangingPunct="0">
              <a:defRPr sz="7600" b="1">
                <a:solidFill>
                  <a:srgbClr val="FFD624"/>
                </a:solidFill>
                <a:latin typeface="Verdana" pitchFamily="34" charset="0"/>
              </a:defRPr>
            </a:lvl3pPr>
            <a:lvl4pPr marL="1600200" indent="-228600" defTabSz="930275" eaLnBrk="0" hangingPunct="0">
              <a:defRPr sz="7600" b="1">
                <a:solidFill>
                  <a:srgbClr val="FFD624"/>
                </a:solidFill>
                <a:latin typeface="Verdana" pitchFamily="34" charset="0"/>
              </a:defRPr>
            </a:lvl4pPr>
            <a:lvl5pPr marL="2057400" indent="-228600" defTabSz="930275" eaLnBrk="0" hangingPunct="0">
              <a:defRPr sz="7600" b="1">
                <a:solidFill>
                  <a:srgbClr val="FFD624"/>
                </a:solidFill>
                <a:latin typeface="Verdana" pitchFamily="34" charset="0"/>
              </a:defRPr>
            </a:lvl5pPr>
            <a:lvl6pPr marL="2514600" indent="-228600" defTabSz="930275" eaLnBrk="0" fontAlgn="base" hangingPunct="0">
              <a:spcBef>
                <a:spcPct val="0"/>
              </a:spcBef>
              <a:spcAft>
                <a:spcPct val="0"/>
              </a:spcAft>
              <a:defRPr sz="7600" b="1">
                <a:solidFill>
                  <a:srgbClr val="FFD624"/>
                </a:solidFill>
                <a:latin typeface="Verdana" pitchFamily="34" charset="0"/>
              </a:defRPr>
            </a:lvl6pPr>
            <a:lvl7pPr marL="2971800" indent="-228600" defTabSz="930275" eaLnBrk="0" fontAlgn="base" hangingPunct="0">
              <a:spcBef>
                <a:spcPct val="0"/>
              </a:spcBef>
              <a:spcAft>
                <a:spcPct val="0"/>
              </a:spcAft>
              <a:defRPr sz="7600" b="1">
                <a:solidFill>
                  <a:srgbClr val="FFD624"/>
                </a:solidFill>
                <a:latin typeface="Verdana" pitchFamily="34" charset="0"/>
              </a:defRPr>
            </a:lvl7pPr>
            <a:lvl8pPr marL="3429000" indent="-228600" defTabSz="930275" eaLnBrk="0" fontAlgn="base" hangingPunct="0">
              <a:spcBef>
                <a:spcPct val="0"/>
              </a:spcBef>
              <a:spcAft>
                <a:spcPct val="0"/>
              </a:spcAft>
              <a:defRPr sz="7600" b="1">
                <a:solidFill>
                  <a:srgbClr val="FFD624"/>
                </a:solidFill>
                <a:latin typeface="Verdana" pitchFamily="34" charset="0"/>
              </a:defRPr>
            </a:lvl8pPr>
            <a:lvl9pPr marL="3886200" indent="-228600" defTabSz="930275" eaLnBrk="0" fontAlgn="base" hangingPunct="0">
              <a:spcBef>
                <a:spcPct val="0"/>
              </a:spcBef>
              <a:spcAft>
                <a:spcPct val="0"/>
              </a:spcAft>
              <a:defRPr sz="7600" b="1">
                <a:solidFill>
                  <a:srgbClr val="FFD624"/>
                </a:solidFill>
                <a:latin typeface="Verdana" pitchFamily="34" charset="0"/>
              </a:defRPr>
            </a:lvl9pPr>
          </a:lstStyle>
          <a:p>
            <a:pPr algn="r" eaLnBrk="1" hangingPunct="1"/>
            <a:fld id="{EFA41E37-A26D-4C72-95A0-E1E9AF037479}" type="slidenum">
              <a:rPr lang="en-GB" altLang="en-US" sz="1200" b="0">
                <a:solidFill>
                  <a:schemeClr val="tx1"/>
                </a:solidFill>
                <a:latin typeface="Arial" charset="0"/>
                <a:cs typeface="Arial" charset="0"/>
              </a:rPr>
              <a:pPr algn="r" eaLnBrk="1" hangingPunct="1"/>
              <a:t>12</a:t>
            </a:fld>
            <a:endParaRPr lang="en-GB" altLang="en-US" sz="1200" b="0">
              <a:solidFill>
                <a:schemeClr val="tx1"/>
              </a:solidFill>
              <a:latin typeface="Arial" charset="0"/>
              <a:cs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6" rIns="93112" bIns="46556"/>
          <a:lstStyle/>
          <a:p>
            <a:pPr>
              <a:buFontTx/>
              <a:buNone/>
            </a:pPr>
            <a:r>
              <a:rPr lang="lv-LV" altLang="en-US" b="1" i="0" dirty="0" smtClean="0">
                <a:solidFill>
                  <a:srgbClr val="000099"/>
                </a:solidFill>
              </a:rPr>
              <a:t>		</a:t>
            </a:r>
            <a:r>
              <a:rPr lang="lv-LV" altLang="en-US" b="1" i="0" dirty="0" err="1" smtClean="0">
                <a:solidFill>
                  <a:srgbClr val="000099"/>
                </a:solidFill>
              </a:rPr>
              <a:t>Procurements</a:t>
            </a:r>
            <a:r>
              <a:rPr lang="lv-LV" altLang="en-US" b="1" i="0" dirty="0" smtClean="0">
                <a:solidFill>
                  <a:srgbClr val="000099"/>
                </a:solidFill>
              </a:rPr>
              <a:t> </a:t>
            </a:r>
            <a:r>
              <a:rPr lang="lv-LV" altLang="en-US" b="1" i="0" dirty="0" err="1" smtClean="0">
                <a:solidFill>
                  <a:srgbClr val="000099"/>
                </a:solidFill>
              </a:rPr>
              <a:t>and</a:t>
            </a:r>
            <a:r>
              <a:rPr lang="lv-LV" altLang="en-US" b="1" i="0" baseline="0" dirty="0" smtClean="0">
                <a:solidFill>
                  <a:srgbClr val="000099"/>
                </a:solidFill>
              </a:rPr>
              <a:t> </a:t>
            </a:r>
            <a:r>
              <a:rPr lang="lv-LV" altLang="en-US" b="1" i="0" baseline="0" dirty="0" err="1" smtClean="0">
                <a:solidFill>
                  <a:srgbClr val="000099"/>
                </a:solidFill>
              </a:rPr>
              <a:t>contracts</a:t>
            </a:r>
            <a:endParaRPr lang="en-GB" altLang="en-US" b="1" i="0" dirty="0" smtClean="0">
              <a:solidFill>
                <a:srgbClr val="000099"/>
              </a:solidFill>
            </a:endParaRPr>
          </a:p>
          <a:p>
            <a:pPr>
              <a:buFontTx/>
              <a:buNone/>
            </a:pPr>
            <a:endParaRPr lang="en-GB" altLang="en-US" b="1" i="0" dirty="0" smtClean="0">
              <a:solidFill>
                <a:srgbClr val="000099"/>
              </a:solidFill>
            </a:endParaRPr>
          </a:p>
          <a:p>
            <a:pPr>
              <a:buFontTx/>
              <a:buNone/>
            </a:pPr>
            <a:r>
              <a:rPr lang="en-GB" altLang="en-US" b="1" i="0" dirty="0" smtClean="0">
                <a:solidFill>
                  <a:srgbClr val="000099"/>
                </a:solidFill>
              </a:rPr>
              <a:t>	•	Outsourcing requests and order forms</a:t>
            </a:r>
          </a:p>
          <a:p>
            <a:pPr>
              <a:buFontTx/>
              <a:buNone/>
            </a:pPr>
            <a:endParaRPr lang="en-GB" altLang="en-US" b="1" i="0" dirty="0" smtClean="0">
              <a:solidFill>
                <a:srgbClr val="000099"/>
              </a:solidFill>
            </a:endParaRPr>
          </a:p>
          <a:p>
            <a:pPr>
              <a:buFontTx/>
              <a:buNone/>
            </a:pPr>
            <a:r>
              <a:rPr lang="en-GB" altLang="en-US" b="1" i="0" dirty="0" smtClean="0">
                <a:solidFill>
                  <a:srgbClr val="000099"/>
                </a:solidFill>
              </a:rPr>
              <a:t>	•	Invoices and payments</a:t>
            </a:r>
          </a:p>
          <a:p>
            <a:pPr>
              <a:buFontTx/>
              <a:buNone/>
            </a:pPr>
            <a:endParaRPr lang="en-GB" altLang="en-US" b="1" i="0" dirty="0" smtClean="0">
              <a:solidFill>
                <a:srgbClr val="000099"/>
              </a:solidFill>
            </a:endParaRPr>
          </a:p>
          <a:p>
            <a:pPr>
              <a:buFontTx/>
              <a:buNone/>
            </a:pPr>
            <a:r>
              <a:rPr lang="en-GB" altLang="en-US" b="1" i="0" dirty="0" smtClean="0">
                <a:solidFill>
                  <a:srgbClr val="000099"/>
                </a:solidFill>
              </a:rPr>
              <a:t>	•	Follow up on quality issues</a:t>
            </a:r>
          </a:p>
          <a:p>
            <a:pPr eaLnBrk="1" hangingPunct="1"/>
            <a:endParaRPr lang="es-ES_tradnl"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indent="0" algn="ctr" defTabSz="457200" fontAlgn="auto">
              <a:spcBef>
                <a:spcPts val="0"/>
              </a:spcBef>
              <a:spcAft>
                <a:spcPts val="0"/>
              </a:spcAft>
              <a:defRPr/>
            </a:pPr>
            <a:endParaRPr lang="en-US" sz="1800" b="0">
              <a:solidFill>
                <a:schemeClr val="lt1"/>
              </a:solidFill>
              <a:latin typeface="+mn-lt"/>
            </a:endParaRPr>
          </a:p>
        </p:txBody>
      </p:sp>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000" y="295200"/>
            <a:ext cx="1583550" cy="1101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413"/>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387600"/>
            <a:ext cx="4038600" cy="3633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2387600"/>
            <a:ext cx="4038600" cy="173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279900"/>
            <a:ext cx="4038600" cy="1741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0E91CD19-6188-40F2-8553-6F54E38593DC}" type="slidenum">
              <a:rPr lang="en-GB"/>
              <a:pPr>
                <a:defRPr/>
              </a:pPr>
              <a:t>‹#›</a:t>
            </a:fld>
            <a:endParaRPr lang="en-GB"/>
          </a:p>
        </p:txBody>
      </p:sp>
    </p:spTree>
    <p:extLst>
      <p:ext uri="{BB962C8B-B14F-4D97-AF65-F5344CB8AC3E}">
        <p14:creationId xmlns:p14="http://schemas.microsoft.com/office/powerpoint/2010/main" val="3422191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413"/>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387600"/>
            <a:ext cx="8229600" cy="173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4279900"/>
            <a:ext cx="8229600" cy="1741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C5770EA-79DA-4251-921D-F23A5B68A185}" type="slidenum">
              <a:rPr lang="en-GB"/>
              <a:pPr>
                <a:defRPr/>
              </a:pPr>
              <a:t>‹#›</a:t>
            </a:fld>
            <a:endParaRPr lang="en-GB"/>
          </a:p>
        </p:txBody>
      </p:sp>
    </p:spTree>
    <p:extLst>
      <p:ext uri="{BB962C8B-B14F-4D97-AF65-F5344CB8AC3E}">
        <p14:creationId xmlns:p14="http://schemas.microsoft.com/office/powerpoint/2010/main" val="21068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000" y="295200"/>
            <a:ext cx="1415751" cy="990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2" r:id="rId12"/>
    <p:sldLayoutId id="2147483753" r:id="rId13"/>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ec.europa.eu/translation/latvian/guidelines/lv_guidelines_en.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publications.europa.eu/code/lv/lv-000100.htm" TargetMode="External"/><Relationship Id="rId2" Type="http://schemas.openxmlformats.org/officeDocument/2006/relationships/hyperlink" Target="http://eur-lex.europa.eu/content/techleg/EN-legislative-drafting-guide.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c.europa.eu/translati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ur-lex.europa.e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DGT-LV-FREELANCE@EC.EUROPA.E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mailto:dgt-s-2-freelance-brux@ec.europa.eu" TargetMode="External"/><Relationship Id="rId4" Type="http://schemas.openxmlformats.org/officeDocument/2006/relationships/hyperlink" Target="mailto:dgt-s-2-freelance-lux@ec.europa.eu"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iveta.rancane@ec.europa.eu" TargetMode="External"/><Relationship Id="rId2" Type="http://schemas.openxmlformats.org/officeDocument/2006/relationships/hyperlink" Target="mailto:DGT-LV-INTERINST@ec.europa.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41600"/>
            <a:ext cx="9289032" cy="2088232"/>
          </a:xfrm>
        </p:spPr>
        <p:txBody>
          <a:bodyPr/>
          <a:lstStyle/>
          <a:p>
            <a:r>
              <a:rPr lang="lv-LV" sz="3200" dirty="0"/>
              <a:t>Ārštata tulkotāji kā resurss </a:t>
            </a:r>
            <a:r>
              <a:rPr lang="lv-LV" sz="3200" dirty="0" smtClean="0"/>
              <a:t/>
            </a:r>
            <a:br>
              <a:rPr lang="lv-LV" sz="3200" dirty="0" smtClean="0"/>
            </a:br>
            <a:r>
              <a:rPr lang="lv-LV" sz="3200" dirty="0" smtClean="0"/>
              <a:t>EK </a:t>
            </a:r>
            <a:r>
              <a:rPr lang="lv-LV" sz="3200" dirty="0"/>
              <a:t>Tulkošanas </a:t>
            </a:r>
            <a:r>
              <a:rPr lang="lv-LV" sz="3200" dirty="0" smtClean="0"/>
              <a:t>ĢD </a:t>
            </a:r>
            <a:r>
              <a:rPr lang="lv-LV" sz="3200" dirty="0"/>
              <a:t>darbā</a:t>
            </a:r>
            <a:r>
              <a:rPr lang="lv-LV" sz="3200" dirty="0" smtClean="0"/>
              <a:t>:</a:t>
            </a:r>
            <a:br>
              <a:rPr lang="lv-LV" sz="3200" dirty="0" smtClean="0"/>
            </a:br>
            <a:r>
              <a:rPr lang="lv-LV" sz="3200" dirty="0" smtClean="0"/>
              <a:t> </a:t>
            </a:r>
            <a:br>
              <a:rPr lang="lv-LV" sz="3200" dirty="0" smtClean="0"/>
            </a:br>
            <a:r>
              <a:rPr lang="lv-LV" sz="3200" dirty="0" smtClean="0"/>
              <a:t>Latviešu </a:t>
            </a:r>
            <a:r>
              <a:rPr lang="lv-LV" sz="3200" dirty="0"/>
              <a:t>valodas departamenta sadarbības pieredze</a:t>
            </a:r>
            <a:endParaRPr lang="en-GB" sz="3200" dirty="0"/>
          </a:p>
        </p:txBody>
      </p:sp>
      <p:sp>
        <p:nvSpPr>
          <p:cNvPr id="3" name="Content Placeholder 2"/>
          <p:cNvSpPr>
            <a:spLocks noGrp="1"/>
          </p:cNvSpPr>
          <p:nvPr>
            <p:ph idx="1"/>
          </p:nvPr>
        </p:nvSpPr>
        <p:spPr>
          <a:xfrm>
            <a:off x="467544" y="3933056"/>
            <a:ext cx="8424936" cy="1872208"/>
          </a:xfrm>
        </p:spPr>
        <p:txBody>
          <a:bodyPr/>
          <a:lstStyle/>
          <a:p>
            <a:endParaRPr lang="lv-LV" sz="2000" dirty="0" smtClean="0"/>
          </a:p>
          <a:p>
            <a:endParaRPr lang="lv-LV" sz="2000" dirty="0"/>
          </a:p>
          <a:p>
            <a:r>
              <a:rPr lang="lv-LV" sz="2000" dirty="0" smtClean="0"/>
              <a:t>Iveta </a:t>
            </a:r>
            <a:r>
              <a:rPr lang="lv-LV" sz="2000" dirty="0" err="1"/>
              <a:t>Rancāne-Abarte,</a:t>
            </a:r>
            <a:r>
              <a:rPr lang="lv-LV" sz="2000" dirty="0"/>
              <a:t> </a:t>
            </a:r>
            <a:endParaRPr lang="lv-LV" sz="2000" dirty="0" smtClean="0"/>
          </a:p>
          <a:p>
            <a:r>
              <a:rPr lang="lv-LV" sz="2000" dirty="0" smtClean="0"/>
              <a:t>Eiropas </a:t>
            </a:r>
            <a:r>
              <a:rPr lang="lv-LV" sz="2000" dirty="0"/>
              <a:t>Komisijas Tulkošanas ģenerāldirektorāta </a:t>
            </a:r>
            <a:endParaRPr lang="lv-LV" sz="2000" dirty="0" smtClean="0"/>
          </a:p>
          <a:p>
            <a:r>
              <a:rPr lang="lv-LV" sz="2000" dirty="0" smtClean="0"/>
              <a:t>Latviešu </a:t>
            </a:r>
            <a:r>
              <a:rPr lang="lv-LV" sz="2000" dirty="0"/>
              <a:t>valodas departamenta 2. nodaļas vadītāja</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2852936"/>
            <a:ext cx="8229600" cy="936625"/>
          </a:xfrm>
        </p:spPr>
        <p:txBody>
          <a:bodyPr/>
          <a:lstStyle/>
          <a:p>
            <a:pPr algn="ctr"/>
            <a:r>
              <a:rPr lang="lv-LV" dirty="0"/>
              <a:t>Kas ar to nodarbojas</a:t>
            </a:r>
            <a:r>
              <a:rPr lang="en-GB" dirty="0"/>
              <a:t/>
            </a:r>
            <a:br>
              <a:rPr lang="en-GB" dirty="0"/>
            </a:br>
            <a:endParaRPr lang="en-GB" dirty="0"/>
          </a:p>
        </p:txBody>
      </p:sp>
      <p:sp>
        <p:nvSpPr>
          <p:cNvPr id="7" name="Content Placeholder 6"/>
          <p:cNvSpPr>
            <a:spLocks noGrp="1"/>
          </p:cNvSpPr>
          <p:nvPr>
            <p:ph idx="1"/>
          </p:nvPr>
        </p:nvSpPr>
        <p:spPr/>
        <p:txBody>
          <a:bodyPr/>
          <a:lstStyle/>
          <a:p>
            <a:endParaRPr lang="en-GB" dirty="0"/>
          </a:p>
        </p:txBody>
      </p:sp>
    </p:spTree>
    <p:extLst>
      <p:ext uri="{BB962C8B-B14F-4D97-AF65-F5344CB8AC3E}">
        <p14:creationId xmlns:p14="http://schemas.microsoft.com/office/powerpoint/2010/main" val="2784190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281" y="1394318"/>
            <a:ext cx="815340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635896" y="5229200"/>
            <a:ext cx="648072" cy="432048"/>
          </a:xfrm>
          <a:prstGeom prst="ellipse">
            <a:avLst/>
          </a:prstGeom>
          <a:noFill/>
          <a:ln w="28575">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v-LV" sz="1800" b="0"/>
          </a:p>
        </p:txBody>
      </p:sp>
      <p:sp>
        <p:nvSpPr>
          <p:cNvPr id="5" name="Oval 4"/>
          <p:cNvSpPr/>
          <p:nvPr/>
        </p:nvSpPr>
        <p:spPr>
          <a:xfrm>
            <a:off x="7380312" y="3789041"/>
            <a:ext cx="936104" cy="334189"/>
          </a:xfrm>
          <a:prstGeom prst="ellipse">
            <a:avLst/>
          </a:prstGeom>
          <a:noFill/>
          <a:ln w="38100">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v-LV" sz="1800" b="0"/>
          </a:p>
        </p:txBody>
      </p:sp>
      <p:sp>
        <p:nvSpPr>
          <p:cNvPr id="6" name="Slide Number Placeholder 5"/>
          <p:cNvSpPr>
            <a:spLocks noGrp="1"/>
          </p:cNvSpPr>
          <p:nvPr>
            <p:ph type="sldNum" sz="quarter" idx="12"/>
          </p:nvPr>
        </p:nvSpPr>
        <p:spPr/>
        <p:txBody>
          <a:bodyPr/>
          <a:lstStyle/>
          <a:p>
            <a:pPr>
              <a:defRPr/>
            </a:pPr>
            <a:fld id="{46861DAA-5BBC-4812-876F-0D7C7B9EA75C}" type="slidenum">
              <a:rPr lang="en-GB" smtClean="0"/>
              <a:pPr>
                <a:defRPr/>
              </a:pPr>
              <a:t>11</a:t>
            </a:fld>
            <a:endParaRPr lang="en-GB"/>
          </a:p>
        </p:txBody>
      </p:sp>
    </p:spTree>
    <p:extLst>
      <p:ext uri="{BB962C8B-B14F-4D97-AF65-F5344CB8AC3E}">
        <p14:creationId xmlns:p14="http://schemas.microsoft.com/office/powerpoint/2010/main" val="1923105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323850" y="1268413"/>
            <a:ext cx="8229600" cy="4608512"/>
          </a:xfrm>
        </p:spPr>
        <p:txBody>
          <a:bodyPr anchor="ctr"/>
          <a:lstStyle/>
          <a:p>
            <a:pPr>
              <a:buFontTx/>
              <a:buNone/>
            </a:pPr>
            <a:r>
              <a:rPr lang="lv-LV" altLang="en-US" b="1" i="0" dirty="0" smtClean="0">
                <a:solidFill>
                  <a:srgbClr val="FF9724"/>
                </a:solidFill>
              </a:rPr>
              <a:t>Sektori</a:t>
            </a:r>
            <a:r>
              <a:rPr lang="en-GB" altLang="en-US" b="1" i="0" dirty="0" smtClean="0">
                <a:solidFill>
                  <a:srgbClr val="FF9724"/>
                </a:solidFill>
              </a:rPr>
              <a:t>:</a:t>
            </a:r>
          </a:p>
          <a:p>
            <a:pPr>
              <a:buFontTx/>
              <a:buNone/>
            </a:pPr>
            <a:endParaRPr lang="en-GB" altLang="en-US" b="1" i="0" dirty="0" smtClean="0">
              <a:solidFill>
                <a:srgbClr val="000099"/>
              </a:solidFill>
            </a:endParaRPr>
          </a:p>
          <a:p>
            <a:pPr>
              <a:buFontTx/>
              <a:buNone/>
            </a:pPr>
            <a:r>
              <a:rPr lang="en-GB" altLang="en-US" b="1" i="0" dirty="0" smtClean="0">
                <a:solidFill>
                  <a:srgbClr val="000099"/>
                </a:solidFill>
              </a:rPr>
              <a:t>	•	</a:t>
            </a:r>
            <a:r>
              <a:rPr lang="lv-LV" altLang="en-US" b="1" i="0" dirty="0" smtClean="0">
                <a:solidFill>
                  <a:srgbClr val="000099"/>
                </a:solidFill>
              </a:rPr>
              <a:t>Iepirkumi un līgumi</a:t>
            </a:r>
            <a:endParaRPr lang="en-GB" altLang="en-US" b="1" i="0" dirty="0" smtClean="0">
              <a:solidFill>
                <a:srgbClr val="000099"/>
              </a:solidFill>
            </a:endParaRPr>
          </a:p>
          <a:p>
            <a:pPr>
              <a:buFontTx/>
              <a:buNone/>
            </a:pPr>
            <a:endParaRPr lang="en-GB" altLang="en-US" b="1" i="0" dirty="0" smtClean="0">
              <a:solidFill>
                <a:srgbClr val="000099"/>
              </a:solidFill>
            </a:endParaRPr>
          </a:p>
          <a:p>
            <a:pPr>
              <a:buFontTx/>
              <a:buNone/>
            </a:pPr>
            <a:r>
              <a:rPr lang="en-GB" altLang="en-US" b="1" i="0" dirty="0" smtClean="0">
                <a:solidFill>
                  <a:srgbClr val="000099"/>
                </a:solidFill>
              </a:rPr>
              <a:t>	•	</a:t>
            </a:r>
            <a:r>
              <a:rPr lang="lv-LV" altLang="en-US" b="1" i="0" dirty="0" smtClean="0">
                <a:solidFill>
                  <a:srgbClr val="000099"/>
                </a:solidFill>
              </a:rPr>
              <a:t>Pieprasījumi un pasūtījumu noformēšana</a:t>
            </a:r>
            <a:endParaRPr lang="en-GB" altLang="en-US" b="1" i="0" dirty="0" smtClean="0">
              <a:solidFill>
                <a:srgbClr val="000099"/>
              </a:solidFill>
            </a:endParaRPr>
          </a:p>
          <a:p>
            <a:pPr>
              <a:buFontTx/>
              <a:buNone/>
            </a:pPr>
            <a:endParaRPr lang="en-GB" altLang="en-US" b="1" i="0" dirty="0" smtClean="0">
              <a:solidFill>
                <a:srgbClr val="000099"/>
              </a:solidFill>
            </a:endParaRPr>
          </a:p>
          <a:p>
            <a:pPr>
              <a:buFontTx/>
              <a:buNone/>
            </a:pPr>
            <a:r>
              <a:rPr lang="en-GB" altLang="en-US" b="1" i="0" dirty="0" smtClean="0">
                <a:solidFill>
                  <a:srgbClr val="000099"/>
                </a:solidFill>
              </a:rPr>
              <a:t>	•	</a:t>
            </a:r>
            <a:r>
              <a:rPr lang="lv-LV" altLang="en-US" b="1" i="0" dirty="0" smtClean="0">
                <a:solidFill>
                  <a:srgbClr val="000099"/>
                </a:solidFill>
              </a:rPr>
              <a:t>Rēķini un maksājumi</a:t>
            </a:r>
            <a:endParaRPr lang="en-GB" altLang="en-US" b="1" i="0" dirty="0" smtClean="0">
              <a:solidFill>
                <a:srgbClr val="000099"/>
              </a:solidFill>
            </a:endParaRPr>
          </a:p>
          <a:p>
            <a:pPr>
              <a:buFontTx/>
              <a:buNone/>
            </a:pPr>
            <a:endParaRPr lang="en-GB" altLang="en-US" b="1" i="0" dirty="0" smtClean="0">
              <a:solidFill>
                <a:srgbClr val="000099"/>
              </a:solidFill>
            </a:endParaRPr>
          </a:p>
          <a:p>
            <a:pPr>
              <a:buFontTx/>
              <a:buNone/>
            </a:pPr>
            <a:r>
              <a:rPr lang="en-GB" altLang="en-US" b="1" i="0" dirty="0" smtClean="0">
                <a:solidFill>
                  <a:srgbClr val="000099"/>
                </a:solidFill>
              </a:rPr>
              <a:t>	•	</a:t>
            </a:r>
            <a:r>
              <a:rPr lang="lv-LV" altLang="en-US" b="1" i="0" dirty="0" smtClean="0">
                <a:solidFill>
                  <a:srgbClr val="000099"/>
                </a:solidFill>
              </a:rPr>
              <a:t>Kvalitātes uzraudzība</a:t>
            </a:r>
            <a:endParaRPr lang="en-GB" altLang="en-US" b="1" i="0" dirty="0" smtClean="0">
              <a:solidFill>
                <a:srgbClr val="000099"/>
              </a:solidFill>
            </a:endParaRPr>
          </a:p>
          <a:p>
            <a:endParaRPr lang="en-GB" altLang="en-US" b="1" i="0" dirty="0" smtClean="0"/>
          </a:p>
        </p:txBody>
      </p:sp>
      <p:sp>
        <p:nvSpPr>
          <p:cNvPr id="19459" name="Rectangle 2"/>
          <p:cNvSpPr>
            <a:spLocks noChangeArrowheads="1"/>
          </p:cNvSpPr>
          <p:nvPr/>
        </p:nvSpPr>
        <p:spPr bwMode="auto">
          <a:xfrm>
            <a:off x="250825" y="0"/>
            <a:ext cx="8220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marL="358775" indent="-3587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r>
              <a:rPr lang="en-GB" altLang="en-US" sz="2000">
                <a:solidFill>
                  <a:srgbClr val="FE9700"/>
                </a:solidFill>
              </a:rPr>
              <a:t>External Translation Unit</a:t>
            </a:r>
          </a:p>
        </p:txBody>
      </p:sp>
    </p:spTree>
    <p:extLst>
      <p:ext uri="{BB962C8B-B14F-4D97-AF65-F5344CB8AC3E}">
        <p14:creationId xmlns:p14="http://schemas.microsoft.com/office/powerpoint/2010/main" val="4006831419"/>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539750" y="1557338"/>
            <a:ext cx="8229600" cy="4535487"/>
          </a:xfrm>
          <a:ln>
            <a:solidFill>
              <a:srgbClr val="C8371A"/>
            </a:solidFill>
            <a:miter lim="800000"/>
            <a:headEnd/>
            <a:tailEnd/>
          </a:ln>
        </p:spPr>
        <p:txBody>
          <a:bodyPr anchor="ctr"/>
          <a:lstStyle/>
          <a:p>
            <a:endParaRPr lang="en-GB" altLang="en-US" b="1" i="0" dirty="0" smtClean="0">
              <a:solidFill>
                <a:srgbClr val="000099"/>
              </a:solidFill>
            </a:endParaRPr>
          </a:p>
          <a:p>
            <a:r>
              <a:rPr lang="lv-LV" altLang="en-US" b="1" i="0" dirty="0" err="1" smtClean="0">
                <a:solidFill>
                  <a:srgbClr val="000099"/>
                </a:solidFill>
              </a:rPr>
              <a:t>Ietvarlīgumi</a:t>
            </a:r>
            <a:r>
              <a:rPr lang="lv-LV" altLang="en-US" b="1" i="0" dirty="0" smtClean="0">
                <a:solidFill>
                  <a:srgbClr val="000099"/>
                </a:solidFill>
              </a:rPr>
              <a:t> (noteiktā secībā)</a:t>
            </a:r>
            <a:endParaRPr lang="en-GB" altLang="en-US" b="1" i="0" dirty="0" smtClean="0">
              <a:solidFill>
                <a:srgbClr val="000099"/>
              </a:solidFill>
            </a:endParaRPr>
          </a:p>
          <a:p>
            <a:endParaRPr lang="en-GB" altLang="en-US" b="1" i="0" dirty="0" smtClean="0">
              <a:solidFill>
                <a:srgbClr val="000099"/>
              </a:solidFill>
            </a:endParaRPr>
          </a:p>
          <a:p>
            <a:r>
              <a:rPr lang="en-GB" altLang="en-US" b="1" i="0" dirty="0" smtClean="0">
                <a:solidFill>
                  <a:srgbClr val="000099"/>
                </a:solidFill>
              </a:rPr>
              <a:t>N</a:t>
            </a:r>
            <a:r>
              <a:rPr lang="lv-LV" altLang="en-US" b="1" i="0" dirty="0" err="1" smtClean="0">
                <a:solidFill>
                  <a:srgbClr val="000099"/>
                </a:solidFill>
              </a:rPr>
              <a:t>av</a:t>
            </a:r>
            <a:r>
              <a:rPr lang="lv-LV" altLang="en-US" b="1" i="0" dirty="0" smtClean="0">
                <a:solidFill>
                  <a:srgbClr val="000099"/>
                </a:solidFill>
              </a:rPr>
              <a:t> garantēts </a:t>
            </a:r>
            <a:r>
              <a:rPr lang="en-GB" altLang="en-US" b="1" i="0" dirty="0" smtClean="0">
                <a:solidFill>
                  <a:srgbClr val="000099"/>
                </a:solidFill>
              </a:rPr>
              <a:t>minim</a:t>
            </a:r>
            <a:r>
              <a:rPr lang="lv-LV" altLang="en-US" b="1" i="0" dirty="0" err="1" smtClean="0">
                <a:solidFill>
                  <a:srgbClr val="000099"/>
                </a:solidFill>
              </a:rPr>
              <a:t>ālais</a:t>
            </a:r>
            <a:r>
              <a:rPr lang="lv-LV" altLang="en-US" b="1" i="0" dirty="0" smtClean="0">
                <a:solidFill>
                  <a:srgbClr val="000099"/>
                </a:solidFill>
              </a:rPr>
              <a:t> apjoms</a:t>
            </a:r>
            <a:endParaRPr lang="en-GB" altLang="en-US" b="1" i="0" dirty="0" smtClean="0">
              <a:solidFill>
                <a:srgbClr val="000099"/>
              </a:solidFill>
            </a:endParaRPr>
          </a:p>
          <a:p>
            <a:endParaRPr lang="en-GB" altLang="en-US" b="1" i="0" dirty="0" smtClean="0">
              <a:solidFill>
                <a:srgbClr val="000099"/>
              </a:solidFill>
            </a:endParaRPr>
          </a:p>
          <a:p>
            <a:r>
              <a:rPr lang="en-GB" altLang="en-US" b="1" i="0" dirty="0" smtClean="0">
                <a:solidFill>
                  <a:srgbClr val="000099"/>
                </a:solidFill>
              </a:rPr>
              <a:t>FL </a:t>
            </a:r>
            <a:r>
              <a:rPr lang="lv-LV" altLang="en-US" b="1" i="0" dirty="0" smtClean="0">
                <a:solidFill>
                  <a:srgbClr val="000099"/>
                </a:solidFill>
              </a:rPr>
              <a:t>var atteikt (neņemt) darba piedāvājumus</a:t>
            </a:r>
            <a:endParaRPr lang="en-GB" altLang="en-US" b="1" i="0" dirty="0" smtClean="0">
              <a:solidFill>
                <a:srgbClr val="000099"/>
              </a:solidFill>
            </a:endParaRPr>
          </a:p>
          <a:p>
            <a:endParaRPr lang="en-GB" altLang="en-US" b="1" i="0" dirty="0" smtClean="0">
              <a:solidFill>
                <a:srgbClr val="000099"/>
              </a:solidFill>
            </a:endParaRPr>
          </a:p>
          <a:p>
            <a:r>
              <a:rPr lang="lv-LV" altLang="en-US" b="1" i="0" dirty="0" smtClean="0">
                <a:solidFill>
                  <a:srgbClr val="000099"/>
                </a:solidFill>
              </a:rPr>
              <a:t>Kopējais maksimālais ilgums  - </a:t>
            </a:r>
            <a:r>
              <a:rPr lang="en-GB" altLang="en-US" b="1" i="0" dirty="0" smtClean="0">
                <a:solidFill>
                  <a:srgbClr val="000099"/>
                </a:solidFill>
              </a:rPr>
              <a:t>4</a:t>
            </a:r>
            <a:r>
              <a:rPr lang="lv-LV" altLang="en-US" b="1" i="0" dirty="0" smtClean="0">
                <a:solidFill>
                  <a:srgbClr val="000099"/>
                </a:solidFill>
              </a:rPr>
              <a:t> gadi</a:t>
            </a:r>
            <a:endParaRPr lang="en-GB" altLang="en-US" b="1" i="0" dirty="0" smtClean="0">
              <a:solidFill>
                <a:srgbClr val="000099"/>
              </a:solidFill>
            </a:endParaRPr>
          </a:p>
          <a:p>
            <a:endParaRPr lang="en-GB" altLang="en-US" b="1" dirty="0" smtClean="0">
              <a:solidFill>
                <a:srgbClr val="000099"/>
              </a:solidFill>
            </a:endParaRPr>
          </a:p>
          <a:p>
            <a:endParaRPr lang="en-GB" altLang="en-US" sz="2000" b="1" dirty="0" smtClean="0">
              <a:solidFill>
                <a:srgbClr val="C8371A"/>
              </a:solidFill>
            </a:endParaRPr>
          </a:p>
        </p:txBody>
      </p:sp>
      <p:sp>
        <p:nvSpPr>
          <p:cNvPr id="32771" name="Rectangle 4"/>
          <p:cNvSpPr>
            <a:spLocks noChangeArrowheads="1"/>
          </p:cNvSpPr>
          <p:nvPr/>
        </p:nvSpPr>
        <p:spPr bwMode="auto">
          <a:xfrm>
            <a:off x="179388" y="260350"/>
            <a:ext cx="374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en-GB" altLang="en-US" sz="2400" dirty="0">
                <a:solidFill>
                  <a:srgbClr val="FF9724"/>
                </a:solidFill>
              </a:rPr>
              <a:t>Framework contract</a:t>
            </a:r>
          </a:p>
        </p:txBody>
      </p:sp>
      <p:sp>
        <p:nvSpPr>
          <p:cNvPr id="32772" name="Rectangle 5"/>
          <p:cNvSpPr>
            <a:spLocks noChangeArrowheads="1"/>
          </p:cNvSpPr>
          <p:nvPr/>
        </p:nvSpPr>
        <p:spPr bwMode="auto">
          <a:xfrm>
            <a:off x="4295775" y="1438275"/>
            <a:ext cx="35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spcBef>
                <a:spcPct val="20000"/>
              </a:spcBef>
              <a:buClr>
                <a:schemeClr val="bg1"/>
              </a:buClr>
              <a:buFontTx/>
              <a:buChar char="•"/>
            </a:pPr>
            <a:endParaRPr lang="en-US" altLang="en-US" sz="2400" i="1">
              <a:solidFill>
                <a:srgbClr val="000099"/>
              </a:solidFill>
            </a:endParaRPr>
          </a:p>
        </p:txBody>
      </p:sp>
      <p:sp>
        <p:nvSpPr>
          <p:cNvPr id="2" name="TextBox 1"/>
          <p:cNvSpPr txBox="1"/>
          <p:nvPr/>
        </p:nvSpPr>
        <p:spPr>
          <a:xfrm>
            <a:off x="5724128" y="488950"/>
            <a:ext cx="3168352" cy="461665"/>
          </a:xfrm>
          <a:prstGeom prst="rect">
            <a:avLst/>
          </a:prstGeom>
          <a:noFill/>
        </p:spPr>
        <p:txBody>
          <a:bodyPr wrap="square" rtlCol="0">
            <a:spAutoFit/>
          </a:bodyPr>
          <a:lstStyle/>
          <a:p>
            <a:r>
              <a:rPr lang="lv-LV" sz="2400" b="0" dirty="0" smtClean="0">
                <a:solidFill>
                  <a:schemeClr val="bg1"/>
                </a:solidFill>
              </a:rPr>
              <a:t>OMNIBUS-15</a:t>
            </a:r>
            <a:endParaRPr lang="en-GB" sz="2400" b="0" dirty="0" err="1" smtClean="0">
              <a:solidFill>
                <a:schemeClr val="bg1"/>
              </a:solidFill>
            </a:endParaRPr>
          </a:p>
        </p:txBody>
      </p:sp>
    </p:spTree>
    <p:extLst>
      <p:ext uri="{BB962C8B-B14F-4D97-AF65-F5344CB8AC3E}">
        <p14:creationId xmlns:p14="http://schemas.microsoft.com/office/powerpoint/2010/main" val="1716606054"/>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err="1"/>
              <a:t>Tender</a:t>
            </a:r>
            <a:r>
              <a:rPr lang="lv-LV" dirty="0"/>
              <a:t> </a:t>
            </a:r>
            <a:r>
              <a:rPr lang="lv-LV" dirty="0" smtClean="0"/>
              <a:t>OMNIBUS-15</a:t>
            </a:r>
            <a:r>
              <a:rPr lang="en-GB" dirty="0"/>
              <a:t/>
            </a:r>
            <a:br>
              <a:rPr lang="en-GB" dirty="0"/>
            </a:br>
            <a:endParaRPr lang="en-GB" dirty="0"/>
          </a:p>
        </p:txBody>
      </p:sp>
      <p:sp>
        <p:nvSpPr>
          <p:cNvPr id="3" name="Content Placeholder 2"/>
          <p:cNvSpPr>
            <a:spLocks noGrp="1"/>
          </p:cNvSpPr>
          <p:nvPr>
            <p:ph idx="1"/>
          </p:nvPr>
        </p:nvSpPr>
        <p:spPr/>
        <p:txBody>
          <a:bodyPr/>
          <a:lstStyle/>
          <a:p>
            <a:r>
              <a:rPr lang="en-GB" b="1" dirty="0" smtClean="0"/>
              <a:t>EN</a:t>
            </a:r>
            <a:r>
              <a:rPr lang="en-GB" b="1" dirty="0"/>
              <a:t>=&gt;LV</a:t>
            </a:r>
          </a:p>
          <a:p>
            <a:pPr marL="0" indent="0">
              <a:buNone/>
            </a:pPr>
            <a:r>
              <a:rPr lang="lv-LV" dirty="0" smtClean="0"/>
              <a:t>15 līgumslēdzēji (13 </a:t>
            </a:r>
            <a:r>
              <a:rPr lang="lv-LV" dirty="0" err="1" smtClean="0"/>
              <a:t>uzņ</a:t>
            </a:r>
            <a:r>
              <a:rPr lang="lv-LV" dirty="0"/>
              <a:t>.</a:t>
            </a:r>
            <a:r>
              <a:rPr lang="lv-LV" dirty="0" smtClean="0"/>
              <a:t>, 2 </a:t>
            </a:r>
            <a:r>
              <a:rPr lang="lv-LV" dirty="0" err="1" smtClean="0"/>
              <a:t>indiv</a:t>
            </a:r>
            <a:r>
              <a:rPr lang="lv-LV" dirty="0" smtClean="0"/>
              <a:t>.)</a:t>
            </a:r>
          </a:p>
          <a:p>
            <a:endParaRPr lang="lv-LV" b="1" dirty="0" smtClean="0"/>
          </a:p>
          <a:p>
            <a:r>
              <a:rPr lang="en-GB" b="1" dirty="0" smtClean="0"/>
              <a:t>FR</a:t>
            </a:r>
            <a:r>
              <a:rPr lang="en-GB" b="1" dirty="0"/>
              <a:t>=&gt;LV</a:t>
            </a:r>
          </a:p>
          <a:p>
            <a:pPr marL="0" indent="0">
              <a:buNone/>
            </a:pPr>
            <a:r>
              <a:rPr lang="lv-LV" dirty="0" smtClean="0"/>
              <a:t>3 līgumslēdzēji (</a:t>
            </a:r>
            <a:r>
              <a:rPr lang="lv-LV" dirty="0" err="1" smtClean="0"/>
              <a:t>uzņ</a:t>
            </a:r>
            <a:r>
              <a:rPr lang="lv-LV" dirty="0" smtClean="0"/>
              <a:t>.)</a:t>
            </a:r>
            <a:endParaRPr lang="en-GB" dirty="0"/>
          </a:p>
        </p:txBody>
      </p:sp>
    </p:spTree>
    <p:extLst>
      <p:ext uri="{BB962C8B-B14F-4D97-AF65-F5344CB8AC3E}">
        <p14:creationId xmlns:p14="http://schemas.microsoft.com/office/powerpoint/2010/main" val="2050682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Darba uzdevums ārštata tulkošanai</a:t>
            </a:r>
            <a:endParaRPr lang="lv-LV"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15</a:t>
            </a:fld>
            <a:endParaRPr lang="en-GB"/>
          </a:p>
        </p:txBody>
      </p:sp>
      <p:sp>
        <p:nvSpPr>
          <p:cNvPr id="3" name="Content Placeholder 2"/>
          <p:cNvSpPr>
            <a:spLocks noGrp="1"/>
          </p:cNvSpPr>
          <p:nvPr>
            <p:ph idx="1"/>
          </p:nvPr>
        </p:nvSpPr>
        <p:spPr/>
        <p:txBody>
          <a:bodyPr/>
          <a:lstStyle/>
          <a:p>
            <a:r>
              <a:rPr lang="lv-LV" dirty="0"/>
              <a:t>S</a:t>
            </a:r>
            <a:r>
              <a:rPr lang="lv-LV" dirty="0" smtClean="0"/>
              <a:t>agatavo tulkošanas nodaļas: vadītājs, sekretāri, tulkotāji (rediģētāji), vispārīgas norādes</a:t>
            </a:r>
            <a:endParaRPr lang="lv-LV" dirty="0"/>
          </a:p>
          <a:p>
            <a:r>
              <a:rPr lang="lv-LV" dirty="0" smtClean="0"/>
              <a:t>termiņš, instrukcijas, pievienotie/atsauces dokumenti, rediģētājs</a:t>
            </a:r>
          </a:p>
          <a:p>
            <a:pPr marL="0" indent="0" algn="ctr">
              <a:buNone/>
            </a:pPr>
            <a:r>
              <a:rPr lang="lv-LV" dirty="0" smtClean="0"/>
              <a:t>DGT</a:t>
            </a:r>
          </a:p>
          <a:p>
            <a:pPr marL="0" indent="0" algn="ctr">
              <a:buNone/>
            </a:pPr>
            <a:r>
              <a:rPr lang="lv-LV" sz="2000" dirty="0" smtClean="0"/>
              <a:t/>
            </a:r>
            <a:br>
              <a:rPr lang="lv-LV" sz="2000" dirty="0" smtClean="0"/>
            </a:br>
            <a:r>
              <a:rPr lang="lv-LV" sz="2000" dirty="0" smtClean="0"/>
              <a:t>ārštats</a:t>
            </a:r>
            <a:endParaRPr lang="lv-LV" dirty="0" smtClean="0"/>
          </a:p>
          <a:p>
            <a:r>
              <a:rPr lang="lv-LV" dirty="0" smtClean="0"/>
              <a:t>svarīgi nodot visu informāciju tulkotājam!</a:t>
            </a:r>
          </a:p>
          <a:p>
            <a:r>
              <a:rPr lang="lv-LV" dirty="0" smtClean="0"/>
              <a:t>svarīgi jautāt, ja neskaidrības</a:t>
            </a:r>
            <a:endParaRPr lang="lv-LV" dirty="0"/>
          </a:p>
        </p:txBody>
      </p:sp>
      <p:sp>
        <p:nvSpPr>
          <p:cNvPr id="5" name="Down Arrow 4"/>
          <p:cNvSpPr/>
          <p:nvPr/>
        </p:nvSpPr>
        <p:spPr>
          <a:xfrm>
            <a:off x="3707904" y="4564728"/>
            <a:ext cx="1512168" cy="360040"/>
          </a:xfrm>
          <a:prstGeom prst="down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1336603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IS"/>
          <p:cNvPicPr>
            <a:picLocks noChangeAspect="1" noChangeArrowheads="1"/>
          </p:cNvPicPr>
          <p:nvPr/>
        </p:nvPicPr>
        <p:blipFill>
          <a:blip r:embed="rId3">
            <a:extLst>
              <a:ext uri="{28A0092B-C50C-407E-A947-70E740481C1C}">
                <a14:useLocalDpi xmlns:a14="http://schemas.microsoft.com/office/drawing/2010/main" val="0"/>
              </a:ext>
            </a:extLst>
          </a:blip>
          <a:srcRect r="27672" b="30994"/>
          <a:stretch>
            <a:fillRect/>
          </a:stretch>
        </p:blipFill>
        <p:spPr bwMode="auto">
          <a:xfrm rot="623128">
            <a:off x="5292725" y="1917700"/>
            <a:ext cx="332105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3"/>
          <p:cNvSpPr>
            <a:spLocks noGrp="1" noChangeArrowheads="1"/>
          </p:cNvSpPr>
          <p:nvPr>
            <p:ph type="title" idx="4294967295"/>
          </p:nvPr>
        </p:nvSpPr>
        <p:spPr>
          <a:xfrm>
            <a:off x="180975" y="1484313"/>
            <a:ext cx="5111750" cy="936625"/>
          </a:xfrm>
        </p:spPr>
        <p:txBody>
          <a:bodyPr/>
          <a:lstStyle/>
          <a:p>
            <a:r>
              <a:rPr lang="lv-LV" altLang="en-US" sz="2400" dirty="0" smtClean="0"/>
              <a:t>JAUNS DARBS</a:t>
            </a:r>
            <a:r>
              <a:rPr lang="en-GB" altLang="en-US" sz="2400" dirty="0" smtClean="0"/>
              <a:t>: </a:t>
            </a:r>
            <a:r>
              <a:rPr lang="lv-LV" altLang="en-US" sz="2400" dirty="0" smtClean="0"/>
              <a:t/>
            </a:r>
            <a:br>
              <a:rPr lang="lv-LV" altLang="en-US" sz="2400" dirty="0" smtClean="0"/>
            </a:br>
            <a:r>
              <a:rPr lang="lv-LV" altLang="en-US" sz="2400" dirty="0"/>
              <a:t>	 </a:t>
            </a:r>
            <a:r>
              <a:rPr lang="lv-LV" altLang="en-US" sz="2400" dirty="0" smtClean="0"/>
              <a:t>   PIRMS TULKOŠANAS</a:t>
            </a:r>
            <a:endParaRPr lang="en-GB" altLang="en-US" sz="2400" dirty="0" smtClean="0"/>
          </a:p>
        </p:txBody>
      </p:sp>
      <p:sp>
        <p:nvSpPr>
          <p:cNvPr id="57348" name="Rectangle 4"/>
          <p:cNvSpPr>
            <a:spLocks noGrp="1" noChangeArrowheads="1"/>
          </p:cNvSpPr>
          <p:nvPr>
            <p:ph type="body" idx="4294967295"/>
          </p:nvPr>
        </p:nvSpPr>
        <p:spPr>
          <a:xfrm>
            <a:off x="539750" y="1773238"/>
            <a:ext cx="8229600" cy="5040312"/>
          </a:xfrm>
        </p:spPr>
        <p:txBody>
          <a:bodyPr/>
          <a:lstStyle/>
          <a:p>
            <a:pPr>
              <a:lnSpc>
                <a:spcPct val="90000"/>
              </a:lnSpc>
            </a:pPr>
            <a:endParaRPr lang="fr-FR" altLang="en-US" sz="2000" dirty="0" smtClean="0"/>
          </a:p>
          <a:p>
            <a:pPr>
              <a:lnSpc>
                <a:spcPct val="90000"/>
              </a:lnSpc>
              <a:buFont typeface="Wingdings" pitchFamily="2" charset="2"/>
              <a:buChar char="§"/>
            </a:pPr>
            <a:endParaRPr lang="en-GB" altLang="en-US" sz="2000" i="0" dirty="0" smtClean="0"/>
          </a:p>
          <a:p>
            <a:pPr>
              <a:lnSpc>
                <a:spcPct val="90000"/>
              </a:lnSpc>
              <a:spcAft>
                <a:spcPct val="30000"/>
              </a:spcAft>
              <a:buClr>
                <a:srgbClr val="000099"/>
              </a:buClr>
              <a:buFont typeface="Wingdings" pitchFamily="2" charset="2"/>
              <a:buNone/>
            </a:pPr>
            <a:r>
              <a:rPr lang="lv-LV" altLang="en-US" sz="2200" b="1" i="0" dirty="0"/>
              <a:t>P</a:t>
            </a:r>
            <a:r>
              <a:rPr lang="lv-LV" altLang="en-US" sz="2200" b="1" i="0" dirty="0" smtClean="0"/>
              <a:t>ārbaudīt visus </a:t>
            </a:r>
            <a:r>
              <a:rPr lang="en-GB" altLang="en-US" sz="2200" b="1" i="0" dirty="0" smtClean="0"/>
              <a:t>do</a:t>
            </a:r>
            <a:r>
              <a:rPr lang="lv-LV" altLang="en-US" sz="2200" b="1" i="0" dirty="0" smtClean="0"/>
              <a:t>k</a:t>
            </a:r>
            <a:r>
              <a:rPr lang="en-GB" altLang="en-US" sz="2200" b="1" i="0" dirty="0" err="1" smtClean="0"/>
              <a:t>ument</a:t>
            </a:r>
            <a:r>
              <a:rPr lang="lv-LV" altLang="en-US" sz="2200" b="1" i="0" dirty="0" smtClean="0"/>
              <a:t>u</a:t>
            </a:r>
            <a:r>
              <a:rPr lang="en-GB" altLang="en-US" sz="2200" b="1" i="0" dirty="0" smtClean="0"/>
              <a:t>s</a:t>
            </a:r>
            <a:r>
              <a:rPr lang="lv-LV" altLang="en-US" sz="2200" b="1" i="0" dirty="0" smtClean="0"/>
              <a:t>!</a:t>
            </a:r>
            <a:r>
              <a:rPr lang="en-GB" altLang="en-US" sz="2000" dirty="0" smtClean="0"/>
              <a:t> </a:t>
            </a:r>
          </a:p>
          <a:p>
            <a:pPr lvl="1">
              <a:lnSpc>
                <a:spcPct val="90000"/>
              </a:lnSpc>
              <a:spcBef>
                <a:spcPct val="60000"/>
              </a:spcBef>
              <a:spcAft>
                <a:spcPct val="60000"/>
              </a:spcAft>
              <a:buClr>
                <a:srgbClr val="FFCC00"/>
              </a:buClr>
              <a:buSzPct val="350000"/>
              <a:buFontTx/>
              <a:buBlip>
                <a:blip r:embed="rId4"/>
              </a:buBlip>
            </a:pPr>
            <a:endParaRPr lang="en-GB" altLang="en-US" sz="1600" b="0" dirty="0" smtClean="0"/>
          </a:p>
          <a:p>
            <a:pPr lvl="1">
              <a:lnSpc>
                <a:spcPct val="90000"/>
              </a:lnSpc>
              <a:spcBef>
                <a:spcPct val="60000"/>
              </a:spcBef>
              <a:spcAft>
                <a:spcPct val="60000"/>
              </a:spcAft>
              <a:buClr>
                <a:srgbClr val="FFCC00"/>
              </a:buClr>
              <a:buSzPct val="350000"/>
              <a:buFontTx/>
              <a:buBlip>
                <a:blip r:embed="rId4"/>
              </a:buBlip>
            </a:pPr>
            <a:r>
              <a:rPr lang="en-GB" altLang="en-US" sz="1600" b="0" dirty="0" err="1" smtClean="0"/>
              <a:t>Ori</a:t>
            </a:r>
            <a:r>
              <a:rPr lang="lv-LV" altLang="en-US" sz="1600" b="0" dirty="0" err="1" smtClean="0"/>
              <a:t>ģināls</a:t>
            </a:r>
            <a:endParaRPr lang="en-GB" altLang="en-US" sz="1600" b="0" dirty="0" smtClean="0"/>
          </a:p>
          <a:p>
            <a:pPr lvl="1">
              <a:lnSpc>
                <a:spcPct val="90000"/>
              </a:lnSpc>
              <a:spcBef>
                <a:spcPct val="60000"/>
              </a:spcBef>
              <a:spcAft>
                <a:spcPct val="60000"/>
              </a:spcAft>
              <a:buClr>
                <a:srgbClr val="FFCC00"/>
              </a:buClr>
              <a:buSzPct val="350000"/>
              <a:buFontTx/>
              <a:buBlip>
                <a:blip r:embed="rId4"/>
              </a:buBlip>
            </a:pPr>
            <a:r>
              <a:rPr lang="en-GB" altLang="en-US" sz="1600" b="0" dirty="0" smtClean="0"/>
              <a:t>Reference</a:t>
            </a:r>
            <a:r>
              <a:rPr lang="lv-LV" altLang="en-US" sz="1600" b="0" dirty="0" smtClean="0"/>
              <a:t>s</a:t>
            </a:r>
            <a:r>
              <a:rPr lang="en-GB" altLang="en-US" sz="1600" b="0" dirty="0" smtClean="0"/>
              <a:t> do</a:t>
            </a:r>
            <a:r>
              <a:rPr lang="lv-LV" altLang="en-US" sz="1600" b="0" dirty="0" smtClean="0"/>
              <a:t>k</a:t>
            </a:r>
            <a:r>
              <a:rPr lang="en-GB" altLang="en-US" sz="1600" b="0" dirty="0" err="1" smtClean="0"/>
              <a:t>ument</a:t>
            </a:r>
            <a:r>
              <a:rPr lang="lv-LV" altLang="en-US" sz="1600" b="0" dirty="0" smtClean="0"/>
              <a:t>i</a:t>
            </a:r>
            <a:endParaRPr lang="en-GB" altLang="en-US" sz="1600" b="0" dirty="0" smtClean="0"/>
          </a:p>
          <a:p>
            <a:pPr lvl="1">
              <a:lnSpc>
                <a:spcPct val="90000"/>
              </a:lnSpc>
              <a:spcBef>
                <a:spcPct val="60000"/>
              </a:spcBef>
              <a:spcAft>
                <a:spcPct val="60000"/>
              </a:spcAft>
              <a:buClr>
                <a:srgbClr val="FFCC00"/>
              </a:buClr>
              <a:buSzPct val="350000"/>
              <a:buFontTx/>
              <a:buBlip>
                <a:blip r:embed="rId4"/>
              </a:buBlip>
            </a:pPr>
            <a:r>
              <a:rPr lang="en-GB" altLang="en-US" sz="1600" u="sng" dirty="0" smtClean="0"/>
              <a:t>Inform</a:t>
            </a:r>
            <a:r>
              <a:rPr lang="lv-LV" altLang="en-US" sz="1600" u="sng" dirty="0" err="1" smtClean="0"/>
              <a:t>ācijas</a:t>
            </a:r>
            <a:r>
              <a:rPr lang="lv-LV" altLang="en-US" sz="1600" u="sng" dirty="0" smtClean="0"/>
              <a:t> lapa</a:t>
            </a:r>
            <a:r>
              <a:rPr lang="en-GB" altLang="en-US" sz="1600" b="0" dirty="0" smtClean="0"/>
              <a:t>:</a:t>
            </a:r>
          </a:p>
          <a:p>
            <a:pPr lvl="2">
              <a:lnSpc>
                <a:spcPct val="120000"/>
              </a:lnSpc>
              <a:spcAft>
                <a:spcPct val="40000"/>
              </a:spcAft>
              <a:buClr>
                <a:schemeClr val="folHlink"/>
              </a:buClr>
              <a:buFont typeface="Wingdings" pitchFamily="2" charset="2"/>
              <a:buBlip>
                <a:blip r:embed="rId5"/>
              </a:buBlip>
            </a:pPr>
            <a:r>
              <a:rPr lang="lv-LV" altLang="en-US" b="1" dirty="0"/>
              <a:t>l</a:t>
            </a:r>
            <a:r>
              <a:rPr lang="lv-LV" altLang="en-US" b="1" dirty="0" smtClean="0"/>
              <a:t>apu skaits</a:t>
            </a:r>
            <a:endParaRPr lang="en-GB" altLang="en-US" b="1" dirty="0" smtClean="0"/>
          </a:p>
          <a:p>
            <a:pPr lvl="2">
              <a:lnSpc>
                <a:spcPct val="120000"/>
              </a:lnSpc>
              <a:spcAft>
                <a:spcPct val="40000"/>
              </a:spcAft>
              <a:buClr>
                <a:schemeClr val="folHlink"/>
              </a:buClr>
              <a:buFont typeface="Wingdings" pitchFamily="2" charset="2"/>
              <a:buBlip>
                <a:blip r:embed="rId5"/>
              </a:buBlip>
            </a:pPr>
            <a:r>
              <a:rPr lang="lv-LV" altLang="en-US" b="1" dirty="0" smtClean="0"/>
              <a:t>termiņš</a:t>
            </a:r>
            <a:r>
              <a:rPr lang="en-GB" altLang="en-US" b="1" dirty="0" smtClean="0"/>
              <a:t> (</a:t>
            </a:r>
            <a:r>
              <a:rPr lang="en-GB" altLang="en-US" b="1" dirty="0" err="1" smtClean="0"/>
              <a:t>dat</a:t>
            </a:r>
            <a:r>
              <a:rPr lang="lv-LV" altLang="en-US" b="1" dirty="0" err="1" smtClean="0"/>
              <a:t>ums</a:t>
            </a:r>
            <a:r>
              <a:rPr lang="en-GB" altLang="en-US" b="1" dirty="0" smtClean="0"/>
              <a:t> &amp; </a:t>
            </a:r>
            <a:r>
              <a:rPr lang="lv-LV" altLang="en-US" b="1" u="sng" dirty="0" smtClean="0"/>
              <a:t>laiks</a:t>
            </a:r>
            <a:r>
              <a:rPr lang="en-GB" altLang="en-US" b="1" dirty="0" smtClean="0"/>
              <a:t>)</a:t>
            </a:r>
          </a:p>
          <a:p>
            <a:pPr lvl="2">
              <a:lnSpc>
                <a:spcPct val="120000"/>
              </a:lnSpc>
              <a:spcAft>
                <a:spcPct val="40000"/>
              </a:spcAft>
              <a:buClr>
                <a:schemeClr val="folHlink"/>
              </a:buClr>
              <a:buFont typeface="Wingdings" pitchFamily="2" charset="2"/>
              <a:buBlip>
                <a:blip r:embed="rId5"/>
              </a:buBlip>
            </a:pPr>
            <a:r>
              <a:rPr lang="lv-LV" altLang="en-US" b="1" dirty="0" smtClean="0"/>
              <a:t>cita būtiska informācija</a:t>
            </a:r>
            <a:r>
              <a:rPr lang="en-GB" altLang="en-US" b="1" dirty="0" smtClean="0"/>
              <a:t/>
            </a:r>
            <a:br>
              <a:rPr lang="en-GB" altLang="en-US" b="1" dirty="0" smtClean="0"/>
            </a:br>
            <a:r>
              <a:rPr lang="en-GB" altLang="en-US" b="1" dirty="0" smtClean="0"/>
              <a:t>(form</a:t>
            </a:r>
            <a:r>
              <a:rPr lang="lv-LV" altLang="en-US" b="1" dirty="0" err="1" smtClean="0"/>
              <a:t>āts</a:t>
            </a:r>
            <a:r>
              <a:rPr lang="en-GB" altLang="en-US" b="1" dirty="0" smtClean="0"/>
              <a:t>, </a:t>
            </a:r>
            <a:r>
              <a:rPr lang="en-GB" altLang="en-US" b="1" dirty="0" err="1" smtClean="0"/>
              <a:t>terminolo</a:t>
            </a:r>
            <a:r>
              <a:rPr lang="lv-LV" altLang="en-US" b="1" dirty="0" err="1" smtClean="0"/>
              <a:t>ģija</a:t>
            </a:r>
            <a:r>
              <a:rPr lang="lv-LV" altLang="en-US" b="1" dirty="0" smtClean="0"/>
              <a:t> </a:t>
            </a:r>
            <a:r>
              <a:rPr lang="lv-LV" altLang="en-US" b="1" dirty="0" err="1" smtClean="0"/>
              <a:t>u.c</a:t>
            </a:r>
            <a:r>
              <a:rPr lang="lv-LV" altLang="en-US" b="1" dirty="0" smtClean="0"/>
              <a:t>.</a:t>
            </a:r>
            <a:r>
              <a:rPr lang="en-GB" altLang="en-US" b="1" dirty="0" smtClean="0"/>
              <a:t>)</a:t>
            </a:r>
            <a:endParaRPr lang="lv-LV" altLang="en-US" b="1" dirty="0" smtClean="0"/>
          </a:p>
          <a:p>
            <a:pPr lvl="2">
              <a:lnSpc>
                <a:spcPct val="120000"/>
              </a:lnSpc>
              <a:spcAft>
                <a:spcPct val="40000"/>
              </a:spcAft>
              <a:buClr>
                <a:schemeClr val="folHlink"/>
              </a:buClr>
              <a:buFont typeface="Wingdings" pitchFamily="2" charset="2"/>
              <a:buBlip>
                <a:blip r:embed="rId5"/>
              </a:buBlip>
            </a:pPr>
            <a:r>
              <a:rPr lang="lv-LV" altLang="en-US" b="1" dirty="0" smtClean="0"/>
              <a:t>papildinājumi (versijas, daļas)</a:t>
            </a:r>
            <a:endParaRPr lang="en-GB" altLang="en-US" b="1" dirty="0" smtClean="0"/>
          </a:p>
          <a:p>
            <a:pPr lvl="3">
              <a:lnSpc>
                <a:spcPct val="90000"/>
              </a:lnSpc>
              <a:buFontTx/>
              <a:buNone/>
            </a:pPr>
            <a:endParaRPr lang="en-GB" altLang="en-US" sz="1400" b="1" dirty="0" smtClean="0"/>
          </a:p>
          <a:p>
            <a:pPr lvl="1">
              <a:lnSpc>
                <a:spcPct val="90000"/>
              </a:lnSpc>
            </a:pPr>
            <a:endParaRPr lang="en-GB" altLang="en-US" sz="1800" dirty="0" smtClean="0"/>
          </a:p>
        </p:txBody>
      </p:sp>
      <p:pic>
        <p:nvPicPr>
          <p:cNvPr id="57349" name="Picture 5" descr="n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3938" y="4608513"/>
            <a:ext cx="295275"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2802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TULKOŠANAS GAITĀ:</a:t>
            </a:r>
            <a:endParaRPr lang="en-GB" dirty="0"/>
          </a:p>
        </p:txBody>
      </p:sp>
      <p:sp>
        <p:nvSpPr>
          <p:cNvPr id="3" name="Content Placeholder 2"/>
          <p:cNvSpPr>
            <a:spLocks noGrp="1"/>
          </p:cNvSpPr>
          <p:nvPr>
            <p:ph idx="1"/>
          </p:nvPr>
        </p:nvSpPr>
        <p:spPr/>
        <p:txBody>
          <a:bodyPr/>
          <a:lstStyle/>
          <a:p>
            <a:r>
              <a:rPr lang="lv-LV" dirty="0"/>
              <a:t>Kvalitāte</a:t>
            </a:r>
          </a:p>
          <a:p>
            <a:r>
              <a:rPr lang="lv-LV" dirty="0" smtClean="0"/>
              <a:t>Palīgmateriāli</a:t>
            </a:r>
          </a:p>
          <a:p>
            <a:r>
              <a:rPr lang="lv-LV" dirty="0"/>
              <a:t>Saziņa</a:t>
            </a:r>
          </a:p>
          <a:p>
            <a:endParaRPr lang="en-GB" dirty="0"/>
          </a:p>
        </p:txBody>
      </p:sp>
    </p:spTree>
    <p:extLst>
      <p:ext uri="{BB962C8B-B14F-4D97-AF65-F5344CB8AC3E}">
        <p14:creationId xmlns:p14="http://schemas.microsoft.com/office/powerpoint/2010/main" val="1376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algn="ctr"/>
            <a:r>
              <a:rPr lang="lv-LV" altLang="en-US" dirty="0" smtClean="0"/>
              <a:t>Ko nozīmē tulkojuma kvalitāte </a:t>
            </a:r>
            <a:br>
              <a:rPr lang="lv-LV" altLang="en-US" dirty="0" smtClean="0"/>
            </a:br>
            <a:r>
              <a:rPr lang="lv-LV" altLang="en-US" dirty="0" smtClean="0"/>
              <a:t>ES kontekstā</a:t>
            </a:r>
            <a:r>
              <a:rPr lang="nl-NL" altLang="en-US" dirty="0" smtClean="0"/>
              <a:t>?</a:t>
            </a:r>
            <a:endParaRPr lang="fr-LU" altLang="en-US" dirty="0" smtClean="0"/>
          </a:p>
        </p:txBody>
      </p:sp>
      <p:sp>
        <p:nvSpPr>
          <p:cNvPr id="2" name="Slide Number Placeholder 1"/>
          <p:cNvSpPr>
            <a:spLocks noGrp="1"/>
          </p:cNvSpPr>
          <p:nvPr>
            <p:ph type="sldNum" sz="quarter" idx="12"/>
          </p:nvPr>
        </p:nvSpPr>
        <p:spPr/>
        <p:txBody>
          <a:bodyPr/>
          <a:lstStyle/>
          <a:p>
            <a:pPr>
              <a:defRPr/>
            </a:pPr>
            <a:fld id="{06D09D7A-4E13-43A9-A66A-00D701CE9FE7}" type="slidenum">
              <a:rPr lang="en-GB" smtClean="0"/>
              <a:pPr>
                <a:defRPr/>
              </a:pPr>
              <a:t>18</a:t>
            </a:fld>
            <a:endParaRPr lang="en-GB"/>
          </a:p>
        </p:txBody>
      </p:sp>
      <p:sp>
        <p:nvSpPr>
          <p:cNvPr id="9219" name="Content Placeholder 1"/>
          <p:cNvSpPr>
            <a:spLocks noGrp="1"/>
          </p:cNvSpPr>
          <p:nvPr>
            <p:ph idx="1"/>
          </p:nvPr>
        </p:nvSpPr>
        <p:spPr/>
        <p:txBody>
          <a:bodyPr/>
          <a:lstStyle/>
          <a:p>
            <a:pPr>
              <a:buClr>
                <a:srgbClr val="0F5494"/>
              </a:buClr>
            </a:pPr>
            <a:endParaRPr lang="en-GB" altLang="en-US" dirty="0" smtClean="0"/>
          </a:p>
          <a:p>
            <a:pPr>
              <a:buClr>
                <a:srgbClr val="0F5494"/>
              </a:buClr>
            </a:pPr>
            <a:r>
              <a:rPr lang="lv-LV" altLang="en-US" sz="2800" i="0" dirty="0" smtClean="0"/>
              <a:t>Pareizība</a:t>
            </a:r>
            <a:endParaRPr lang="en-GB" altLang="en-US" sz="2800" i="0" dirty="0" smtClean="0"/>
          </a:p>
          <a:p>
            <a:pPr>
              <a:buClr>
                <a:srgbClr val="0F5494"/>
              </a:buClr>
            </a:pPr>
            <a:endParaRPr lang="en-GB" altLang="en-US" i="0" dirty="0" smtClean="0"/>
          </a:p>
          <a:p>
            <a:pPr>
              <a:buClr>
                <a:srgbClr val="0F5494"/>
              </a:buClr>
            </a:pPr>
            <a:r>
              <a:rPr lang="lv-LV" altLang="en-US" sz="2800" b="1" i="0" dirty="0" smtClean="0"/>
              <a:t>Vienāda juridiskā ietekme</a:t>
            </a:r>
            <a:r>
              <a:rPr lang="en-GB" altLang="en-US" sz="2800" i="0" dirty="0" smtClean="0"/>
              <a:t> 24 </a:t>
            </a:r>
            <a:r>
              <a:rPr lang="lv-LV" altLang="en-US" sz="2800" i="0" dirty="0" smtClean="0"/>
              <a:t>valodās un </a:t>
            </a:r>
            <a:r>
              <a:rPr lang="en-GB" altLang="en-US" sz="2800" i="0" dirty="0" smtClean="0"/>
              <a:t>28 </a:t>
            </a:r>
            <a:r>
              <a:rPr lang="lv-LV" altLang="en-US" sz="2800" i="0" dirty="0" smtClean="0"/>
              <a:t>tiesiskajās sistēmās</a:t>
            </a:r>
            <a:endParaRPr lang="en-GB" altLang="en-US" sz="2800" i="0" dirty="0" smtClean="0"/>
          </a:p>
          <a:p>
            <a:pPr>
              <a:buClr>
                <a:srgbClr val="0F5494"/>
              </a:buClr>
            </a:pPr>
            <a:endParaRPr lang="en-GB" altLang="en-US" i="0" dirty="0" smtClean="0"/>
          </a:p>
          <a:p>
            <a:pPr>
              <a:buClr>
                <a:srgbClr val="0F5494"/>
              </a:buClr>
            </a:pPr>
            <a:r>
              <a:rPr lang="lv-LV" altLang="en-US" sz="2800" i="0" dirty="0" smtClean="0"/>
              <a:t>Lasāmība</a:t>
            </a:r>
            <a:endParaRPr lang="en-GB" altLang="en-US" sz="2800" i="0" dirty="0" smtClean="0"/>
          </a:p>
        </p:txBody>
      </p:sp>
    </p:spTree>
    <p:extLst>
      <p:ext uri="{BB962C8B-B14F-4D97-AF65-F5344CB8AC3E}">
        <p14:creationId xmlns:p14="http://schemas.microsoft.com/office/powerpoint/2010/main" val="98788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Ko nozīmē kvalitāte ārštata tulkojumu tehniskajā piedāvājumā</a:t>
            </a:r>
            <a:endParaRPr lang="en-GB" dirty="0"/>
          </a:p>
        </p:txBody>
      </p:sp>
      <p:sp>
        <p:nvSpPr>
          <p:cNvPr id="3" name="Content Placeholder 2"/>
          <p:cNvSpPr>
            <a:spLocks noGrp="1"/>
          </p:cNvSpPr>
          <p:nvPr>
            <p:ph idx="1"/>
          </p:nvPr>
        </p:nvSpPr>
        <p:spPr>
          <a:xfrm>
            <a:off x="457200" y="2564904"/>
            <a:ext cx="8686800" cy="3633788"/>
          </a:xfrm>
        </p:spPr>
        <p:txBody>
          <a:bodyPr/>
          <a:lstStyle/>
          <a:p>
            <a:r>
              <a:rPr lang="en-GB" b="1" kern="1200" dirty="0">
                <a:solidFill>
                  <a:schemeClr val="tx1"/>
                </a:solidFill>
                <a:latin typeface="Arial" charset="0"/>
              </a:rPr>
              <a:t>3.4.1 </a:t>
            </a:r>
            <a:r>
              <a:rPr lang="lv-LV" b="1" kern="1200" dirty="0" smtClean="0">
                <a:solidFill>
                  <a:schemeClr val="tx1"/>
                </a:solidFill>
                <a:latin typeface="Arial" charset="0"/>
              </a:rPr>
              <a:t>Pakalpojuma kvalitāte</a:t>
            </a:r>
          </a:p>
          <a:p>
            <a:pPr marL="0" indent="0">
              <a:buNone/>
            </a:pPr>
            <a:r>
              <a:rPr lang="lv-LV" b="1" kern="1200" dirty="0" smtClean="0">
                <a:solidFill>
                  <a:schemeClr val="tx1"/>
                </a:solidFill>
                <a:latin typeface="Arial" charset="0"/>
              </a:rPr>
              <a:t>Metodes, sistēmas, līdzekļi, pasākumi, </a:t>
            </a:r>
            <a:r>
              <a:rPr lang="lv-LV" kern="1200" dirty="0" smtClean="0">
                <a:solidFill>
                  <a:schemeClr val="tx1"/>
                </a:solidFill>
                <a:latin typeface="Arial" charset="0"/>
              </a:rPr>
              <a:t>kas ļauj</a:t>
            </a:r>
            <a:endParaRPr lang="en-GB" kern="1200" dirty="0">
              <a:solidFill>
                <a:schemeClr val="tx1"/>
              </a:solidFill>
              <a:latin typeface="Arial" charset="0"/>
            </a:endParaRPr>
          </a:p>
          <a:p>
            <a:pPr marL="0" indent="0">
              <a:buNone/>
            </a:pPr>
            <a:r>
              <a:rPr lang="en-GB" kern="1200" dirty="0" smtClean="0">
                <a:solidFill>
                  <a:schemeClr val="tx1"/>
                </a:solidFill>
                <a:latin typeface="Arial" charset="0"/>
              </a:rPr>
              <a:t>− </a:t>
            </a:r>
            <a:r>
              <a:rPr lang="lv-LV" kern="1200" dirty="0" smtClean="0">
                <a:solidFill>
                  <a:schemeClr val="tx1"/>
                </a:solidFill>
                <a:latin typeface="Arial" charset="0"/>
              </a:rPr>
              <a:t>izvērtēt, akceptēt, piešķirt tulkošanā tekstu</a:t>
            </a:r>
            <a:r>
              <a:rPr lang="en-GB" kern="1200" dirty="0" smtClean="0">
                <a:solidFill>
                  <a:schemeClr val="tx1"/>
                </a:solidFill>
                <a:latin typeface="Arial" charset="0"/>
              </a:rPr>
              <a:t>;</a:t>
            </a:r>
            <a:endParaRPr lang="en-GB" kern="1200" dirty="0">
              <a:solidFill>
                <a:schemeClr val="tx1"/>
              </a:solidFill>
              <a:latin typeface="Arial" charset="0"/>
            </a:endParaRPr>
          </a:p>
          <a:p>
            <a:pPr marL="0" indent="0">
              <a:buNone/>
            </a:pPr>
            <a:r>
              <a:rPr lang="en-GB" kern="1200" dirty="0">
                <a:solidFill>
                  <a:schemeClr val="tx1"/>
                </a:solidFill>
                <a:latin typeface="Arial" charset="0"/>
              </a:rPr>
              <a:t>− </a:t>
            </a:r>
            <a:r>
              <a:rPr lang="lv-LV" kern="1200" dirty="0" smtClean="0">
                <a:solidFill>
                  <a:schemeClr val="tx1"/>
                </a:solidFill>
                <a:latin typeface="Arial" charset="0"/>
              </a:rPr>
              <a:t>nodrošināt pareizību un atbilstību ES tekstu standartam</a:t>
            </a:r>
            <a:r>
              <a:rPr lang="en-GB" kern="1200" dirty="0" smtClean="0">
                <a:solidFill>
                  <a:schemeClr val="tx1"/>
                </a:solidFill>
                <a:latin typeface="Arial" charset="0"/>
              </a:rPr>
              <a:t>;</a:t>
            </a:r>
            <a:endParaRPr lang="en-GB" kern="1200" dirty="0">
              <a:solidFill>
                <a:schemeClr val="tx1"/>
              </a:solidFill>
              <a:latin typeface="Arial" charset="0"/>
            </a:endParaRPr>
          </a:p>
          <a:p>
            <a:pPr marL="0" indent="0">
              <a:buNone/>
            </a:pPr>
            <a:r>
              <a:rPr lang="en-GB" kern="1200" dirty="0">
                <a:solidFill>
                  <a:schemeClr val="tx1"/>
                </a:solidFill>
                <a:latin typeface="Arial" charset="0"/>
              </a:rPr>
              <a:t>− </a:t>
            </a:r>
            <a:r>
              <a:rPr lang="lv-LV" kern="1200" dirty="0" smtClean="0">
                <a:solidFill>
                  <a:schemeClr val="tx1"/>
                </a:solidFill>
                <a:latin typeface="Arial" charset="0"/>
              </a:rPr>
              <a:t>veikt pārbaudes un izmantot DGT atsauksmes</a:t>
            </a:r>
            <a:r>
              <a:rPr lang="en-GB" kern="1200" dirty="0" smtClean="0">
                <a:solidFill>
                  <a:schemeClr val="tx1"/>
                </a:solidFill>
                <a:latin typeface="Arial" charset="0"/>
              </a:rPr>
              <a:t>;</a:t>
            </a:r>
            <a:endParaRPr lang="en-GB" kern="1200" dirty="0">
              <a:solidFill>
                <a:schemeClr val="tx1"/>
              </a:solidFill>
              <a:latin typeface="Arial" charset="0"/>
            </a:endParaRPr>
          </a:p>
          <a:p>
            <a:pPr marL="0" indent="0">
              <a:buNone/>
            </a:pPr>
            <a:r>
              <a:rPr lang="en-GB" kern="1200" dirty="0">
                <a:solidFill>
                  <a:schemeClr val="tx1"/>
                </a:solidFill>
                <a:latin typeface="Arial" charset="0"/>
              </a:rPr>
              <a:t>− </a:t>
            </a:r>
            <a:r>
              <a:rPr lang="lv-LV" kern="1200" dirty="0" smtClean="0">
                <a:solidFill>
                  <a:schemeClr val="tx1"/>
                </a:solidFill>
                <a:latin typeface="Arial" charset="0"/>
              </a:rPr>
              <a:t>pārvaldīt </a:t>
            </a:r>
            <a:r>
              <a:rPr lang="en-GB" kern="1200" dirty="0" smtClean="0">
                <a:solidFill>
                  <a:schemeClr val="tx1"/>
                </a:solidFill>
                <a:latin typeface="Arial" charset="0"/>
              </a:rPr>
              <a:t>res</a:t>
            </a:r>
            <a:r>
              <a:rPr lang="lv-LV" kern="1200" dirty="0" err="1" smtClean="0">
                <a:solidFill>
                  <a:schemeClr val="tx1"/>
                </a:solidFill>
                <a:latin typeface="Arial" charset="0"/>
              </a:rPr>
              <a:t>ursus</a:t>
            </a:r>
            <a:r>
              <a:rPr lang="lv-LV" kern="1200" dirty="0" smtClean="0">
                <a:solidFill>
                  <a:schemeClr val="tx1"/>
                </a:solidFill>
                <a:latin typeface="Arial" charset="0"/>
              </a:rPr>
              <a:t> un kompetenci (</a:t>
            </a:r>
            <a:r>
              <a:rPr lang="lv-LV" sz="2000" kern="1200" dirty="0" smtClean="0">
                <a:solidFill>
                  <a:schemeClr val="tx1"/>
                </a:solidFill>
                <a:latin typeface="Arial" charset="0"/>
              </a:rPr>
              <a:t>mācības, kvalitātes uzraudzība, speciālo zināšanu pieejamība, konfidencialitāte</a:t>
            </a:r>
            <a:r>
              <a:rPr lang="lv-LV" kern="1200" dirty="0" smtClean="0">
                <a:solidFill>
                  <a:schemeClr val="tx1"/>
                </a:solidFill>
                <a:latin typeface="Arial" charset="0"/>
              </a:rPr>
              <a:t>)</a:t>
            </a:r>
            <a:r>
              <a:rPr lang="en-GB" kern="1200" dirty="0" smtClean="0">
                <a:solidFill>
                  <a:schemeClr val="tx1"/>
                </a:solidFill>
                <a:latin typeface="Arial" charset="0"/>
              </a:rPr>
              <a:t>;</a:t>
            </a:r>
            <a:endParaRPr lang="en-GB" kern="1200" dirty="0">
              <a:solidFill>
                <a:schemeClr val="tx1"/>
              </a:solidFill>
              <a:latin typeface="Arial" charset="0"/>
            </a:endParaRPr>
          </a:p>
          <a:p>
            <a:pPr marL="0" indent="0">
              <a:buNone/>
            </a:pPr>
            <a:r>
              <a:rPr lang="en-GB" kern="1200" dirty="0">
                <a:solidFill>
                  <a:schemeClr val="tx1"/>
                </a:solidFill>
                <a:latin typeface="Arial" charset="0"/>
              </a:rPr>
              <a:t>− </a:t>
            </a:r>
            <a:r>
              <a:rPr lang="lv-LV" kern="1200" dirty="0" smtClean="0">
                <a:solidFill>
                  <a:schemeClr val="tx1"/>
                </a:solidFill>
                <a:latin typeface="Arial" charset="0"/>
              </a:rPr>
              <a:t>pārvaldīt termiņus, nodrošināt izpildi arī neparedzētos apstākļos</a:t>
            </a:r>
            <a:r>
              <a:rPr lang="en-GB" kern="1200" dirty="0" smtClean="0">
                <a:solidFill>
                  <a:schemeClr val="tx1"/>
                </a:solidFill>
                <a:latin typeface="Arial" charset="0"/>
              </a:rPr>
              <a:t>.</a:t>
            </a:r>
            <a:endParaRPr lang="en-GB" dirty="0"/>
          </a:p>
          <a:p>
            <a:endParaRPr lang="en-GB" dirty="0"/>
          </a:p>
        </p:txBody>
      </p:sp>
    </p:spTree>
    <p:extLst>
      <p:ext uri="{BB962C8B-B14F-4D97-AF65-F5344CB8AC3E}">
        <p14:creationId xmlns:p14="http://schemas.microsoft.com/office/powerpoint/2010/main" val="482996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56307" y="1412776"/>
            <a:ext cx="8640960" cy="1296020"/>
          </a:xfrm>
        </p:spPr>
        <p:txBody>
          <a:bodyPr/>
          <a:lstStyle/>
          <a:p>
            <a:pPr algn="ctr"/>
            <a:r>
              <a:rPr lang="lv-LV" sz="2400" dirty="0" smtClean="0"/>
              <a:t>Tendence</a:t>
            </a:r>
            <a:r>
              <a:rPr lang="en-GB" sz="2400" dirty="0" smtClean="0"/>
              <a:t> </a:t>
            </a:r>
            <a:r>
              <a:rPr lang="fi-FI" sz="2400" dirty="0" smtClean="0"/>
              <a:t>2010-2015 </a:t>
            </a:r>
            <a:r>
              <a:rPr lang="fi-FI" sz="2000" dirty="0" smtClean="0"/>
              <a:t/>
            </a:r>
            <a:br>
              <a:rPr lang="fi-FI" sz="2000" dirty="0" smtClean="0"/>
            </a:br>
            <a:r>
              <a:rPr lang="lv-LV" sz="2000" dirty="0" smtClean="0"/>
              <a:t>Tulkoto lapu skaits</a:t>
            </a:r>
            <a:r>
              <a:rPr lang="fi-FI" sz="2400" dirty="0" smtClean="0"/>
              <a:t/>
            </a:r>
            <a:br>
              <a:rPr lang="fi-FI" sz="2400" dirty="0" smtClean="0"/>
            </a:br>
            <a:r>
              <a:rPr lang="en-GB" sz="2200" dirty="0" smtClean="0">
                <a:solidFill>
                  <a:srgbClr val="FF0000"/>
                </a:solidFill>
              </a:rPr>
              <a:t>DGT </a:t>
            </a:r>
            <a:r>
              <a:rPr lang="lv-LV" sz="2200" dirty="0" smtClean="0">
                <a:solidFill>
                  <a:srgbClr val="FF0000"/>
                </a:solidFill>
              </a:rPr>
              <a:t>darbinieku skaits</a:t>
            </a:r>
            <a:r>
              <a:rPr lang="fi-FI" sz="2400" dirty="0" smtClean="0">
                <a:solidFill>
                  <a:srgbClr val="FF0000"/>
                </a:solidFill>
              </a:rPr>
              <a:t/>
            </a:r>
            <a:br>
              <a:rPr lang="fi-FI" sz="2400" dirty="0" smtClean="0">
                <a:solidFill>
                  <a:srgbClr val="FF0000"/>
                </a:solidFill>
              </a:rPr>
            </a:br>
            <a:endParaRPr lang="en-GB" sz="2400" dirty="0" smtClean="0"/>
          </a:p>
        </p:txBody>
      </p:sp>
      <p:sp>
        <p:nvSpPr>
          <p:cNvPr id="36868" name="Rectangle 4"/>
          <p:cNvSpPr>
            <a:spLocks noChangeArrowheads="1"/>
          </p:cNvSpPr>
          <p:nvPr/>
        </p:nvSpPr>
        <p:spPr bwMode="auto">
          <a:xfrm>
            <a:off x="467544" y="1916832"/>
            <a:ext cx="82184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20000"/>
              </a:spcBef>
              <a:buClr>
                <a:schemeClr val="bg1"/>
              </a:buClr>
            </a:pPr>
            <a:r>
              <a:rPr lang="en-GB" sz="2000" b="0" i="1" dirty="0">
                <a:solidFill>
                  <a:srgbClr val="0F5494"/>
                </a:solidFill>
              </a:rPr>
              <a:t> </a:t>
            </a:r>
            <a:endParaRPr lang="en-GB" sz="2000" b="0" dirty="0">
              <a:solidFill>
                <a:srgbClr val="0F5494"/>
              </a:solidFill>
            </a:endParaRPr>
          </a:p>
        </p:txBody>
      </p:sp>
      <p:graphicFrame>
        <p:nvGraphicFramePr>
          <p:cNvPr id="5" name="Chart 4"/>
          <p:cNvGraphicFramePr>
            <a:graphicFrameLocks/>
          </p:cNvGraphicFramePr>
          <p:nvPr>
            <p:extLst>
              <p:ext uri="{D42A27DB-BD31-4B8C-83A1-F6EECF244321}">
                <p14:modId xmlns:p14="http://schemas.microsoft.com/office/powerpoint/2010/main" val="428756230"/>
              </p:ext>
            </p:extLst>
          </p:nvPr>
        </p:nvGraphicFramePr>
        <p:xfrm>
          <a:off x="251520" y="2348632"/>
          <a:ext cx="8640960" cy="423671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pPr>
              <a:defRPr/>
            </a:pPr>
            <a:fld id="{6AB8AE15-4C1E-483E-8E52-195FB0C15ED8}" type="slidenum">
              <a:rPr lang="en-GB" smtClean="0"/>
              <a:pPr>
                <a:defRPr/>
              </a:pPr>
              <a:t>2</a:t>
            </a:fld>
            <a:endParaRPr lang="en-GB"/>
          </a:p>
        </p:txBody>
      </p:sp>
    </p:spTree>
    <p:extLst>
      <p:ext uri="{BB962C8B-B14F-4D97-AF65-F5344CB8AC3E}">
        <p14:creationId xmlns:p14="http://schemas.microsoft.com/office/powerpoint/2010/main" val="1160070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err="1"/>
              <a:t>Tender</a:t>
            </a:r>
            <a:r>
              <a:rPr lang="lv-LV" dirty="0"/>
              <a:t> </a:t>
            </a:r>
            <a:r>
              <a:rPr lang="lv-LV" dirty="0" err="1"/>
              <a:t>specifications</a:t>
            </a:r>
            <a:r>
              <a:rPr lang="en-GB" dirty="0"/>
              <a:t/>
            </a:r>
            <a:br>
              <a:rPr lang="en-GB" dirty="0"/>
            </a:b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019843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1.11 Quality requirements</a:t>
            </a:r>
          </a:p>
        </p:txBody>
      </p:sp>
      <p:sp>
        <p:nvSpPr>
          <p:cNvPr id="3" name="Content Placeholder 2"/>
          <p:cNvSpPr>
            <a:spLocks noGrp="1"/>
          </p:cNvSpPr>
          <p:nvPr>
            <p:ph idx="1"/>
          </p:nvPr>
        </p:nvSpPr>
        <p:spPr/>
        <p:txBody>
          <a:bodyPr/>
          <a:lstStyle/>
          <a:p>
            <a:r>
              <a:rPr lang="en-GB" dirty="0"/>
              <a:t>The quality of the translations must be such that they can be used as they stand upon </a:t>
            </a:r>
            <a:r>
              <a:rPr lang="en-GB" dirty="0" smtClean="0"/>
              <a:t>delivery,</a:t>
            </a:r>
            <a:r>
              <a:rPr lang="lv-LV" dirty="0" smtClean="0"/>
              <a:t> </a:t>
            </a:r>
            <a:r>
              <a:rPr lang="en-GB" dirty="0" smtClean="0"/>
              <a:t>without </a:t>
            </a:r>
            <a:r>
              <a:rPr lang="en-GB" dirty="0"/>
              <a:t>any further formatting, revision, review and/or correction by the contracting authority</a:t>
            </a:r>
            <a:r>
              <a:rPr lang="en-GB" dirty="0" smtClean="0"/>
              <a:t>.</a:t>
            </a:r>
            <a:endParaRPr lang="lv-LV" dirty="0" smtClean="0"/>
          </a:p>
          <a:p>
            <a:endParaRPr lang="en-GB" dirty="0"/>
          </a:p>
          <a:p>
            <a:r>
              <a:rPr lang="en-GB" dirty="0"/>
              <a:t>To this end, the contractor must thoroughly </a:t>
            </a:r>
            <a:r>
              <a:rPr lang="lv-LV" dirty="0" smtClean="0"/>
              <a:t>r</a:t>
            </a:r>
            <a:r>
              <a:rPr lang="en-GB" dirty="0" err="1" smtClean="0"/>
              <a:t>evise</a:t>
            </a:r>
            <a:r>
              <a:rPr lang="en-GB" dirty="0" smtClean="0"/>
              <a:t> </a:t>
            </a:r>
            <a:r>
              <a:rPr lang="en-GB" dirty="0"/>
              <a:t>and review the entire target text, </a:t>
            </a:r>
            <a:r>
              <a:rPr lang="en-GB" dirty="0" smtClean="0"/>
              <a:t>ensuring</a:t>
            </a:r>
            <a:r>
              <a:rPr lang="lv-LV" dirty="0" smtClean="0"/>
              <a:t> </a:t>
            </a:r>
            <a:r>
              <a:rPr lang="en-GB" i="1" dirty="0" smtClean="0"/>
              <a:t>inter </a:t>
            </a:r>
            <a:r>
              <a:rPr lang="en-GB" i="1" dirty="0"/>
              <a:t>alia </a:t>
            </a:r>
            <a:r>
              <a:rPr lang="en-GB" dirty="0"/>
              <a:t>that:</a:t>
            </a:r>
          </a:p>
        </p:txBody>
      </p:sp>
    </p:spTree>
    <p:extLst>
      <p:ext uri="{BB962C8B-B14F-4D97-AF65-F5344CB8AC3E}">
        <p14:creationId xmlns:p14="http://schemas.microsoft.com/office/powerpoint/2010/main" val="23613624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79388" y="115888"/>
            <a:ext cx="3744912" cy="792162"/>
          </a:xfrm>
        </p:spPr>
        <p:txBody>
          <a:bodyPr/>
          <a:lstStyle/>
          <a:p>
            <a:r>
              <a:rPr lang="en-GB" altLang="en-US" sz="2400" smtClean="0">
                <a:solidFill>
                  <a:srgbClr val="FE9700"/>
                </a:solidFill>
              </a:rPr>
              <a:t>Framework contract</a:t>
            </a:r>
          </a:p>
        </p:txBody>
      </p:sp>
      <p:sp>
        <p:nvSpPr>
          <p:cNvPr id="34819" name="Rectangle 3"/>
          <p:cNvSpPr>
            <a:spLocks noGrp="1" noChangeArrowheads="1"/>
          </p:cNvSpPr>
          <p:nvPr>
            <p:ph type="body" idx="4294967295"/>
          </p:nvPr>
        </p:nvSpPr>
        <p:spPr>
          <a:xfrm>
            <a:off x="457200" y="1484313"/>
            <a:ext cx="8229600" cy="4537075"/>
          </a:xfrm>
        </p:spPr>
        <p:txBody>
          <a:bodyPr/>
          <a:lstStyle/>
          <a:p>
            <a:pPr>
              <a:buClr>
                <a:srgbClr val="000099"/>
              </a:buClr>
              <a:buFontTx/>
              <a:buNone/>
            </a:pPr>
            <a:r>
              <a:rPr lang="lv-LV" altLang="en-US" sz="3200" b="1" i="0" dirty="0" smtClean="0">
                <a:solidFill>
                  <a:srgbClr val="FF9724"/>
                </a:solidFill>
              </a:rPr>
              <a:t>Kvalitāte</a:t>
            </a:r>
            <a:r>
              <a:rPr lang="en-GB" altLang="en-US" b="1" i="0" dirty="0" smtClean="0">
                <a:solidFill>
                  <a:srgbClr val="000099"/>
                </a:solidFill>
              </a:rPr>
              <a:t>  </a:t>
            </a:r>
          </a:p>
          <a:p>
            <a:pPr>
              <a:buClr>
                <a:srgbClr val="000099"/>
              </a:buClr>
              <a:buFontTx/>
              <a:buNone/>
            </a:pPr>
            <a:endParaRPr lang="en-GB" altLang="en-US" b="1" i="0" dirty="0" smtClean="0">
              <a:solidFill>
                <a:srgbClr val="000099"/>
              </a:solidFill>
            </a:endParaRPr>
          </a:p>
          <a:p>
            <a:pPr>
              <a:buClr>
                <a:srgbClr val="000099"/>
              </a:buClr>
              <a:buFontTx/>
              <a:buNone/>
            </a:pPr>
            <a:endParaRPr lang="en-GB" altLang="en-US" b="1" i="0" dirty="0" smtClean="0">
              <a:solidFill>
                <a:srgbClr val="000099"/>
              </a:solidFill>
            </a:endParaRPr>
          </a:p>
          <a:p>
            <a:pPr>
              <a:buClr>
                <a:srgbClr val="000099"/>
              </a:buClr>
            </a:pPr>
            <a:r>
              <a:rPr lang="en-GB" altLang="en-US" b="1" i="0" dirty="0" smtClean="0">
                <a:solidFill>
                  <a:srgbClr val="000099"/>
                </a:solidFill>
              </a:rPr>
              <a:t>T</a:t>
            </a:r>
            <a:r>
              <a:rPr lang="lv-LV" altLang="en-US" b="1" i="0" dirty="0" err="1" smtClean="0">
                <a:solidFill>
                  <a:srgbClr val="000099"/>
                </a:solidFill>
              </a:rPr>
              <a:t>ulkojums</a:t>
            </a:r>
            <a:r>
              <a:rPr lang="lv-LV" altLang="en-US" b="1" i="0" dirty="0" smtClean="0">
                <a:solidFill>
                  <a:srgbClr val="000099"/>
                </a:solidFill>
              </a:rPr>
              <a:t> </a:t>
            </a:r>
            <a:r>
              <a:rPr lang="en-GB" altLang="en-US" b="1" i="0" dirty="0" smtClean="0">
                <a:solidFill>
                  <a:srgbClr val="000099"/>
                </a:solidFill>
              </a:rPr>
              <a:t>= </a:t>
            </a:r>
            <a:r>
              <a:rPr lang="lv-LV" altLang="en-US" b="1" i="0" dirty="0" smtClean="0">
                <a:solidFill>
                  <a:srgbClr val="000099"/>
                </a:solidFill>
              </a:rPr>
              <a:t>pārlasīts un rediģēts</a:t>
            </a:r>
            <a:endParaRPr lang="en-GB" altLang="en-US" sz="2000" i="0" dirty="0" smtClean="0">
              <a:solidFill>
                <a:srgbClr val="000099"/>
              </a:solidFill>
            </a:endParaRPr>
          </a:p>
          <a:p>
            <a:pPr>
              <a:buClr>
                <a:srgbClr val="000099"/>
              </a:buClr>
            </a:pPr>
            <a:endParaRPr lang="en-GB" altLang="en-US" sz="2000" i="0" dirty="0" smtClean="0">
              <a:solidFill>
                <a:srgbClr val="000099"/>
              </a:solidFill>
            </a:endParaRPr>
          </a:p>
          <a:p>
            <a:pPr>
              <a:buClr>
                <a:srgbClr val="000099"/>
              </a:buClr>
            </a:pPr>
            <a:endParaRPr lang="en-GB" altLang="en-US" sz="2000" i="0" dirty="0" smtClean="0">
              <a:solidFill>
                <a:srgbClr val="000099"/>
              </a:solidFill>
            </a:endParaRPr>
          </a:p>
          <a:p>
            <a:pPr>
              <a:buClr>
                <a:srgbClr val="000099"/>
              </a:buClr>
            </a:pPr>
            <a:r>
              <a:rPr lang="lv-LV" altLang="en-US" b="1" i="0" dirty="0" smtClean="0">
                <a:solidFill>
                  <a:srgbClr val="000099"/>
                </a:solidFill>
              </a:rPr>
              <a:t>Kvalitāte </a:t>
            </a:r>
            <a:r>
              <a:rPr lang="en-GB" altLang="en-US" b="1" i="0" dirty="0" smtClean="0">
                <a:solidFill>
                  <a:srgbClr val="000099"/>
                </a:solidFill>
              </a:rPr>
              <a:t>= </a:t>
            </a:r>
            <a:r>
              <a:rPr lang="lv-LV" altLang="en-US" b="1" i="0" dirty="0" smtClean="0">
                <a:solidFill>
                  <a:srgbClr val="000099"/>
                </a:solidFill>
              </a:rPr>
              <a:t>lietojams uzreiz</a:t>
            </a:r>
            <a:endParaRPr lang="en-GB" altLang="en-US" b="1" i="0" dirty="0" smtClean="0">
              <a:solidFill>
                <a:srgbClr val="000099"/>
              </a:solidFill>
            </a:endParaRPr>
          </a:p>
          <a:p>
            <a:endParaRPr lang="es-ES_tradnl" altLang="en-US" dirty="0" smtClean="0"/>
          </a:p>
        </p:txBody>
      </p:sp>
    </p:spTree>
    <p:extLst>
      <p:ext uri="{BB962C8B-B14F-4D97-AF65-F5344CB8AC3E}">
        <p14:creationId xmlns:p14="http://schemas.microsoft.com/office/powerpoint/2010/main" val="1963771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539750" y="1844675"/>
            <a:ext cx="8229600" cy="3633788"/>
          </a:xfrm>
        </p:spPr>
        <p:txBody>
          <a:bodyPr anchor="ctr"/>
          <a:lstStyle/>
          <a:p>
            <a:pPr defTabSz="762000">
              <a:lnSpc>
                <a:spcPct val="90000"/>
              </a:lnSpc>
              <a:buClr>
                <a:srgbClr val="000099"/>
              </a:buClr>
              <a:tabLst>
                <a:tab pos="4572000" algn="l"/>
              </a:tabLst>
            </a:pPr>
            <a:endParaRPr lang="en-GB" altLang="en-US" b="1" dirty="0" smtClean="0">
              <a:solidFill>
                <a:srgbClr val="000099"/>
              </a:solidFill>
            </a:endParaRPr>
          </a:p>
          <a:p>
            <a:pPr defTabSz="762000">
              <a:lnSpc>
                <a:spcPct val="90000"/>
              </a:lnSpc>
              <a:buClr>
                <a:srgbClr val="000099"/>
              </a:buClr>
              <a:buFontTx/>
              <a:buNone/>
              <a:tabLst>
                <a:tab pos="4572000" algn="l"/>
              </a:tabLst>
            </a:pPr>
            <a:r>
              <a:rPr lang="lv-LV" altLang="en-US" b="1" i="0" dirty="0" smtClean="0">
                <a:solidFill>
                  <a:srgbClr val="FF9724"/>
                </a:solidFill>
              </a:rPr>
              <a:t>Pamatprasības</a:t>
            </a:r>
            <a:r>
              <a:rPr lang="en-GB" altLang="en-US" b="1" i="0" dirty="0" smtClean="0">
                <a:solidFill>
                  <a:srgbClr val="FF9724"/>
                </a:solidFill>
              </a:rPr>
              <a:t>:</a:t>
            </a:r>
            <a:r>
              <a:rPr lang="en-GB" altLang="en-US" b="1" i="0" dirty="0" smtClean="0">
                <a:solidFill>
                  <a:srgbClr val="E28700"/>
                </a:solidFill>
              </a:rPr>
              <a:t> </a:t>
            </a:r>
          </a:p>
          <a:p>
            <a:pPr defTabSz="762000">
              <a:lnSpc>
                <a:spcPct val="90000"/>
              </a:lnSpc>
              <a:buClr>
                <a:srgbClr val="000099"/>
              </a:buClr>
              <a:buFontTx/>
              <a:buNone/>
              <a:tabLst>
                <a:tab pos="4572000" algn="l"/>
              </a:tabLst>
            </a:pPr>
            <a:endParaRPr lang="en-GB" altLang="en-US" b="1" i="0" dirty="0" smtClean="0">
              <a:solidFill>
                <a:srgbClr val="E28700"/>
              </a:solidFill>
            </a:endParaRPr>
          </a:p>
          <a:p>
            <a:pPr defTabSz="762000">
              <a:lnSpc>
                <a:spcPct val="90000"/>
              </a:lnSpc>
              <a:buClr>
                <a:srgbClr val="000099"/>
              </a:buClr>
              <a:buFontTx/>
              <a:buNone/>
              <a:tabLst>
                <a:tab pos="4572000" algn="l"/>
              </a:tabLst>
            </a:pPr>
            <a:endParaRPr lang="en-GB" altLang="en-US" b="1" i="0" dirty="0" smtClean="0">
              <a:solidFill>
                <a:srgbClr val="E28700"/>
              </a:solidFill>
            </a:endParaRPr>
          </a:p>
          <a:p>
            <a:pPr algn="ctr" defTabSz="762000">
              <a:lnSpc>
                <a:spcPct val="90000"/>
              </a:lnSpc>
              <a:buClr>
                <a:srgbClr val="000099"/>
              </a:buClr>
              <a:buFontTx/>
              <a:buNone/>
              <a:tabLst>
                <a:tab pos="4572000" algn="l"/>
              </a:tabLst>
            </a:pPr>
            <a:r>
              <a:rPr lang="lv-LV" altLang="en-US" sz="3200" b="1" i="0" dirty="0">
                <a:solidFill>
                  <a:schemeClr val="accent2"/>
                </a:solidFill>
              </a:rPr>
              <a:t>K</a:t>
            </a:r>
            <a:r>
              <a:rPr lang="lv-LV" altLang="en-US" sz="3200" b="1" i="0" dirty="0" smtClean="0">
                <a:solidFill>
                  <a:schemeClr val="accent2"/>
                </a:solidFill>
              </a:rPr>
              <a:t>valitāte un termiņš</a:t>
            </a:r>
            <a:r>
              <a:rPr lang="fi-FI" altLang="en-US" sz="3200" b="1" i="0" dirty="0" smtClean="0">
                <a:solidFill>
                  <a:schemeClr val="accent2"/>
                </a:solidFill>
              </a:rPr>
              <a:t>!</a:t>
            </a:r>
            <a:endParaRPr lang="en-GB" altLang="en-US" sz="3200" b="1" i="0" dirty="0" smtClean="0">
              <a:solidFill>
                <a:schemeClr val="accent2"/>
              </a:solidFill>
            </a:endParaRPr>
          </a:p>
          <a:p>
            <a:pPr defTabSz="762000">
              <a:lnSpc>
                <a:spcPct val="90000"/>
              </a:lnSpc>
              <a:buClr>
                <a:srgbClr val="000099"/>
              </a:buClr>
              <a:buFontTx/>
              <a:buNone/>
              <a:tabLst>
                <a:tab pos="4572000" algn="l"/>
              </a:tabLst>
            </a:pPr>
            <a:endParaRPr lang="en-GB" altLang="en-US" b="1" i="0" dirty="0" smtClean="0"/>
          </a:p>
          <a:p>
            <a:pPr defTabSz="762000">
              <a:lnSpc>
                <a:spcPct val="90000"/>
              </a:lnSpc>
              <a:buClr>
                <a:srgbClr val="000099"/>
              </a:buClr>
              <a:tabLst>
                <a:tab pos="4572000" algn="l"/>
              </a:tabLst>
            </a:pPr>
            <a:endParaRPr lang="en-GB" altLang="en-US" sz="2000" i="0" dirty="0" smtClean="0">
              <a:solidFill>
                <a:srgbClr val="000099"/>
              </a:solidFill>
            </a:endParaRPr>
          </a:p>
          <a:p>
            <a:pPr defTabSz="762000">
              <a:lnSpc>
                <a:spcPct val="90000"/>
              </a:lnSpc>
              <a:buClr>
                <a:srgbClr val="000099"/>
              </a:buClr>
              <a:tabLst>
                <a:tab pos="4572000" algn="l"/>
              </a:tabLst>
            </a:pPr>
            <a:endParaRPr lang="en-GB" altLang="en-US" sz="2800" b="1" i="0" dirty="0" smtClean="0">
              <a:solidFill>
                <a:srgbClr val="000099"/>
              </a:solidFill>
            </a:endParaRPr>
          </a:p>
          <a:p>
            <a:pPr lvl="1" defTabSz="762000">
              <a:lnSpc>
                <a:spcPct val="90000"/>
              </a:lnSpc>
              <a:buClr>
                <a:srgbClr val="C8371A"/>
              </a:buClr>
              <a:buFontTx/>
              <a:buNone/>
              <a:tabLst>
                <a:tab pos="4572000" algn="l"/>
              </a:tabLst>
            </a:pPr>
            <a:endParaRPr lang="en-GB" altLang="en-US" sz="1800" dirty="0" smtClean="0">
              <a:solidFill>
                <a:srgbClr val="000099"/>
              </a:solidFill>
            </a:endParaRPr>
          </a:p>
        </p:txBody>
      </p:sp>
      <p:sp>
        <p:nvSpPr>
          <p:cNvPr id="33795" name="Rectangle 4"/>
          <p:cNvSpPr>
            <a:spLocks noChangeArrowheads="1"/>
          </p:cNvSpPr>
          <p:nvPr/>
        </p:nvSpPr>
        <p:spPr bwMode="auto">
          <a:xfrm>
            <a:off x="179388" y="260350"/>
            <a:ext cx="3671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en-GB" altLang="en-US" sz="2400">
                <a:solidFill>
                  <a:srgbClr val="FF9724"/>
                </a:solidFill>
              </a:rPr>
              <a:t>Framework contract</a:t>
            </a:r>
          </a:p>
        </p:txBody>
      </p:sp>
    </p:spTree>
    <p:extLst>
      <p:ext uri="{BB962C8B-B14F-4D97-AF65-F5344CB8AC3E}">
        <p14:creationId xmlns:p14="http://schemas.microsoft.com/office/powerpoint/2010/main" val="759545250"/>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720601"/>
          </a:xfrm>
        </p:spPr>
        <p:txBody>
          <a:bodyPr/>
          <a:lstStyle/>
          <a:p>
            <a:r>
              <a:rPr lang="lv-LV" sz="2800" dirty="0" smtClean="0"/>
              <a:t>Kvalitātes prasības tulkojumam</a:t>
            </a:r>
            <a:endParaRPr lang="en-GB" sz="2800" dirty="0"/>
          </a:p>
        </p:txBody>
      </p:sp>
      <p:sp>
        <p:nvSpPr>
          <p:cNvPr id="3" name="Content Placeholder 2"/>
          <p:cNvSpPr>
            <a:spLocks noGrp="1"/>
          </p:cNvSpPr>
          <p:nvPr>
            <p:ph idx="1"/>
          </p:nvPr>
        </p:nvSpPr>
        <p:spPr>
          <a:xfrm>
            <a:off x="539552" y="2348880"/>
            <a:ext cx="8229600" cy="3633788"/>
          </a:xfrm>
        </p:spPr>
        <p:txBody>
          <a:bodyPr/>
          <a:lstStyle/>
          <a:p>
            <a:pPr marL="0" indent="0">
              <a:buNone/>
            </a:pPr>
            <a:r>
              <a:rPr lang="en-GB" dirty="0" smtClean="0"/>
              <a:t>• </a:t>
            </a:r>
            <a:r>
              <a:rPr lang="lv-LV" dirty="0" smtClean="0"/>
              <a:t>pilnīgs un pabeigts</a:t>
            </a:r>
            <a:endParaRPr lang="en-GB" dirty="0"/>
          </a:p>
          <a:p>
            <a:pPr marL="0" indent="0">
              <a:buNone/>
            </a:pPr>
            <a:r>
              <a:rPr lang="en-GB" dirty="0" smtClean="0"/>
              <a:t>• </a:t>
            </a:r>
            <a:r>
              <a:rPr lang="lv-LV" dirty="0" smtClean="0"/>
              <a:t>atbilstība oriģinālam</a:t>
            </a:r>
            <a:r>
              <a:rPr lang="en-GB" dirty="0" smtClean="0"/>
              <a:t>; </a:t>
            </a:r>
            <a:endParaRPr lang="lv-LV" dirty="0" smtClean="0"/>
          </a:p>
          <a:p>
            <a:pPr marL="0" indent="0">
              <a:buNone/>
            </a:pPr>
            <a:r>
              <a:rPr lang="en-GB" dirty="0" smtClean="0"/>
              <a:t>• </a:t>
            </a:r>
            <a:r>
              <a:rPr lang="lv-LV" dirty="0" smtClean="0"/>
              <a:t>atsauces un citāti</a:t>
            </a:r>
            <a:r>
              <a:rPr lang="en-GB" dirty="0" smtClean="0"/>
              <a:t>;</a:t>
            </a:r>
            <a:endParaRPr lang="en-GB" dirty="0"/>
          </a:p>
          <a:p>
            <a:pPr marL="0" indent="0">
              <a:buNone/>
            </a:pPr>
            <a:r>
              <a:rPr lang="en-GB" dirty="0"/>
              <a:t>• </a:t>
            </a:r>
            <a:r>
              <a:rPr lang="en-GB" dirty="0" err="1" smtClean="0"/>
              <a:t>terminolo</a:t>
            </a:r>
            <a:r>
              <a:rPr lang="lv-LV" dirty="0" err="1" smtClean="0"/>
              <a:t>ģija</a:t>
            </a:r>
            <a:r>
              <a:rPr lang="en-GB" dirty="0" smtClean="0"/>
              <a:t>;</a:t>
            </a:r>
            <a:endParaRPr lang="en-GB" dirty="0"/>
          </a:p>
          <a:p>
            <a:pPr marL="0" indent="0">
              <a:buNone/>
            </a:pPr>
            <a:r>
              <a:rPr lang="en-GB" dirty="0"/>
              <a:t>• </a:t>
            </a:r>
            <a:r>
              <a:rPr lang="lv-LV" dirty="0" smtClean="0"/>
              <a:t>skaidrība, reģistrs, teksta tips</a:t>
            </a:r>
            <a:r>
              <a:rPr lang="en-GB" dirty="0" smtClean="0"/>
              <a:t>;</a:t>
            </a:r>
            <a:endParaRPr lang="en-GB" dirty="0"/>
          </a:p>
          <a:p>
            <a:pPr marL="0" indent="0">
              <a:buNone/>
            </a:pPr>
            <a:r>
              <a:rPr lang="en-GB" dirty="0"/>
              <a:t>• </a:t>
            </a:r>
            <a:r>
              <a:rPr lang="lv-LV" dirty="0" smtClean="0"/>
              <a:t>bez </a:t>
            </a:r>
            <a:r>
              <a:rPr lang="lv-LV" dirty="0" err="1" smtClean="0"/>
              <a:t>valodiskām</a:t>
            </a:r>
            <a:r>
              <a:rPr lang="lv-LV" dirty="0" smtClean="0"/>
              <a:t> kļūdām</a:t>
            </a:r>
            <a:r>
              <a:rPr lang="en-GB" dirty="0" smtClean="0"/>
              <a:t>;</a:t>
            </a:r>
            <a:endParaRPr lang="en-GB" dirty="0"/>
          </a:p>
          <a:p>
            <a:pPr marL="0" indent="0">
              <a:buNone/>
            </a:pPr>
            <a:r>
              <a:rPr lang="en-GB" dirty="0"/>
              <a:t>• </a:t>
            </a:r>
            <a:r>
              <a:rPr lang="en-GB" dirty="0" smtClean="0"/>
              <a:t>forma</a:t>
            </a:r>
            <a:r>
              <a:rPr lang="lv-LV" dirty="0" err="1" smtClean="0"/>
              <a:t>tējums</a:t>
            </a:r>
            <a:r>
              <a:rPr lang="lv-LV" dirty="0" smtClean="0"/>
              <a:t>;</a:t>
            </a:r>
            <a:endParaRPr lang="en-GB" dirty="0"/>
          </a:p>
          <a:p>
            <a:pPr marL="0" indent="0">
              <a:buNone/>
            </a:pPr>
            <a:r>
              <a:rPr lang="en-GB" dirty="0"/>
              <a:t>• </a:t>
            </a:r>
            <a:r>
              <a:rPr lang="lv-LV" dirty="0" smtClean="0"/>
              <a:t>specifiskas norādes</a:t>
            </a:r>
            <a:r>
              <a:rPr lang="en-GB" dirty="0" smtClean="0"/>
              <a:t>; </a:t>
            </a:r>
            <a:endParaRPr lang="lv-LV" dirty="0" smtClean="0"/>
          </a:p>
          <a:p>
            <a:pPr marL="0" indent="0">
              <a:buNone/>
            </a:pPr>
            <a:r>
              <a:rPr lang="en-GB" dirty="0" smtClean="0"/>
              <a:t>• t</a:t>
            </a:r>
            <a:r>
              <a:rPr lang="lv-LV" dirty="0" err="1" smtClean="0"/>
              <a:t>ermiņš</a:t>
            </a:r>
            <a:r>
              <a:rPr lang="en-GB" dirty="0" smtClean="0"/>
              <a:t>.</a:t>
            </a:r>
            <a:endParaRPr lang="en-GB" dirty="0"/>
          </a:p>
        </p:txBody>
      </p:sp>
    </p:spTree>
    <p:extLst>
      <p:ext uri="{BB962C8B-B14F-4D97-AF65-F5344CB8AC3E}">
        <p14:creationId xmlns:p14="http://schemas.microsoft.com/office/powerpoint/2010/main" val="735364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DGT uzdevums darbā ar ārējo tulk.</a:t>
            </a:r>
            <a:endParaRPr lang="en-GB" dirty="0"/>
          </a:p>
        </p:txBody>
      </p:sp>
      <p:sp>
        <p:nvSpPr>
          <p:cNvPr id="4099" name="Rectangle 3"/>
          <p:cNvSpPr>
            <a:spLocks noGrp="1" noChangeArrowheads="1"/>
          </p:cNvSpPr>
          <p:nvPr>
            <p:ph idx="1"/>
          </p:nvPr>
        </p:nvSpPr>
        <p:spPr/>
        <p:txBody>
          <a:bodyPr/>
          <a:lstStyle/>
          <a:p>
            <a:pPr eaLnBrk="1" hangingPunct="1">
              <a:defRPr/>
            </a:pPr>
            <a:r>
              <a:rPr lang="lv-LV" altLang="en-US" dirty="0" smtClean="0"/>
              <a:t>Teksta rediģēšana atbilstoši kvalitātes prasībām</a:t>
            </a:r>
          </a:p>
          <a:p>
            <a:pPr marL="0" indent="0" eaLnBrk="1" hangingPunct="1">
              <a:buFontTx/>
              <a:buNone/>
              <a:defRPr/>
            </a:pPr>
            <a:endParaRPr lang="lv-LV" altLang="en-US" dirty="0" smtClean="0"/>
          </a:p>
          <a:p>
            <a:pPr eaLnBrk="1" hangingPunct="1">
              <a:defRPr/>
            </a:pPr>
            <a:r>
              <a:rPr lang="lv-LV" altLang="en-US" dirty="0" smtClean="0"/>
              <a:t>Galīgā teksta sagatavošana</a:t>
            </a:r>
          </a:p>
          <a:p>
            <a:pPr marL="0" indent="0" eaLnBrk="1" hangingPunct="1">
              <a:buFontTx/>
              <a:buNone/>
              <a:defRPr/>
            </a:pPr>
            <a:endParaRPr lang="lv-LV" altLang="en-US" dirty="0" smtClean="0"/>
          </a:p>
          <a:p>
            <a:pPr eaLnBrk="1" hangingPunct="1">
              <a:defRPr/>
            </a:pPr>
            <a:r>
              <a:rPr lang="lv-LV" altLang="en-US" dirty="0" smtClean="0"/>
              <a:t>Novērtēšana</a:t>
            </a:r>
          </a:p>
          <a:p>
            <a:pPr eaLnBrk="1" hangingPunct="1">
              <a:defRPr/>
            </a:pPr>
            <a:endParaRPr lang="lv-LV" altLang="en-US" dirty="0"/>
          </a:p>
          <a:p>
            <a:pPr marL="0" indent="0" algn="r" eaLnBrk="1" hangingPunct="1">
              <a:buNone/>
              <a:defRPr/>
            </a:pPr>
            <a:r>
              <a:rPr lang="lv-LV" altLang="en-US" dirty="0" smtClean="0"/>
              <a:t>Kvalitāte VAI termiņš?</a:t>
            </a:r>
          </a:p>
          <a:p>
            <a:pPr eaLnBrk="1" hangingPunct="1">
              <a:defRPr/>
            </a:pPr>
            <a:endParaRPr lang="en-US" altLang="en-US" dirty="0" smtClean="0"/>
          </a:p>
        </p:txBody>
      </p:sp>
      <p:cxnSp>
        <p:nvCxnSpPr>
          <p:cNvPr id="8" name="Elbow Connector 7"/>
          <p:cNvCxnSpPr/>
          <p:nvPr/>
        </p:nvCxnSpPr>
        <p:spPr bwMode="auto">
          <a:xfrm rot="10800000" flipV="1">
            <a:off x="3851920" y="4005064"/>
            <a:ext cx="2160240" cy="1346448"/>
          </a:xfrm>
          <a:prstGeom prst="bentConnector3">
            <a:avLst>
              <a:gd name="adj1" fmla="val 39715"/>
            </a:avLst>
          </a:prstGeom>
          <a:noFill/>
          <a:ln w="9525" cap="flat" cmpd="sng" algn="ctr">
            <a:noFill/>
            <a:prstDash val="solid"/>
            <a:round/>
            <a:headEnd type="none" w="med" len="med"/>
            <a:tailEnd type="none" w="med" len="med"/>
          </a:ln>
          <a:effectLst/>
        </p:spPr>
      </p:cxnSp>
      <p:sp>
        <p:nvSpPr>
          <p:cNvPr id="13" name="Lightning Bolt 12"/>
          <p:cNvSpPr/>
          <p:nvPr/>
        </p:nvSpPr>
        <p:spPr>
          <a:xfrm rot="7346605">
            <a:off x="3006696" y="3237707"/>
            <a:ext cx="4858797" cy="2542825"/>
          </a:xfrm>
          <a:prstGeom prst="lightningBolt">
            <a:avLst/>
          </a:prstGeom>
          <a:ln/>
        </p:spPr>
        <p:style>
          <a:lnRef idx="3">
            <a:schemeClr val="lt1"/>
          </a:lnRef>
          <a:fillRef idx="1">
            <a:schemeClr val="accent2"/>
          </a:fillRef>
          <a:effectRef idx="1">
            <a:schemeClr val="accent2"/>
          </a:effectRef>
          <a:fontRef idx="minor">
            <a:schemeClr val="lt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344462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lv-LV" altLang="en-US" smtClean="0"/>
              <a:t>Materiālu un norāžu tīmekļa vietne</a:t>
            </a:r>
            <a:endParaRPr lang="en-GB" altLang="en-US" smtClean="0"/>
          </a:p>
        </p:txBody>
      </p:sp>
      <p:sp>
        <p:nvSpPr>
          <p:cNvPr id="21507" name="Content Placeholder 2"/>
          <p:cNvSpPr>
            <a:spLocks noGrp="1"/>
          </p:cNvSpPr>
          <p:nvPr>
            <p:ph idx="1"/>
          </p:nvPr>
        </p:nvSpPr>
        <p:spPr>
          <a:xfrm>
            <a:off x="251520" y="2564904"/>
            <a:ext cx="8568952" cy="3633788"/>
          </a:xfrm>
        </p:spPr>
        <p:txBody>
          <a:bodyPr/>
          <a:lstStyle/>
          <a:p>
            <a:pPr marL="0" indent="0">
              <a:buNone/>
            </a:pPr>
            <a:r>
              <a:rPr lang="en-GB" altLang="en-US" b="1" dirty="0" smtClean="0"/>
              <a:t>Guidelines for contractors translating into Latvian</a:t>
            </a:r>
            <a:r>
              <a:rPr lang="lv-LV" altLang="en-US" b="1" dirty="0" smtClean="0"/>
              <a:t>:</a:t>
            </a:r>
          </a:p>
          <a:p>
            <a:pPr marL="0" indent="0">
              <a:buNone/>
            </a:pPr>
            <a:r>
              <a:rPr lang="en-GB" altLang="en-US" dirty="0" smtClean="0">
                <a:hlinkClick r:id="rId2"/>
              </a:rPr>
              <a:t>http://ec.europa.eu/translation/latvian/guidelines</a:t>
            </a:r>
            <a:r>
              <a:rPr lang="lv-LV" altLang="en-US" dirty="0" smtClean="0">
                <a:hlinkClick r:id="rId2"/>
              </a:rPr>
              <a:t/>
            </a:r>
            <a:br>
              <a:rPr lang="lv-LV" altLang="en-US" dirty="0" smtClean="0">
                <a:hlinkClick r:id="rId2"/>
              </a:rPr>
            </a:br>
            <a:r>
              <a:rPr lang="en-GB" altLang="en-US" dirty="0" smtClean="0">
                <a:hlinkClick r:id="rId2"/>
              </a:rPr>
              <a:t>/lv_guidelines_en.htm</a:t>
            </a:r>
            <a:r>
              <a:rPr lang="lv-LV" altLang="en-US" dirty="0" smtClean="0"/>
              <a:t> </a:t>
            </a:r>
          </a:p>
          <a:p>
            <a:endParaRPr lang="lv-LV" altLang="en-US" dirty="0" smtClean="0"/>
          </a:p>
          <a:p>
            <a:pPr marL="0" indent="0">
              <a:buNone/>
            </a:pPr>
            <a:r>
              <a:rPr lang="lv-LV" altLang="en-US" dirty="0" smtClean="0"/>
              <a:t>(tiek periodiski atjaunināta)</a:t>
            </a:r>
            <a:endParaRPr lang="en-GB" altLang="en-US" dirty="0" smtClean="0"/>
          </a:p>
        </p:txBody>
      </p:sp>
    </p:spTree>
    <p:extLst>
      <p:ext uri="{BB962C8B-B14F-4D97-AF65-F5344CB8AC3E}">
        <p14:creationId xmlns:p14="http://schemas.microsoft.com/office/powerpoint/2010/main" val="1782818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lv-LV" altLang="en-US" smtClean="0"/>
              <a:t>Materiālu un norāžu tīmekļa vietne</a:t>
            </a:r>
            <a:endParaRPr lang="en-GB" altLang="en-US" smtClean="0"/>
          </a:p>
        </p:txBody>
      </p:sp>
      <p:graphicFrame>
        <p:nvGraphicFramePr>
          <p:cNvPr id="4" name="Content Placeholder 3"/>
          <p:cNvGraphicFramePr>
            <a:graphicFrameLocks noGrp="1"/>
          </p:cNvGraphicFramePr>
          <p:nvPr>
            <p:ph idx="1"/>
          </p:nvPr>
        </p:nvGraphicFramePr>
        <p:xfrm>
          <a:off x="457200" y="2565400"/>
          <a:ext cx="8229600" cy="3633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694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24975" cy="849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62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4550" cy="860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292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895"/>
          <p:cNvSpPr>
            <a:spLocks noGrp="1" noChangeArrowheads="1"/>
          </p:cNvSpPr>
          <p:nvPr>
            <p:ph type="title" idx="4294967295"/>
          </p:nvPr>
        </p:nvSpPr>
        <p:spPr>
          <a:xfrm>
            <a:off x="250825" y="0"/>
            <a:ext cx="4105275" cy="836613"/>
          </a:xfrm>
        </p:spPr>
        <p:txBody>
          <a:bodyPr/>
          <a:lstStyle/>
          <a:p>
            <a:r>
              <a:rPr lang="en-GB" altLang="en-US" sz="2600" smtClean="0">
                <a:solidFill>
                  <a:srgbClr val="FF9724"/>
                </a:solidFill>
              </a:rPr>
              <a:t>Translation trends</a:t>
            </a:r>
            <a:endParaRPr lang="es-ES_tradnl" altLang="en-US" sz="2600" smtClean="0">
              <a:solidFill>
                <a:srgbClr val="FF9724"/>
              </a:solidFill>
            </a:endParaRPr>
          </a:p>
        </p:txBody>
      </p:sp>
      <p:graphicFrame>
        <p:nvGraphicFramePr>
          <p:cNvPr id="143422" name="Group 62"/>
          <p:cNvGraphicFramePr>
            <a:graphicFrameLocks noGrp="1"/>
          </p:cNvGraphicFramePr>
          <p:nvPr>
            <p:ph idx="4294967295"/>
            <p:extLst>
              <p:ext uri="{D42A27DB-BD31-4B8C-83A1-F6EECF244321}">
                <p14:modId xmlns:p14="http://schemas.microsoft.com/office/powerpoint/2010/main" val="1420051222"/>
              </p:ext>
            </p:extLst>
          </p:nvPr>
        </p:nvGraphicFramePr>
        <p:xfrm>
          <a:off x="468313" y="2420938"/>
          <a:ext cx="8372475" cy="1666876"/>
        </p:xfrm>
        <a:graphic>
          <a:graphicData uri="http://schemas.openxmlformats.org/drawingml/2006/table">
            <a:tbl>
              <a:tblPr/>
              <a:tblGrid>
                <a:gridCol w="1905000"/>
                <a:gridCol w="1319212"/>
                <a:gridCol w="1244600"/>
                <a:gridCol w="1419225"/>
                <a:gridCol w="1243013"/>
                <a:gridCol w="1241425"/>
              </a:tblGrid>
              <a:tr h="682625">
                <a:tc>
                  <a:txBody>
                    <a:bodyPr/>
                    <a:lstStyle/>
                    <a:p>
                      <a:pPr marL="0" marR="0" lvl="0" indent="0" algn="l"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Verdana" pitchFamily="34" charset="0"/>
                          <a:cs typeface="Arial" pitchFamily="34" charset="0"/>
                        </a:rPr>
                        <a:t> </a:t>
                      </a:r>
                      <a:endParaRPr kumimoji="0" lang="en-GB" sz="1600" b="0" i="0" u="none" strike="noStrike" cap="none" normalizeH="0" baseline="0" dirty="0" smtClean="0">
                        <a:ln>
                          <a:noFill/>
                        </a:ln>
                        <a:solidFill>
                          <a:schemeClr val="tx1"/>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Verdana" pitchFamily="34" charset="0"/>
                          <a:cs typeface="Arial" pitchFamily="34" charset="0"/>
                        </a:rPr>
                        <a:t>1997</a:t>
                      </a:r>
                      <a:endParaRPr kumimoji="0" lang="en-GB" sz="1600" b="0" i="0" u="none" strike="noStrike" cap="none" normalizeH="0" baseline="0" smtClean="0">
                        <a:ln>
                          <a:noFill/>
                        </a:ln>
                        <a:solidFill>
                          <a:schemeClr val="tx1"/>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Verdana" pitchFamily="34" charset="0"/>
                          <a:cs typeface="Arial" pitchFamily="34" charset="0"/>
                        </a:rPr>
                        <a:t>2004</a:t>
                      </a:r>
                      <a:endParaRPr kumimoji="0" lang="en-GB" sz="1600" b="0" i="0" u="none" strike="noStrike" cap="none" normalizeH="0" baseline="0" smtClean="0">
                        <a:ln>
                          <a:noFill/>
                        </a:ln>
                        <a:solidFill>
                          <a:schemeClr val="tx1"/>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Verdana" pitchFamily="34" charset="0"/>
                          <a:cs typeface="Arial" pitchFamily="34" charset="0"/>
                        </a:rPr>
                        <a:t>2010</a:t>
                      </a:r>
                      <a:endParaRPr kumimoji="0" lang="en-GB" sz="1600" b="0" i="0" u="none" strike="noStrike" cap="none" normalizeH="0" baseline="0" smtClean="0">
                        <a:ln>
                          <a:noFill/>
                        </a:ln>
                        <a:solidFill>
                          <a:schemeClr val="tx1"/>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Verdana" pitchFamily="34" charset="0"/>
                          <a:cs typeface="Arial" pitchFamily="34" charset="0"/>
                        </a:rPr>
                        <a:t>2011</a:t>
                      </a:r>
                      <a:endParaRPr kumimoji="0" lang="en-GB" sz="1600" b="0" i="0" u="none" strike="noStrike" cap="none" normalizeH="0" baseline="0" smtClean="0">
                        <a:ln>
                          <a:noFill/>
                        </a:ln>
                        <a:solidFill>
                          <a:schemeClr val="tx1"/>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Verdana" pitchFamily="34" charset="0"/>
                          <a:cs typeface="Arial" pitchFamily="34" charset="0"/>
                        </a:rPr>
                        <a:t>2012</a:t>
                      </a:r>
                      <a:endParaRPr kumimoji="0" lang="en-GB" sz="1600" b="0" i="0" u="none" strike="noStrike" cap="none" normalizeH="0" baseline="0" smtClean="0">
                        <a:ln>
                          <a:noFill/>
                        </a:ln>
                        <a:solidFill>
                          <a:schemeClr val="tx1"/>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90538">
                <a:tc>
                  <a:txBody>
                    <a:bodyPr/>
                    <a:lstStyle/>
                    <a:p>
                      <a:pPr marL="0" marR="0" lvl="0" indent="0" algn="l"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9724"/>
                          </a:solidFill>
                          <a:effectLst/>
                          <a:latin typeface="Verdana" pitchFamily="34" charset="0"/>
                          <a:cs typeface="Arial" pitchFamily="34" charset="0"/>
                        </a:rPr>
                        <a:t>Total pages</a:t>
                      </a:r>
                      <a:endParaRPr kumimoji="0" lang="en-GB" sz="1600" b="0" i="0" u="none" strike="noStrike" cap="none" normalizeH="0" baseline="0" smtClean="0">
                        <a:ln>
                          <a:noFill/>
                        </a:ln>
                        <a:solidFill>
                          <a:srgbClr val="FF9724"/>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F5494"/>
                          </a:solidFill>
                          <a:effectLst/>
                          <a:latin typeface="Verdana" pitchFamily="34" charset="0"/>
                          <a:cs typeface="Arial" pitchFamily="34" charset="0"/>
                        </a:rPr>
                        <a:t>1.125.709</a:t>
                      </a:r>
                      <a:endParaRPr kumimoji="0" lang="en-GB" sz="1600" b="0" i="0" u="none" strike="noStrike" cap="none" normalizeH="0" baseline="0" smtClean="0">
                        <a:ln>
                          <a:noFill/>
                        </a:ln>
                        <a:solidFill>
                          <a:srgbClr val="0F5494"/>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r"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F5494"/>
                          </a:solidFill>
                          <a:effectLst/>
                          <a:latin typeface="Verdana" pitchFamily="34" charset="0"/>
                          <a:cs typeface="Arial" pitchFamily="34" charset="0"/>
                        </a:rPr>
                        <a:t>1.270.586</a:t>
                      </a:r>
                      <a:endParaRPr kumimoji="0" lang="en-GB" sz="1600" b="0" i="0" u="none" strike="noStrike" cap="none" normalizeH="0" baseline="0" smtClean="0">
                        <a:ln>
                          <a:noFill/>
                        </a:ln>
                        <a:solidFill>
                          <a:srgbClr val="0F5494"/>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F5494"/>
                          </a:solidFill>
                          <a:effectLst/>
                          <a:latin typeface="Verdana" pitchFamily="34" charset="0"/>
                          <a:cs typeface="Arial" pitchFamily="34" charset="0"/>
                        </a:rPr>
                        <a:t>1.843.282</a:t>
                      </a:r>
                      <a:endParaRPr kumimoji="0" lang="en-GB" sz="1600" b="0" i="0" u="none" strike="noStrike" cap="none" normalizeH="0" baseline="0" smtClean="0">
                        <a:ln>
                          <a:noFill/>
                        </a:ln>
                        <a:solidFill>
                          <a:srgbClr val="0F5494"/>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F5494"/>
                          </a:solidFill>
                          <a:effectLst/>
                          <a:latin typeface="Verdana" pitchFamily="34" charset="0"/>
                          <a:cs typeface="Arial" pitchFamily="34" charset="0"/>
                        </a:rPr>
                        <a:t>2.060.504</a:t>
                      </a:r>
                      <a:endParaRPr kumimoji="0" lang="en-GB" sz="1600" b="0" i="0" u="none" strike="noStrike" cap="none" normalizeH="0" baseline="0" smtClean="0">
                        <a:ln>
                          <a:noFill/>
                        </a:ln>
                        <a:solidFill>
                          <a:srgbClr val="0F5494"/>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F5494"/>
                          </a:solidFill>
                          <a:effectLst/>
                          <a:latin typeface="Verdana" pitchFamily="34" charset="0"/>
                          <a:cs typeface="Arial" pitchFamily="34" charset="0"/>
                        </a:rPr>
                        <a:t>1.760.00</a:t>
                      </a:r>
                      <a:r>
                        <a:rPr kumimoji="0" lang="lv-LV" sz="1400" b="1" i="0" u="none" strike="noStrike" cap="none" normalizeH="0" baseline="0" dirty="0" smtClean="0">
                          <a:ln>
                            <a:noFill/>
                          </a:ln>
                          <a:solidFill>
                            <a:srgbClr val="0F5494"/>
                          </a:solidFill>
                          <a:effectLst/>
                          <a:latin typeface="Verdana" pitchFamily="34" charset="0"/>
                          <a:cs typeface="Arial" pitchFamily="34" charset="0"/>
                        </a:rPr>
                        <a:t>0</a:t>
                      </a:r>
                      <a:endParaRPr kumimoji="0" lang="en-GB" sz="1600" b="0" i="0" u="none" strike="noStrike" cap="none" normalizeH="0" baseline="0" dirty="0" smtClean="0">
                        <a:ln>
                          <a:noFill/>
                        </a:ln>
                        <a:solidFill>
                          <a:srgbClr val="0F5494"/>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93713">
                <a:tc>
                  <a:txBody>
                    <a:bodyPr/>
                    <a:lstStyle/>
                    <a:p>
                      <a:pPr marL="0" marR="0" lvl="0" indent="0" algn="l"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9724"/>
                          </a:solidFill>
                          <a:effectLst/>
                          <a:latin typeface="Verdana" pitchFamily="34" charset="0"/>
                          <a:cs typeface="Arial" pitchFamily="34" charset="0"/>
                        </a:rPr>
                        <a:t>Outsourced</a:t>
                      </a:r>
                      <a:endParaRPr kumimoji="0" lang="en-GB" sz="1600" b="0" i="0" u="none" strike="noStrike" cap="none" normalizeH="0" baseline="0" smtClean="0">
                        <a:ln>
                          <a:noFill/>
                        </a:ln>
                        <a:solidFill>
                          <a:srgbClr val="FF9724"/>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0000"/>
                          </a:solidFill>
                          <a:effectLst/>
                          <a:latin typeface="Verdana" pitchFamily="34" charset="0"/>
                          <a:cs typeface="Arial" pitchFamily="34" charset="0"/>
                        </a:rPr>
                        <a:t>16%</a:t>
                      </a:r>
                      <a:endParaRPr kumimoji="0" lang="en-GB" sz="1600" b="0" i="0" u="none" strike="noStrike" cap="none" normalizeH="0" baseline="0" dirty="0" smtClean="0">
                        <a:ln>
                          <a:noFill/>
                        </a:ln>
                        <a:solidFill>
                          <a:srgbClr val="FF0000"/>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0000"/>
                          </a:solidFill>
                          <a:effectLst/>
                          <a:latin typeface="Verdana" pitchFamily="34" charset="0"/>
                          <a:cs typeface="Arial" pitchFamily="34" charset="0"/>
                        </a:rPr>
                        <a:t>23%</a:t>
                      </a:r>
                      <a:endParaRPr kumimoji="0" lang="en-GB" sz="1600" b="0" i="0" u="none" strike="noStrike" cap="none" normalizeH="0" baseline="0" dirty="0" smtClean="0">
                        <a:ln>
                          <a:noFill/>
                        </a:ln>
                        <a:solidFill>
                          <a:srgbClr val="FF0000"/>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0000"/>
                          </a:solidFill>
                          <a:effectLst/>
                          <a:latin typeface="Verdana" pitchFamily="34" charset="0"/>
                          <a:cs typeface="Arial" pitchFamily="34" charset="0"/>
                        </a:rPr>
                        <a:t>27%</a:t>
                      </a:r>
                      <a:endParaRPr kumimoji="0" lang="en-GB" sz="1600" b="0" i="0" u="none" strike="noStrike" cap="none" normalizeH="0" baseline="0" dirty="0" smtClean="0">
                        <a:ln>
                          <a:noFill/>
                        </a:ln>
                        <a:solidFill>
                          <a:srgbClr val="FF0000"/>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0000"/>
                          </a:solidFill>
                          <a:effectLst/>
                          <a:latin typeface="Verdana" pitchFamily="34" charset="0"/>
                          <a:cs typeface="Arial" pitchFamily="34" charset="0"/>
                        </a:rPr>
                        <a:t>28%</a:t>
                      </a:r>
                      <a:endParaRPr kumimoji="0" lang="en-GB" sz="1600" b="0" i="0" u="none" strike="noStrike" cap="none" normalizeH="0" baseline="0" dirty="0" smtClean="0">
                        <a:ln>
                          <a:noFill/>
                        </a:ln>
                        <a:solidFill>
                          <a:srgbClr val="FF0000"/>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ctr"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0000"/>
                          </a:solidFill>
                          <a:effectLst/>
                          <a:latin typeface="Verdana" pitchFamily="34" charset="0"/>
                          <a:cs typeface="Arial" pitchFamily="34" charset="0"/>
                        </a:rPr>
                        <a:t>24%</a:t>
                      </a:r>
                      <a:endParaRPr kumimoji="0" lang="en-GB" sz="1600" b="0" i="0" u="none" strike="noStrike" cap="none" normalizeH="0" baseline="0" dirty="0" smtClean="0">
                        <a:ln>
                          <a:noFill/>
                        </a:ln>
                        <a:solidFill>
                          <a:srgbClr val="FF0000"/>
                        </a:solidFill>
                        <a:effectLst/>
                        <a:latin typeface="Verdana" pitchFamily="34" charset="0"/>
                        <a:cs typeface="Arial" pitchFamily="34"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50740790"/>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6763"/>
            <a:ext cx="9591675"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37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052513"/>
            <a:ext cx="9144000" cy="936625"/>
          </a:xfrm>
        </p:spPr>
        <p:txBody>
          <a:bodyPr/>
          <a:lstStyle/>
          <a:p>
            <a:pPr indent="0" algn="ctr" eaLnBrk="1" hangingPunct="1"/>
            <a:r>
              <a:rPr lang="en-GB" smtClean="0"/>
              <a:t>EUR-Lex: free public access to EU law</a:t>
            </a:r>
            <a:endParaRPr lang="en-GB" u="sng" noProof="1" smtClean="0"/>
          </a:p>
        </p:txBody>
      </p:sp>
      <p:sp>
        <p:nvSpPr>
          <p:cNvPr id="31747" name="Rectangle 3"/>
          <p:cNvSpPr>
            <a:spLocks noGrp="1" noChangeArrowheads="1"/>
          </p:cNvSpPr>
          <p:nvPr>
            <p:ph type="body" sz="half" idx="1"/>
          </p:nvPr>
        </p:nvSpPr>
        <p:spPr>
          <a:xfrm>
            <a:off x="395288" y="1773238"/>
            <a:ext cx="8424862" cy="720725"/>
          </a:xfrm>
        </p:spPr>
        <p:txBody>
          <a:bodyPr/>
          <a:lstStyle/>
          <a:p>
            <a:pPr algn="ctr" eaLnBrk="1" hangingPunct="1">
              <a:lnSpc>
                <a:spcPct val="90000"/>
              </a:lnSpc>
            </a:pPr>
            <a:r>
              <a:rPr lang="en-GB" sz="1800" dirty="0" smtClean="0"/>
              <a:t> </a:t>
            </a:r>
            <a:r>
              <a:rPr lang="en-GB" i="0" u="sng" dirty="0" smtClean="0"/>
              <a:t>eur-lex.europa.eu</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95779" y="2204864"/>
            <a:ext cx="7794559" cy="4320580"/>
          </a:xfrm>
        </p:spPr>
      </p:pic>
      <p:sp>
        <p:nvSpPr>
          <p:cNvPr id="2" name="Slide Number Placeholder 1"/>
          <p:cNvSpPr>
            <a:spLocks noGrp="1"/>
          </p:cNvSpPr>
          <p:nvPr>
            <p:ph type="sldNum" sz="quarter" idx="12"/>
          </p:nvPr>
        </p:nvSpPr>
        <p:spPr/>
        <p:txBody>
          <a:bodyPr/>
          <a:lstStyle/>
          <a:p>
            <a:pPr>
              <a:defRPr/>
            </a:pPr>
            <a:fld id="{6C5770EA-79DA-4251-921D-F23A5B68A185}" type="slidenum">
              <a:rPr lang="en-GB" smtClean="0"/>
              <a:pPr>
                <a:defRPr/>
              </a:pPr>
              <a:t>31</a:t>
            </a:fld>
            <a:endParaRPr lang="en-GB"/>
          </a:p>
        </p:txBody>
      </p:sp>
    </p:spTree>
    <p:extLst>
      <p:ext uri="{BB962C8B-B14F-4D97-AF65-F5344CB8AC3E}">
        <p14:creationId xmlns:p14="http://schemas.microsoft.com/office/powerpoint/2010/main" val="239771078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1368425"/>
            <a:ext cx="8229600" cy="404813"/>
          </a:xfrm>
        </p:spPr>
        <p:txBody>
          <a:bodyPr/>
          <a:lstStyle/>
          <a:p>
            <a:pPr indent="0" algn="ctr" eaLnBrk="1" hangingPunct="1"/>
            <a:r>
              <a:rPr lang="ro-RO" dirty="0" smtClean="0"/>
              <a:t>IATE</a:t>
            </a:r>
            <a:r>
              <a:rPr lang="fi-FI" dirty="0" smtClean="0"/>
              <a:t>: </a:t>
            </a:r>
            <a:r>
              <a:rPr lang="fi-FI" dirty="0" err="1" smtClean="0"/>
              <a:t>public</a:t>
            </a:r>
            <a:r>
              <a:rPr lang="fi-FI" dirty="0" smtClean="0"/>
              <a:t> </a:t>
            </a:r>
            <a:r>
              <a:rPr lang="fi-FI" dirty="0" err="1" smtClean="0"/>
              <a:t>multilingual</a:t>
            </a:r>
            <a:r>
              <a:rPr lang="fi-FI" dirty="0" smtClean="0"/>
              <a:t> </a:t>
            </a:r>
            <a:r>
              <a:rPr lang="fi-FI" dirty="0" err="1" smtClean="0"/>
              <a:t>term</a:t>
            </a:r>
            <a:r>
              <a:rPr lang="fi-FI" dirty="0" smtClean="0"/>
              <a:t> </a:t>
            </a:r>
            <a:r>
              <a:rPr lang="fi-FI" dirty="0" err="1" smtClean="0"/>
              <a:t>base</a:t>
            </a:r>
            <a:endParaRPr lang="en-GB" sz="1700" b="0" dirty="0" smtClean="0"/>
          </a:p>
        </p:txBody>
      </p:sp>
      <p:sp>
        <p:nvSpPr>
          <p:cNvPr id="32771" name="Rectangle 3"/>
          <p:cNvSpPr>
            <a:spLocks noGrp="1" noChangeArrowheads="1"/>
          </p:cNvSpPr>
          <p:nvPr>
            <p:ph type="body" sz="half" idx="1"/>
          </p:nvPr>
        </p:nvSpPr>
        <p:spPr>
          <a:xfrm>
            <a:off x="323850" y="1773238"/>
            <a:ext cx="8589963" cy="504825"/>
          </a:xfrm>
        </p:spPr>
        <p:txBody>
          <a:bodyPr/>
          <a:lstStyle/>
          <a:p>
            <a:pPr marL="0" indent="0" algn="ctr" eaLnBrk="1" hangingPunct="1">
              <a:buFontTx/>
              <a:buNone/>
            </a:pPr>
            <a:r>
              <a:rPr lang="fi-FI" i="0" u="sng" smtClean="0"/>
              <a:t>iate.europa.eu</a:t>
            </a:r>
            <a:endParaRPr lang="en-GB" sz="2000" i="0" smtClean="0"/>
          </a:p>
        </p:txBody>
      </p:sp>
      <p:pic>
        <p:nvPicPr>
          <p:cNvPr id="3277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0363" y="2205038"/>
            <a:ext cx="8459787" cy="4319587"/>
          </a:xfrm>
        </p:spPr>
      </p:pic>
      <p:sp>
        <p:nvSpPr>
          <p:cNvPr id="2" name="Slide Number Placeholder 1"/>
          <p:cNvSpPr>
            <a:spLocks noGrp="1"/>
          </p:cNvSpPr>
          <p:nvPr>
            <p:ph type="sldNum" sz="quarter" idx="12"/>
          </p:nvPr>
        </p:nvSpPr>
        <p:spPr/>
        <p:txBody>
          <a:bodyPr/>
          <a:lstStyle/>
          <a:p>
            <a:pPr>
              <a:defRPr/>
            </a:pPr>
            <a:fld id="{6C5770EA-79DA-4251-921D-F23A5B68A185}" type="slidenum">
              <a:rPr lang="en-GB" smtClean="0"/>
              <a:pPr>
                <a:defRPr/>
              </a:pPr>
              <a:t>32</a:t>
            </a:fld>
            <a:endParaRPr lang="en-GB"/>
          </a:p>
        </p:txBody>
      </p:sp>
    </p:spTree>
    <p:extLst>
      <p:ext uri="{BB962C8B-B14F-4D97-AF65-F5344CB8AC3E}">
        <p14:creationId xmlns:p14="http://schemas.microsoft.com/office/powerpoint/2010/main" val="122849272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lv-LV" altLang="en-US" smtClean="0"/>
              <a:t>Metodiskie materiāli</a:t>
            </a:r>
            <a:endParaRPr lang="en-GB" altLang="en-US" smtClean="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2354109"/>
              </p:ext>
            </p:extLst>
          </p:nvPr>
        </p:nvGraphicFramePr>
        <p:xfrm>
          <a:off x="457200" y="2565400"/>
          <a:ext cx="8229600" cy="2199823"/>
        </p:xfrm>
        <a:graphic>
          <a:graphicData uri="http://schemas.openxmlformats.org/drawingml/2006/table">
            <a:tbl>
              <a:tblPr firstRow="1" bandRow="1">
                <a:tableStyleId>{5C22544A-7EE6-4342-B048-85BDC9FD1C3A}</a:tableStyleId>
              </a:tblPr>
              <a:tblGrid>
                <a:gridCol w="4114800"/>
                <a:gridCol w="4114800"/>
              </a:tblGrid>
              <a:tr h="370901">
                <a:tc>
                  <a:txBody>
                    <a:bodyPr/>
                    <a:lstStyle/>
                    <a:p>
                      <a:r>
                        <a:rPr lang="lv-LV" sz="1800" dirty="0" smtClean="0"/>
                        <a:t>Nosaukums</a:t>
                      </a:r>
                      <a:endParaRPr lang="en-GB" sz="1800" dirty="0"/>
                    </a:p>
                  </a:txBody>
                  <a:tcPr marT="45728" marB="45728"/>
                </a:tc>
                <a:tc>
                  <a:txBody>
                    <a:bodyPr/>
                    <a:lstStyle/>
                    <a:p>
                      <a:r>
                        <a:rPr lang="lv-LV" sz="1800" dirty="0" smtClean="0"/>
                        <a:t>Atrašanās vieta</a:t>
                      </a:r>
                      <a:endParaRPr lang="en-GB" sz="1800" dirty="0"/>
                    </a:p>
                  </a:txBody>
                  <a:tcPr marT="45728" marB="45728"/>
                </a:tc>
              </a:tr>
              <a:tr h="914551">
                <a:tc>
                  <a:txBody>
                    <a:bodyPr/>
                    <a:lstStyle/>
                    <a:p>
                      <a:r>
                        <a:rPr lang="en-GB" sz="1800" dirty="0" err="1" smtClean="0">
                          <a:effectLst/>
                        </a:rPr>
                        <a:t>Kopējā</a:t>
                      </a:r>
                      <a:r>
                        <a:rPr lang="en-GB" sz="1800" dirty="0" smtClean="0">
                          <a:effectLst/>
                        </a:rPr>
                        <a:t> </a:t>
                      </a:r>
                      <a:r>
                        <a:rPr lang="en-GB" sz="1800" dirty="0" err="1" smtClean="0">
                          <a:effectLst/>
                        </a:rPr>
                        <a:t>praktiskā</a:t>
                      </a:r>
                      <a:r>
                        <a:rPr lang="en-GB" sz="1800" dirty="0" smtClean="0">
                          <a:effectLst/>
                        </a:rPr>
                        <a:t> </a:t>
                      </a:r>
                      <a:r>
                        <a:rPr lang="en-GB" sz="1800" dirty="0" err="1" smtClean="0">
                          <a:effectLst/>
                        </a:rPr>
                        <a:t>rokasgrāmata</a:t>
                      </a:r>
                      <a:r>
                        <a:rPr lang="en-GB" sz="1800" dirty="0" smtClean="0">
                          <a:effectLst/>
                        </a:rPr>
                        <a:t> </a:t>
                      </a:r>
                      <a:r>
                        <a:rPr lang="en-GB" sz="1800" dirty="0" err="1" smtClean="0">
                          <a:effectLst/>
                        </a:rPr>
                        <a:t>Kopienas</a:t>
                      </a:r>
                      <a:r>
                        <a:rPr lang="en-GB" sz="1800" dirty="0" smtClean="0">
                          <a:effectLst/>
                        </a:rPr>
                        <a:t> </a:t>
                      </a:r>
                      <a:r>
                        <a:rPr lang="en-GB" sz="1800" dirty="0" err="1" smtClean="0">
                          <a:effectLst/>
                        </a:rPr>
                        <a:t>tiesību</a:t>
                      </a:r>
                      <a:r>
                        <a:rPr lang="en-GB" sz="1800" dirty="0" smtClean="0">
                          <a:effectLst/>
                        </a:rPr>
                        <a:t> </a:t>
                      </a:r>
                      <a:r>
                        <a:rPr lang="en-GB" sz="1800" dirty="0" err="1" smtClean="0">
                          <a:effectLst/>
                        </a:rPr>
                        <a:t>aktu</a:t>
                      </a:r>
                      <a:r>
                        <a:rPr lang="en-GB" sz="1800" dirty="0" smtClean="0">
                          <a:effectLst/>
                        </a:rPr>
                        <a:t> </a:t>
                      </a:r>
                      <a:r>
                        <a:rPr lang="en-GB" sz="1800" dirty="0" err="1" smtClean="0">
                          <a:effectLst/>
                        </a:rPr>
                        <a:t>izstrādei</a:t>
                      </a:r>
                      <a:endParaRPr lang="en-GB" sz="1800" dirty="0"/>
                    </a:p>
                  </a:txBody>
                  <a:tcPr marT="45728" marB="45728"/>
                </a:tc>
                <a:tc>
                  <a:txBody>
                    <a:bodyPr/>
                    <a:lstStyle/>
                    <a:p>
                      <a:r>
                        <a:rPr lang="en-GB" sz="1800" dirty="0" smtClean="0">
                          <a:effectLst/>
                          <a:hlinkClick r:id="rId2"/>
                        </a:rPr>
                        <a:t>http://eur-lex.europa.eu/content/techleg/EN-legislative-drafting-guide.pdf</a:t>
                      </a:r>
                      <a:endParaRPr lang="lv-LV" sz="1800" dirty="0" smtClean="0">
                        <a:effectLst/>
                      </a:endParaRPr>
                    </a:p>
                    <a:p>
                      <a:endParaRPr lang="en-GB" sz="1800" dirty="0"/>
                    </a:p>
                  </a:txBody>
                  <a:tcPr marT="45728" marB="45728"/>
                </a:tc>
              </a:tr>
              <a:tr h="640186">
                <a:tc>
                  <a:txBody>
                    <a:bodyPr/>
                    <a:lstStyle/>
                    <a:p>
                      <a:r>
                        <a:rPr lang="en-GB" sz="1800" dirty="0" err="1" smtClean="0">
                          <a:effectLst/>
                        </a:rPr>
                        <a:t>Iestāžu</a:t>
                      </a:r>
                      <a:r>
                        <a:rPr lang="en-GB" sz="1800" dirty="0" smtClean="0">
                          <a:effectLst/>
                        </a:rPr>
                        <a:t> </a:t>
                      </a:r>
                      <a:r>
                        <a:rPr lang="en-GB" sz="1800" dirty="0" err="1" smtClean="0">
                          <a:effectLst/>
                        </a:rPr>
                        <a:t>publikāciju</a:t>
                      </a:r>
                      <a:r>
                        <a:rPr lang="en-GB" sz="1800" dirty="0" smtClean="0">
                          <a:effectLst/>
                        </a:rPr>
                        <a:t> </a:t>
                      </a:r>
                      <a:r>
                        <a:rPr lang="en-GB" sz="1800" dirty="0" err="1" smtClean="0">
                          <a:effectLst/>
                        </a:rPr>
                        <a:t>noformēšanas</a:t>
                      </a:r>
                      <a:r>
                        <a:rPr lang="en-GB" sz="1800" dirty="0" smtClean="0">
                          <a:effectLst/>
                        </a:rPr>
                        <a:t> </a:t>
                      </a:r>
                      <a:r>
                        <a:rPr lang="en-GB" sz="1800" dirty="0" err="1" smtClean="0">
                          <a:effectLst/>
                        </a:rPr>
                        <a:t>rokasgrāmata</a:t>
                      </a:r>
                      <a:endParaRPr lang="en-GB" sz="1800" dirty="0"/>
                    </a:p>
                  </a:txBody>
                  <a:tcPr marT="45728" marB="45728"/>
                </a:tc>
                <a:tc>
                  <a:txBody>
                    <a:bodyPr/>
                    <a:lstStyle/>
                    <a:p>
                      <a:r>
                        <a:rPr lang="en-GB" sz="1800" dirty="0" smtClean="0">
                          <a:effectLst/>
                          <a:hlinkClick r:id="rId3"/>
                        </a:rPr>
                        <a:t>http://publications.europa.eu/code/lv/lv-000100.htm</a:t>
                      </a:r>
                      <a:endParaRPr lang="en-GB" sz="1800" dirty="0"/>
                    </a:p>
                  </a:txBody>
                  <a:tcPr marT="45728" marB="45728"/>
                </a:tc>
              </a:tr>
            </a:tbl>
          </a:graphicData>
        </a:graphic>
      </p:graphicFrame>
    </p:spTree>
    <p:extLst>
      <p:ext uri="{BB962C8B-B14F-4D97-AF65-F5344CB8AC3E}">
        <p14:creationId xmlns:p14="http://schemas.microsoft.com/office/powerpoint/2010/main" val="3380068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9"/>
            <a:ext cx="8229600" cy="936625"/>
          </a:xfrm>
        </p:spPr>
        <p:txBody>
          <a:bodyPr/>
          <a:lstStyle/>
          <a:p>
            <a:r>
              <a:rPr lang="lv-LV" dirty="0"/>
              <a:t>Darba </a:t>
            </a:r>
            <a:r>
              <a:rPr lang="lv-LV" dirty="0" smtClean="0"/>
              <a:t>instrukcijas I</a:t>
            </a:r>
            <a:endParaRPr lang="lv-LV" dirty="0"/>
          </a:p>
        </p:txBody>
      </p:sp>
      <p:sp>
        <p:nvSpPr>
          <p:cNvPr id="3" name="Content Placeholder 2"/>
          <p:cNvSpPr>
            <a:spLocks noGrp="1"/>
          </p:cNvSpPr>
          <p:nvPr>
            <p:ph idx="1"/>
          </p:nvPr>
        </p:nvSpPr>
        <p:spPr/>
        <p:txBody>
          <a:bodyPr/>
          <a:lstStyle/>
          <a:p>
            <a:r>
              <a:rPr lang="en-GB" b="1" dirty="0" err="1" smtClean="0"/>
              <a:t>Standar</a:t>
            </a:r>
            <a:r>
              <a:rPr lang="lv-LV" b="1" dirty="0" err="1" smtClean="0"/>
              <a:t>ta</a:t>
            </a:r>
            <a:r>
              <a:rPr lang="en-GB" b="1" dirty="0" smtClean="0"/>
              <a:t> </a:t>
            </a:r>
            <a:r>
              <a:rPr lang="en-GB" dirty="0" smtClean="0"/>
              <a:t>(</a:t>
            </a:r>
            <a:r>
              <a:rPr lang="lv-LV" dirty="0" smtClean="0"/>
              <a:t>vairumam pasūtījumu</a:t>
            </a:r>
            <a:r>
              <a:rPr lang="en-GB" dirty="0" smtClean="0"/>
              <a:t>)</a:t>
            </a:r>
            <a:r>
              <a:rPr lang="en-GB" b="1" dirty="0" smtClean="0"/>
              <a:t>:</a:t>
            </a:r>
            <a:endParaRPr lang="lv-LV" b="1" dirty="0"/>
          </a:p>
          <a:p>
            <a:endParaRPr lang="lv-LV" b="1" dirty="0"/>
          </a:p>
          <a:p>
            <a:pPr>
              <a:buFont typeface="Wingdings" pitchFamily="2" charset="2"/>
              <a:buNone/>
            </a:pPr>
            <a:r>
              <a:rPr lang="lv-LV" dirty="0"/>
              <a:t> </a:t>
            </a:r>
            <a:r>
              <a:rPr lang="en-GB" b="1" dirty="0"/>
              <a:t>A) Please respect the format and deadline of the </a:t>
            </a:r>
            <a:r>
              <a:rPr lang="en-GB" b="1" dirty="0" smtClean="0"/>
              <a:t>document</a:t>
            </a:r>
            <a:r>
              <a:rPr lang="lv-LV" b="1" dirty="0" smtClean="0"/>
              <a:t>. </a:t>
            </a:r>
            <a:r>
              <a:rPr lang="en-GB" b="1" dirty="0" smtClean="0"/>
              <a:t>B</a:t>
            </a:r>
            <a:r>
              <a:rPr lang="en-GB" b="1" dirty="0"/>
              <a:t>) Please observe the translation guidelines for contractors available </a:t>
            </a:r>
            <a:r>
              <a:rPr lang="en-GB" b="1" dirty="0" smtClean="0"/>
              <a:t>at</a:t>
            </a:r>
            <a:r>
              <a:rPr lang="lv-LV" b="1" dirty="0" smtClean="0"/>
              <a:t> </a:t>
            </a:r>
            <a:r>
              <a:rPr lang="en-GB" b="1" u="sng" dirty="0" smtClean="0">
                <a:hlinkClick r:id="rId2"/>
              </a:rPr>
              <a:t>http</a:t>
            </a:r>
            <a:r>
              <a:rPr lang="en-GB" b="1" u="sng" dirty="0">
                <a:hlinkClick r:id="rId2"/>
              </a:rPr>
              <a:t>://ec.europa.eu/translation/</a:t>
            </a:r>
            <a:endParaRPr lang="lv-LV"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34</a:t>
            </a:fld>
            <a:endParaRPr lang="en-GB"/>
          </a:p>
        </p:txBody>
      </p:sp>
    </p:spTree>
    <p:extLst>
      <p:ext uri="{BB962C8B-B14F-4D97-AF65-F5344CB8AC3E}">
        <p14:creationId xmlns:p14="http://schemas.microsoft.com/office/powerpoint/2010/main" val="2956231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432569"/>
          </a:xfrm>
        </p:spPr>
        <p:txBody>
          <a:bodyPr/>
          <a:lstStyle/>
          <a:p>
            <a:r>
              <a:rPr lang="lv-LV" dirty="0" smtClean="0"/>
              <a:t>Darba instrukcijas – </a:t>
            </a:r>
            <a:r>
              <a:rPr lang="lv-LV" sz="2400" dirty="0" smtClean="0"/>
              <a:t>teksts ar atsaucēm uz tiesību aktiem</a:t>
            </a:r>
            <a:endParaRPr lang="lv-LV" sz="2400" dirty="0"/>
          </a:p>
        </p:txBody>
      </p:sp>
      <p:sp>
        <p:nvSpPr>
          <p:cNvPr id="3" name="Content Placeholder 2"/>
          <p:cNvSpPr>
            <a:spLocks noGrp="1"/>
          </p:cNvSpPr>
          <p:nvPr>
            <p:ph idx="1"/>
          </p:nvPr>
        </p:nvSpPr>
        <p:spPr>
          <a:xfrm>
            <a:off x="323528" y="2060848"/>
            <a:ext cx="8229600" cy="3633788"/>
          </a:xfrm>
        </p:spPr>
        <p:txBody>
          <a:bodyPr/>
          <a:lstStyle/>
          <a:p>
            <a:pPr marL="533400" lvl="0" indent="-533400" defTabSz="762000">
              <a:lnSpc>
                <a:spcPct val="90000"/>
              </a:lnSpc>
              <a:buClr>
                <a:srgbClr val="CC6600"/>
              </a:buClr>
              <a:buFont typeface="Wingdings" pitchFamily="2" charset="2"/>
              <a:buChar char="§"/>
            </a:pPr>
            <a:endParaRPr lang="lv-LV" dirty="0">
              <a:solidFill>
                <a:srgbClr val="CC6600"/>
              </a:solidFill>
              <a:latin typeface="Arial"/>
            </a:endParaRPr>
          </a:p>
          <a:p>
            <a:pPr marL="533400" lvl="0" indent="-533400" defTabSz="762000">
              <a:lnSpc>
                <a:spcPct val="90000"/>
              </a:lnSpc>
              <a:buClr>
                <a:srgbClr val="CC6600"/>
              </a:buClr>
              <a:buFont typeface="Wingdings" pitchFamily="2" charset="2"/>
              <a:buChar char="§"/>
            </a:pPr>
            <a:r>
              <a:rPr lang="en-GB" dirty="0" smtClean="0">
                <a:solidFill>
                  <a:srgbClr val="CC6600"/>
                </a:solidFill>
                <a:latin typeface="Arial"/>
              </a:rPr>
              <a:t>Mandatory </a:t>
            </a:r>
            <a:r>
              <a:rPr lang="en-GB" dirty="0">
                <a:solidFill>
                  <a:srgbClr val="CC6600"/>
                </a:solidFill>
                <a:latin typeface="Arial"/>
              </a:rPr>
              <a:t>to use the quoted acts (available on  EUR-</a:t>
            </a:r>
            <a:r>
              <a:rPr lang="en-GB" dirty="0" err="1">
                <a:solidFill>
                  <a:srgbClr val="CC6600"/>
                </a:solidFill>
                <a:latin typeface="Arial"/>
              </a:rPr>
              <a:t>Lex</a:t>
            </a:r>
            <a:r>
              <a:rPr lang="en-GB" dirty="0">
                <a:solidFill>
                  <a:srgbClr val="CC6600"/>
                </a:solidFill>
                <a:latin typeface="Arial"/>
              </a:rPr>
              <a:t> </a:t>
            </a:r>
            <a:r>
              <a:rPr lang="en-GB" dirty="0">
                <a:solidFill>
                  <a:srgbClr val="CC6600"/>
                </a:solidFill>
                <a:latin typeface="Arial"/>
                <a:hlinkClick r:id="rId3"/>
              </a:rPr>
              <a:t>http://eur-lex.europa.eu</a:t>
            </a:r>
            <a:r>
              <a:rPr lang="en-GB" dirty="0">
                <a:solidFill>
                  <a:srgbClr val="CC6600"/>
                </a:solidFill>
                <a:latin typeface="Arial"/>
              </a:rPr>
              <a:t>) as reference documents, where appropriate. Should you, for a duly justified reason, suggest different wording/term, please send your suggestions/considerations in a separate file of comments</a:t>
            </a:r>
            <a:r>
              <a:rPr lang="en-GB" dirty="0" smtClean="0">
                <a:solidFill>
                  <a:srgbClr val="CC6600"/>
                </a:solidFill>
                <a:latin typeface="Arial"/>
              </a:rPr>
              <a:t>.</a:t>
            </a:r>
            <a:endParaRPr lang="lv-LV" dirty="0">
              <a:solidFill>
                <a:srgbClr val="CC6600"/>
              </a:solidFill>
              <a:latin typeface="Arial"/>
            </a:endParaRPr>
          </a:p>
          <a:p>
            <a:pPr marL="533400" lvl="0" indent="-533400" defTabSz="762000">
              <a:lnSpc>
                <a:spcPct val="90000"/>
              </a:lnSpc>
              <a:buClr>
                <a:srgbClr val="CC6600"/>
              </a:buClr>
              <a:buFont typeface="Wingdings" pitchFamily="2" charset="2"/>
              <a:buChar char="§"/>
            </a:pPr>
            <a:endParaRPr lang="lv-LV" dirty="0">
              <a:solidFill>
                <a:srgbClr val="CC6600"/>
              </a:solidFill>
              <a:latin typeface="Arial"/>
            </a:endParaRPr>
          </a:p>
          <a:p>
            <a:endParaRPr lang="lv-LV"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35</a:t>
            </a:fld>
            <a:endParaRPr lang="en-GB"/>
          </a:p>
        </p:txBody>
      </p:sp>
    </p:spTree>
    <p:extLst>
      <p:ext uri="{BB962C8B-B14F-4D97-AF65-F5344CB8AC3E}">
        <p14:creationId xmlns:p14="http://schemas.microsoft.com/office/powerpoint/2010/main" val="1400707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lv-LV" dirty="0"/>
              <a:t>Darba instrukcijas – </a:t>
            </a:r>
            <a:r>
              <a:rPr lang="lv-LV" sz="1800" dirty="0"/>
              <a:t>tulkošanas atmiņas </a:t>
            </a:r>
            <a:r>
              <a:rPr lang="lv-LV" sz="1800" dirty="0" smtClean="0"/>
              <a:t>(</a:t>
            </a:r>
            <a:r>
              <a:rPr lang="lv-LV" sz="1800" i="1" dirty="0" err="1" smtClean="0"/>
              <a:t>xliff</a:t>
            </a:r>
            <a:r>
              <a:rPr lang="lv-LV" sz="1800" i="1" dirty="0" smtClean="0"/>
              <a:t> </a:t>
            </a:r>
            <a:r>
              <a:rPr lang="lv-LV" sz="1800" i="1" dirty="0" err="1" smtClean="0"/>
              <a:t>exchange</a:t>
            </a:r>
            <a:r>
              <a:rPr lang="lv-LV" sz="1800" dirty="0" smtClean="0"/>
              <a:t>) un </a:t>
            </a:r>
            <a:r>
              <a:rPr lang="lv-LV" sz="1800" dirty="0" err="1" smtClean="0"/>
              <a:t>priekštulkojums</a:t>
            </a:r>
            <a:endParaRPr lang="lv-LV" sz="1800" dirty="0" smtClean="0"/>
          </a:p>
          <a:p>
            <a:r>
              <a:rPr lang="lv-LV" dirty="0"/>
              <a:t>Darba instrukcijas </a:t>
            </a:r>
            <a:r>
              <a:rPr lang="lv-LV" sz="1800" dirty="0"/>
              <a:t>– agrāki tulkojumi </a:t>
            </a:r>
          </a:p>
          <a:p>
            <a:r>
              <a:rPr lang="lv-LV" dirty="0" smtClean="0"/>
              <a:t>Darba </a:t>
            </a:r>
            <a:r>
              <a:rPr lang="lv-LV" dirty="0"/>
              <a:t>instrukcijas - </a:t>
            </a:r>
            <a:r>
              <a:rPr lang="lv-LV" sz="1800" dirty="0"/>
              <a:t>kļūdas    pievienotajos/atsauces dokumentos </a:t>
            </a:r>
          </a:p>
          <a:p>
            <a:r>
              <a:rPr lang="lv-LV" dirty="0" smtClean="0"/>
              <a:t>Darba </a:t>
            </a:r>
            <a:r>
              <a:rPr lang="lv-LV" dirty="0"/>
              <a:t>instrukcijas </a:t>
            </a:r>
            <a:r>
              <a:rPr lang="lv-LV" sz="1800" dirty="0" smtClean="0"/>
              <a:t>– starpniekvaloda</a:t>
            </a:r>
          </a:p>
          <a:p>
            <a:r>
              <a:rPr lang="lv-LV" dirty="0" smtClean="0"/>
              <a:t>Darba </a:t>
            </a:r>
            <a:r>
              <a:rPr lang="lv-LV" dirty="0"/>
              <a:t>instrukcijas </a:t>
            </a:r>
            <a:r>
              <a:rPr lang="lv-LV" sz="1800" dirty="0"/>
              <a:t>– </a:t>
            </a:r>
            <a:r>
              <a:rPr lang="lv-LV" sz="1800" dirty="0" smtClean="0"/>
              <a:t>tehniski aspekti</a:t>
            </a:r>
            <a:endParaRPr lang="lv-LV" sz="1800" dirty="0"/>
          </a:p>
          <a:p>
            <a:endParaRPr lang="lv-LV" dirty="0"/>
          </a:p>
          <a:p>
            <a:endParaRPr lang="en-GB" dirty="0"/>
          </a:p>
        </p:txBody>
      </p:sp>
    </p:spTree>
    <p:extLst>
      <p:ext uri="{BB962C8B-B14F-4D97-AF65-F5344CB8AC3E}">
        <p14:creationId xmlns:p14="http://schemas.microsoft.com/office/powerpoint/2010/main" val="2842551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v-LV" dirty="0" smtClean="0"/>
              <a:t>Tehniskie aspekti – </a:t>
            </a:r>
            <a:r>
              <a:rPr lang="lv-LV" sz="2400" dirty="0" smtClean="0"/>
              <a:t>vizuālā atbilsme</a:t>
            </a:r>
            <a:endParaRPr lang="lv-LV" dirty="0"/>
          </a:p>
        </p:txBody>
      </p:sp>
      <p:sp>
        <p:nvSpPr>
          <p:cNvPr id="5" name="Content Placeholder 4"/>
          <p:cNvSpPr>
            <a:spLocks noGrp="1"/>
          </p:cNvSpPr>
          <p:nvPr>
            <p:ph idx="1"/>
          </p:nvPr>
        </p:nvSpPr>
        <p:spPr/>
        <p:txBody>
          <a:bodyPr/>
          <a:lstStyle/>
          <a:p>
            <a:pPr lvl="0"/>
            <a:endParaRPr lang="lv-LV" dirty="0" smtClean="0"/>
          </a:p>
          <a:p>
            <a:pPr lvl="0"/>
            <a:endParaRPr lang="lv-LV" dirty="0"/>
          </a:p>
          <a:p>
            <a:pPr lvl="0"/>
            <a:endParaRPr lang="lv-LV" dirty="0" smtClean="0"/>
          </a:p>
          <a:p>
            <a:pPr lvl="0"/>
            <a:endParaRPr lang="lv-LV" dirty="0"/>
          </a:p>
          <a:p>
            <a:pPr lvl="0"/>
            <a:endParaRPr lang="lv-LV" dirty="0" smtClean="0"/>
          </a:p>
          <a:p>
            <a:pPr lvl="0"/>
            <a:endParaRPr lang="lv-LV" dirty="0"/>
          </a:p>
          <a:p>
            <a:pPr lvl="0"/>
            <a:endParaRPr lang="lv-LV" dirty="0" smtClean="0"/>
          </a:p>
          <a:p>
            <a:pPr lvl="2"/>
            <a:r>
              <a:rPr lang="lv-LV" dirty="0"/>
              <a:t>	</a:t>
            </a:r>
            <a:r>
              <a:rPr lang="lv-LV" dirty="0" smtClean="0"/>
              <a:t>						</a:t>
            </a:r>
            <a:r>
              <a:rPr lang="lv-LV" sz="2800" dirty="0" smtClean="0"/>
              <a:t>?</a:t>
            </a:r>
            <a:endParaRPr lang="lv-LV" sz="2800" dirty="0"/>
          </a:p>
        </p:txBody>
      </p:sp>
      <p:pic>
        <p:nvPicPr>
          <p:cNvPr id="11268" name="Picture 4" descr="C:\Program Files (x86)\Microsoft Office\MEDIA\CAGCAT10\j019637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245" y="3429000"/>
            <a:ext cx="1724558" cy="1810512"/>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C:\Program Files (x86)\Microsoft Office\MEDIA\CAGCAT10\j020558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4680661"/>
            <a:ext cx="1776679" cy="16303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82874" y="4181732"/>
            <a:ext cx="1009929" cy="523220"/>
          </a:xfrm>
          <a:prstGeom prst="rect">
            <a:avLst/>
          </a:prstGeom>
          <a:noFill/>
        </p:spPr>
        <p:txBody>
          <a:bodyPr wrap="square" rtlCol="0">
            <a:spAutoFit/>
          </a:bodyPr>
          <a:lstStyle/>
          <a:p>
            <a:r>
              <a:rPr lang="lv-LV" sz="1400" b="0" dirty="0" err="1" smtClean="0">
                <a:solidFill>
                  <a:srgbClr val="0F5494"/>
                </a:solidFill>
              </a:rPr>
              <a:t>Dental</a:t>
            </a:r>
            <a:r>
              <a:rPr lang="lv-LV" sz="1400" b="0" dirty="0" smtClean="0">
                <a:solidFill>
                  <a:srgbClr val="0F5494"/>
                </a:solidFill>
              </a:rPr>
              <a:t> </a:t>
            </a:r>
            <a:r>
              <a:rPr lang="lv-LV" sz="1400" b="0" dirty="0" err="1" smtClean="0">
                <a:solidFill>
                  <a:srgbClr val="0F5494"/>
                </a:solidFill>
              </a:rPr>
              <a:t>care</a:t>
            </a:r>
            <a:endParaRPr lang="lv-LV" sz="1400" b="0" dirty="0" smtClean="0">
              <a:solidFill>
                <a:srgbClr val="0F5494"/>
              </a:solidFill>
            </a:endParaRPr>
          </a:p>
        </p:txBody>
      </p:sp>
      <p:pic>
        <p:nvPicPr>
          <p:cNvPr id="18" name="Picture 4" descr="C:\Program Files (x86)\Microsoft Office\MEDIA\CAGCAT10\j019637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4996" y="3429000"/>
            <a:ext cx="1724558" cy="18105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987275" y="4155798"/>
            <a:ext cx="936104" cy="1323439"/>
          </a:xfrm>
          <a:prstGeom prst="rect">
            <a:avLst/>
          </a:prstGeom>
          <a:noFill/>
        </p:spPr>
        <p:txBody>
          <a:bodyPr wrap="square" rtlCol="0">
            <a:spAutoFit/>
          </a:bodyPr>
          <a:lstStyle/>
          <a:p>
            <a:r>
              <a:rPr lang="lv-LV" sz="1400" b="0" dirty="0" smtClean="0">
                <a:solidFill>
                  <a:srgbClr val="0F5494"/>
                </a:solidFill>
              </a:rPr>
              <a:t>Zobārstniecības pakalpojumi</a:t>
            </a:r>
          </a:p>
          <a:p>
            <a:endParaRPr lang="lv-LV" sz="2400" b="0" dirty="0" err="1" smtClean="0">
              <a:solidFill>
                <a:srgbClr val="0F5494"/>
              </a:solidFill>
            </a:endParaRPr>
          </a:p>
        </p:txBody>
      </p:sp>
      <p:sp>
        <p:nvSpPr>
          <p:cNvPr id="2" name="Smiley Face 1"/>
          <p:cNvSpPr/>
          <p:nvPr/>
        </p:nvSpPr>
        <p:spPr>
          <a:xfrm>
            <a:off x="1259632" y="5661248"/>
            <a:ext cx="504056" cy="360040"/>
          </a:xfrm>
          <a:prstGeom prst="smileyFace">
            <a:avLst/>
          </a:prstGeom>
          <a:ln/>
        </p:spPr>
        <p:style>
          <a:lnRef idx="2">
            <a:schemeClr val="dk1"/>
          </a:lnRef>
          <a:fillRef idx="1">
            <a:schemeClr val="lt1"/>
          </a:fillRef>
          <a:effectRef idx="0">
            <a:schemeClr val="dk1"/>
          </a:effectRef>
          <a:fontRef idx="minor">
            <a:schemeClr val="dk1"/>
          </a:fontRef>
        </p:style>
        <p:txBody>
          <a:bodyPr rtlCol="0" anchor="ctr"/>
          <a:lstStyle/>
          <a:p>
            <a:pPr algn="ctr" defTabSz="457200" fontAlgn="auto">
              <a:spcBef>
                <a:spcPts val="0"/>
              </a:spcBef>
              <a:spcAft>
                <a:spcPts val="0"/>
              </a:spcAft>
            </a:pPr>
            <a:endParaRPr lang="en-GB" sz="1800" b="0"/>
          </a:p>
        </p:txBody>
      </p:sp>
    </p:spTree>
    <p:extLst>
      <p:ext uri="{BB962C8B-B14F-4D97-AF65-F5344CB8AC3E}">
        <p14:creationId xmlns:p14="http://schemas.microsoft.com/office/powerpoint/2010/main" val="410882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Saziņa starp DGT un ārštata tulkotājiem</a:t>
            </a:r>
            <a:endParaRPr lang="en-GB" dirty="0"/>
          </a:p>
        </p:txBody>
      </p:sp>
      <p:sp>
        <p:nvSpPr>
          <p:cNvPr id="3" name="Content Placeholder 2"/>
          <p:cNvSpPr>
            <a:spLocks noGrp="1"/>
          </p:cNvSpPr>
          <p:nvPr>
            <p:ph idx="1"/>
          </p:nvPr>
        </p:nvSpPr>
        <p:spPr/>
        <p:txBody>
          <a:bodyPr/>
          <a:lstStyle/>
          <a:p>
            <a:pPr marL="0" indent="0">
              <a:buNone/>
            </a:pPr>
            <a:r>
              <a:rPr lang="lv-LV" b="1" dirty="0" smtClean="0"/>
              <a:t>"</a:t>
            </a:r>
            <a:r>
              <a:rPr lang="en-GB" b="1" i="1" dirty="0" smtClean="0"/>
              <a:t>Translator’s </a:t>
            </a:r>
            <a:r>
              <a:rPr lang="en-GB" b="1" i="1" dirty="0"/>
              <a:t>and/or reviser’s and/or reviewer’s remarks on terminology, source </a:t>
            </a:r>
            <a:r>
              <a:rPr lang="en-GB" b="1" i="1" dirty="0" smtClean="0"/>
              <a:t>text</a:t>
            </a:r>
            <a:r>
              <a:rPr lang="lv-LV" b="1" i="1" dirty="0" smtClean="0"/>
              <a:t> </a:t>
            </a:r>
            <a:r>
              <a:rPr lang="en-GB" b="1" i="1" dirty="0" smtClean="0"/>
              <a:t>content </a:t>
            </a:r>
            <a:r>
              <a:rPr lang="en-GB" b="1" i="1" dirty="0"/>
              <a:t>or any other translation issues arising are appreciated. </a:t>
            </a:r>
            <a:r>
              <a:rPr lang="lv-LV" b="1" i="1" dirty="0" smtClean="0"/>
              <a:t/>
            </a:r>
            <a:br>
              <a:rPr lang="lv-LV" b="1" i="1" dirty="0" smtClean="0"/>
            </a:br>
            <a:endParaRPr lang="lv-LV" b="1" i="1" dirty="0" smtClean="0"/>
          </a:p>
          <a:p>
            <a:pPr marL="0" indent="0">
              <a:buNone/>
            </a:pPr>
            <a:r>
              <a:rPr lang="en-GB" b="1" i="1" dirty="0" smtClean="0"/>
              <a:t>They </a:t>
            </a:r>
            <a:r>
              <a:rPr lang="en-GB" b="1" i="1" dirty="0"/>
              <a:t>are to be </a:t>
            </a:r>
            <a:r>
              <a:rPr lang="en-GB" b="1" i="1" dirty="0" smtClean="0"/>
              <a:t>submitted</a:t>
            </a:r>
            <a:r>
              <a:rPr lang="lv-LV" b="1" i="1" dirty="0" smtClean="0"/>
              <a:t> </a:t>
            </a:r>
            <a:r>
              <a:rPr lang="en-GB" b="1" i="1" dirty="0" smtClean="0"/>
              <a:t>in </a:t>
            </a:r>
            <a:r>
              <a:rPr lang="en-GB" b="1" i="1" dirty="0"/>
              <a:t>a separate file together with the target text via the </a:t>
            </a:r>
            <a:r>
              <a:rPr lang="en-GB" b="1" i="1" dirty="0" err="1"/>
              <a:t>eXtra</a:t>
            </a:r>
            <a:r>
              <a:rPr lang="en-GB" b="1" i="1" dirty="0"/>
              <a:t> web portal</a:t>
            </a:r>
            <a:r>
              <a:rPr lang="en-GB" b="1" i="1" dirty="0" smtClean="0"/>
              <a:t>.</a:t>
            </a:r>
            <a:r>
              <a:rPr lang="lv-LV" b="1" dirty="0" smtClean="0"/>
              <a:t>"</a:t>
            </a:r>
            <a:endParaRPr lang="en-GB" dirty="0"/>
          </a:p>
        </p:txBody>
      </p:sp>
    </p:spTree>
    <p:extLst>
      <p:ext uri="{BB962C8B-B14F-4D97-AF65-F5344CB8AC3E}">
        <p14:creationId xmlns:p14="http://schemas.microsoft.com/office/powerpoint/2010/main" val="4008713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79388" y="188913"/>
            <a:ext cx="5400675" cy="647700"/>
          </a:xfrm>
        </p:spPr>
        <p:txBody>
          <a:bodyPr tIns="0" bIns="0"/>
          <a:lstStyle/>
          <a:p>
            <a:r>
              <a:rPr lang="en-GB" altLang="en-US" sz="2000" smtClean="0">
                <a:solidFill>
                  <a:srgbClr val="FE9700"/>
                </a:solidFill>
              </a:rPr>
              <a:t>Assistance to contractors</a:t>
            </a:r>
          </a:p>
        </p:txBody>
      </p:sp>
      <p:sp>
        <p:nvSpPr>
          <p:cNvPr id="51203" name="Rectangle 3"/>
          <p:cNvSpPr>
            <a:spLocks noChangeArrowheads="1"/>
          </p:cNvSpPr>
          <p:nvPr/>
        </p:nvSpPr>
        <p:spPr bwMode="auto">
          <a:xfrm>
            <a:off x="827088" y="1484313"/>
            <a:ext cx="7561262"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spcBef>
                <a:spcPct val="20000"/>
              </a:spcBef>
              <a:buClr>
                <a:srgbClr val="CC3300"/>
              </a:buClr>
              <a:buFont typeface="Wingdings" pitchFamily="2" charset="2"/>
              <a:buChar char="§"/>
            </a:pPr>
            <a:r>
              <a:rPr lang="en-GB" altLang="en-US" sz="2400" dirty="0" smtClean="0">
                <a:solidFill>
                  <a:srgbClr val="000099"/>
                </a:solidFill>
                <a:latin typeface="Arial" charset="0"/>
                <a:cs typeface="Arial" charset="0"/>
              </a:rPr>
              <a:t>Inform</a:t>
            </a:r>
            <a:r>
              <a:rPr lang="lv-LV" altLang="en-US" sz="2400" dirty="0" err="1" smtClean="0">
                <a:solidFill>
                  <a:srgbClr val="000099"/>
                </a:solidFill>
                <a:latin typeface="Arial" charset="0"/>
                <a:cs typeface="Arial" charset="0"/>
              </a:rPr>
              <a:t>atīvi</a:t>
            </a:r>
            <a:r>
              <a:rPr lang="lv-LV" altLang="en-US" sz="2400" dirty="0" smtClean="0">
                <a:solidFill>
                  <a:srgbClr val="000099"/>
                </a:solidFill>
                <a:latin typeface="Arial" charset="0"/>
                <a:cs typeface="Arial" charset="0"/>
              </a:rPr>
              <a:t> semināri</a:t>
            </a:r>
            <a:endParaRPr lang="en-GB" altLang="en-US" sz="2400" dirty="0">
              <a:solidFill>
                <a:srgbClr val="000099"/>
              </a:solidFill>
              <a:latin typeface="Arial" charset="0"/>
              <a:cs typeface="Arial" charset="0"/>
            </a:endParaRPr>
          </a:p>
          <a:p>
            <a:pPr>
              <a:spcBef>
                <a:spcPct val="20000"/>
              </a:spcBef>
              <a:buClr>
                <a:srgbClr val="CC3300"/>
              </a:buClr>
              <a:buFont typeface="Wingdings" pitchFamily="2" charset="2"/>
              <a:buChar char="§"/>
            </a:pPr>
            <a:endParaRPr lang="en-GB" altLang="en-US" sz="800" dirty="0">
              <a:solidFill>
                <a:srgbClr val="000099"/>
              </a:solidFill>
              <a:latin typeface="Arial" charset="0"/>
              <a:cs typeface="Arial" charset="0"/>
            </a:endParaRPr>
          </a:p>
          <a:p>
            <a:pPr>
              <a:spcBef>
                <a:spcPct val="20000"/>
              </a:spcBef>
              <a:buClr>
                <a:srgbClr val="CC3300"/>
              </a:buClr>
              <a:buFont typeface="Wingdings" pitchFamily="2" charset="2"/>
              <a:buChar char="§"/>
            </a:pPr>
            <a:r>
              <a:rPr lang="en-GB" altLang="en-US" sz="2400" dirty="0" smtClean="0">
                <a:solidFill>
                  <a:srgbClr val="000099"/>
                </a:solidFill>
                <a:latin typeface="Arial" charset="0"/>
                <a:cs typeface="Arial" charset="0"/>
              </a:rPr>
              <a:t>Reference</a:t>
            </a:r>
            <a:r>
              <a:rPr lang="lv-LV" altLang="en-US" sz="2400" dirty="0" smtClean="0">
                <a:solidFill>
                  <a:srgbClr val="000099"/>
                </a:solidFill>
                <a:latin typeface="Arial" charset="0"/>
                <a:cs typeface="Arial" charset="0"/>
              </a:rPr>
              <a:t>s dokumenti</a:t>
            </a:r>
            <a:r>
              <a:rPr lang="en-GB" altLang="en-US" sz="2400" dirty="0" smtClean="0">
                <a:solidFill>
                  <a:srgbClr val="000099"/>
                </a:solidFill>
                <a:latin typeface="Arial" charset="0"/>
                <a:cs typeface="Arial" charset="0"/>
              </a:rPr>
              <a:t>, t</a:t>
            </a:r>
            <a:r>
              <a:rPr lang="lv-LV" altLang="en-US" sz="2400" dirty="0" err="1" smtClean="0">
                <a:solidFill>
                  <a:srgbClr val="000099"/>
                </a:solidFill>
                <a:latin typeface="Arial" charset="0"/>
                <a:cs typeface="Arial" charset="0"/>
              </a:rPr>
              <a:t>ulkošanas</a:t>
            </a:r>
            <a:r>
              <a:rPr lang="lv-LV" altLang="en-US" sz="2400" dirty="0" smtClean="0">
                <a:solidFill>
                  <a:srgbClr val="000099"/>
                </a:solidFill>
                <a:latin typeface="Arial" charset="0"/>
                <a:cs typeface="Arial" charset="0"/>
              </a:rPr>
              <a:t> atmiņas</a:t>
            </a:r>
            <a:endParaRPr lang="en-GB" altLang="en-US" sz="800" dirty="0">
              <a:solidFill>
                <a:srgbClr val="000099"/>
              </a:solidFill>
              <a:latin typeface="Arial" charset="0"/>
              <a:cs typeface="Arial" charset="0"/>
            </a:endParaRPr>
          </a:p>
          <a:p>
            <a:pPr>
              <a:spcBef>
                <a:spcPct val="20000"/>
              </a:spcBef>
              <a:buClr>
                <a:srgbClr val="CC3300"/>
              </a:buClr>
              <a:buFont typeface="Wingdings" pitchFamily="2" charset="2"/>
              <a:buChar char="§"/>
            </a:pPr>
            <a:r>
              <a:rPr lang="en-GB" altLang="en-US" sz="2400" dirty="0" err="1" smtClean="0">
                <a:solidFill>
                  <a:srgbClr val="000099"/>
                </a:solidFill>
                <a:latin typeface="Arial" charset="0"/>
                <a:cs typeface="Arial" charset="0"/>
              </a:rPr>
              <a:t>Regul</a:t>
            </a:r>
            <a:r>
              <a:rPr lang="lv-LV" altLang="en-US" sz="2400" dirty="0" smtClean="0">
                <a:solidFill>
                  <a:srgbClr val="000099"/>
                </a:solidFill>
                <a:latin typeface="Arial" charset="0"/>
                <a:cs typeface="Arial" charset="0"/>
              </a:rPr>
              <a:t>āra atsauksmju sistēma</a:t>
            </a:r>
            <a:endParaRPr lang="en-GB" altLang="en-US" sz="800" dirty="0">
              <a:solidFill>
                <a:srgbClr val="000099"/>
              </a:solidFill>
              <a:latin typeface="Arial" charset="0"/>
              <a:cs typeface="Arial" charset="0"/>
            </a:endParaRPr>
          </a:p>
          <a:p>
            <a:pPr>
              <a:spcBef>
                <a:spcPct val="20000"/>
              </a:spcBef>
              <a:buClr>
                <a:srgbClr val="CC3300"/>
              </a:buClr>
              <a:buFont typeface="Wingdings" pitchFamily="2" charset="2"/>
              <a:buChar char="§"/>
            </a:pPr>
            <a:r>
              <a:rPr lang="lv-LV" altLang="en-US" sz="2400" dirty="0" smtClean="0">
                <a:solidFill>
                  <a:srgbClr val="000099"/>
                </a:solidFill>
                <a:latin typeface="Arial" charset="0"/>
                <a:cs typeface="Arial" charset="0"/>
              </a:rPr>
              <a:t>Tiešsaistes </a:t>
            </a:r>
            <a:r>
              <a:rPr lang="en-GB" altLang="en-US" sz="2400" dirty="0" err="1" smtClean="0">
                <a:solidFill>
                  <a:srgbClr val="000099"/>
                </a:solidFill>
                <a:latin typeface="Arial" charset="0"/>
                <a:cs typeface="Arial" charset="0"/>
              </a:rPr>
              <a:t>terminolo</a:t>
            </a:r>
            <a:r>
              <a:rPr lang="lv-LV" altLang="en-US" sz="2400" dirty="0" err="1" smtClean="0">
                <a:solidFill>
                  <a:srgbClr val="000099"/>
                </a:solidFill>
                <a:latin typeface="Arial" charset="0"/>
                <a:cs typeface="Arial" charset="0"/>
              </a:rPr>
              <a:t>ģijas</a:t>
            </a:r>
            <a:r>
              <a:rPr lang="lv-LV" altLang="en-US" sz="2400" dirty="0" smtClean="0">
                <a:solidFill>
                  <a:srgbClr val="000099"/>
                </a:solidFill>
                <a:latin typeface="Arial" charset="0"/>
                <a:cs typeface="Arial" charset="0"/>
              </a:rPr>
              <a:t> datubāzes</a:t>
            </a:r>
            <a:endParaRPr lang="en-GB" altLang="en-US" sz="2400" dirty="0">
              <a:solidFill>
                <a:srgbClr val="000099"/>
              </a:solidFill>
              <a:latin typeface="Arial" charset="0"/>
              <a:cs typeface="Arial" charset="0"/>
            </a:endParaRPr>
          </a:p>
          <a:p>
            <a:pPr>
              <a:spcBef>
                <a:spcPct val="20000"/>
              </a:spcBef>
              <a:buClr>
                <a:srgbClr val="CC3300"/>
              </a:buClr>
              <a:buFont typeface="Wingdings" pitchFamily="2" charset="2"/>
              <a:buChar char="§"/>
            </a:pPr>
            <a:endParaRPr lang="en-GB" altLang="en-US" sz="800" dirty="0">
              <a:solidFill>
                <a:srgbClr val="000099"/>
              </a:solidFill>
              <a:latin typeface="Arial" charset="0"/>
              <a:cs typeface="Arial" charset="0"/>
            </a:endParaRPr>
          </a:p>
          <a:p>
            <a:pPr>
              <a:spcBef>
                <a:spcPct val="20000"/>
              </a:spcBef>
              <a:spcAft>
                <a:spcPct val="20000"/>
              </a:spcAft>
              <a:buClr>
                <a:srgbClr val="CC3300"/>
              </a:buClr>
              <a:buFont typeface="Wingdings" pitchFamily="2" charset="2"/>
              <a:buChar char="§"/>
            </a:pPr>
            <a:r>
              <a:rPr lang="lv-LV" altLang="en-US" sz="2400" dirty="0" smtClean="0">
                <a:solidFill>
                  <a:srgbClr val="000099"/>
                </a:solidFill>
                <a:latin typeface="Arial" charset="0"/>
                <a:cs typeface="Arial" charset="0"/>
              </a:rPr>
              <a:t>Tiešsaistes </a:t>
            </a:r>
            <a:r>
              <a:rPr lang="en-GB" altLang="en-US" sz="2400" dirty="0" smtClean="0">
                <a:solidFill>
                  <a:srgbClr val="000099"/>
                </a:solidFill>
                <a:latin typeface="Arial" charset="0"/>
                <a:cs typeface="Arial" charset="0"/>
              </a:rPr>
              <a:t>do</a:t>
            </a:r>
            <a:r>
              <a:rPr lang="lv-LV" altLang="en-US" sz="2400" dirty="0" err="1" smtClean="0">
                <a:solidFill>
                  <a:srgbClr val="000099"/>
                </a:solidFill>
                <a:latin typeface="Arial" charset="0"/>
                <a:cs typeface="Arial" charset="0"/>
              </a:rPr>
              <a:t>kumentu</a:t>
            </a:r>
            <a:r>
              <a:rPr lang="lv-LV" altLang="en-US" sz="2400" dirty="0" smtClean="0">
                <a:solidFill>
                  <a:srgbClr val="000099"/>
                </a:solidFill>
                <a:latin typeface="Arial" charset="0"/>
                <a:cs typeface="Arial" charset="0"/>
              </a:rPr>
              <a:t> </a:t>
            </a:r>
            <a:r>
              <a:rPr lang="en-GB" altLang="en-US" sz="2400" dirty="0" err="1" smtClean="0">
                <a:solidFill>
                  <a:srgbClr val="000099"/>
                </a:solidFill>
                <a:latin typeface="Arial" charset="0"/>
                <a:cs typeface="Arial" charset="0"/>
              </a:rPr>
              <a:t>dat</a:t>
            </a:r>
            <a:r>
              <a:rPr lang="lv-LV" altLang="en-US" sz="2400" dirty="0" err="1" smtClean="0">
                <a:solidFill>
                  <a:srgbClr val="000099"/>
                </a:solidFill>
                <a:latin typeface="Arial" charset="0"/>
                <a:cs typeface="Arial" charset="0"/>
              </a:rPr>
              <a:t>ubāzes</a:t>
            </a:r>
            <a:r>
              <a:rPr lang="en-GB" altLang="en-US" sz="2400" dirty="0" smtClean="0">
                <a:solidFill>
                  <a:srgbClr val="000099"/>
                </a:solidFill>
                <a:latin typeface="Arial" charset="0"/>
                <a:cs typeface="Arial" charset="0"/>
              </a:rPr>
              <a:t> (E</a:t>
            </a:r>
            <a:r>
              <a:rPr lang="lv-LV" altLang="en-US" sz="2400" dirty="0" smtClean="0">
                <a:solidFill>
                  <a:srgbClr val="000099"/>
                </a:solidFill>
                <a:latin typeface="Arial" charset="0"/>
                <a:cs typeface="Arial" charset="0"/>
              </a:rPr>
              <a:t>S tiesību akti </a:t>
            </a:r>
            <a:r>
              <a:rPr lang="lv-LV" altLang="en-US" sz="2400" dirty="0" err="1" smtClean="0">
                <a:solidFill>
                  <a:srgbClr val="000099"/>
                </a:solidFill>
                <a:latin typeface="Arial" charset="0"/>
                <a:cs typeface="Arial" charset="0"/>
              </a:rPr>
              <a:t>u.c</a:t>
            </a:r>
            <a:r>
              <a:rPr lang="lv-LV" altLang="en-US" sz="2400" dirty="0" smtClean="0">
                <a:solidFill>
                  <a:srgbClr val="000099"/>
                </a:solidFill>
                <a:latin typeface="Arial" charset="0"/>
                <a:cs typeface="Arial" charset="0"/>
              </a:rPr>
              <a:t>.</a:t>
            </a:r>
            <a:r>
              <a:rPr lang="en-GB" altLang="en-US" sz="2400" dirty="0" smtClean="0">
                <a:solidFill>
                  <a:srgbClr val="000099"/>
                </a:solidFill>
                <a:latin typeface="Arial" charset="0"/>
                <a:cs typeface="Arial" charset="0"/>
              </a:rPr>
              <a:t>)</a:t>
            </a:r>
            <a:endParaRPr lang="en-GB" altLang="en-US" sz="2400" dirty="0">
              <a:solidFill>
                <a:srgbClr val="000099"/>
              </a:solidFill>
              <a:latin typeface="Arial" charset="0"/>
              <a:cs typeface="Arial" charset="0"/>
            </a:endParaRPr>
          </a:p>
          <a:p>
            <a:pPr>
              <a:spcBef>
                <a:spcPct val="20000"/>
              </a:spcBef>
              <a:spcAft>
                <a:spcPct val="20000"/>
              </a:spcAft>
              <a:buClr>
                <a:srgbClr val="CC3300"/>
              </a:buClr>
              <a:buFont typeface="Wingdings" pitchFamily="2" charset="2"/>
              <a:buChar char="§"/>
            </a:pPr>
            <a:r>
              <a:rPr lang="lv-LV" altLang="en-US" sz="2400" dirty="0" smtClean="0">
                <a:solidFill>
                  <a:srgbClr val="000099"/>
                </a:solidFill>
                <a:latin typeface="Arial" charset="0"/>
                <a:cs typeface="Arial" charset="0"/>
              </a:rPr>
              <a:t>Ārējo tulkojumu nodaļa (</a:t>
            </a:r>
            <a:r>
              <a:rPr lang="lv-LV" altLang="en-US" sz="2400" i="1" dirty="0" smtClean="0">
                <a:solidFill>
                  <a:srgbClr val="000099"/>
                </a:solidFill>
                <a:latin typeface="Arial" charset="0"/>
                <a:cs typeface="Arial" charset="0"/>
              </a:rPr>
              <a:t>FMB</a:t>
            </a:r>
            <a:r>
              <a:rPr lang="lv-LV" altLang="en-US" sz="2400" dirty="0" smtClean="0">
                <a:solidFill>
                  <a:srgbClr val="000099"/>
                </a:solidFill>
                <a:latin typeface="Arial" charset="0"/>
                <a:cs typeface="Arial" charset="0"/>
              </a:rPr>
              <a:t>)</a:t>
            </a:r>
          </a:p>
          <a:p>
            <a:pPr>
              <a:spcBef>
                <a:spcPct val="20000"/>
              </a:spcBef>
              <a:spcAft>
                <a:spcPct val="20000"/>
              </a:spcAft>
              <a:buClr>
                <a:srgbClr val="CC3300"/>
              </a:buClr>
              <a:buFont typeface="Wingdings" pitchFamily="2" charset="2"/>
              <a:buChar char="§"/>
            </a:pPr>
            <a:r>
              <a:rPr lang="lv-LV" altLang="en-US" sz="2400" dirty="0" smtClean="0">
                <a:solidFill>
                  <a:srgbClr val="000099"/>
                </a:solidFill>
                <a:latin typeface="Arial" charset="0"/>
                <a:cs typeface="Arial" charset="0"/>
              </a:rPr>
              <a:t> </a:t>
            </a:r>
            <a:r>
              <a:rPr lang="lv-LV" altLang="en-US" sz="2400" dirty="0">
                <a:solidFill>
                  <a:srgbClr val="000099"/>
                </a:solidFill>
                <a:latin typeface="Arial" charset="0"/>
                <a:cs typeface="Arial" charset="0"/>
              </a:rPr>
              <a:t>Ārštata tulkojumu </a:t>
            </a:r>
            <a:r>
              <a:rPr lang="lv-LV" altLang="en-US" sz="2400" dirty="0" smtClean="0">
                <a:solidFill>
                  <a:srgbClr val="000099"/>
                </a:solidFill>
                <a:latin typeface="Arial" charset="0"/>
                <a:cs typeface="Arial" charset="0"/>
              </a:rPr>
              <a:t>korespondents valodu nodaļās (</a:t>
            </a:r>
            <a:r>
              <a:rPr lang="lv-LV" altLang="en-US" sz="2400" i="1" dirty="0" smtClean="0">
                <a:solidFill>
                  <a:srgbClr val="000099"/>
                </a:solidFill>
                <a:latin typeface="Arial" charset="0"/>
                <a:cs typeface="Arial" charset="0"/>
              </a:rPr>
              <a:t>FMB</a:t>
            </a:r>
            <a:r>
              <a:rPr lang="lv-LV" altLang="en-US" sz="2400" dirty="0" smtClean="0">
                <a:solidFill>
                  <a:srgbClr val="000099"/>
                </a:solidFill>
                <a:latin typeface="Arial" charset="0"/>
                <a:cs typeface="Arial" charset="0"/>
              </a:rPr>
              <a:t>)</a:t>
            </a:r>
            <a:endParaRPr lang="en-GB" altLang="en-US" sz="2400" dirty="0">
              <a:solidFill>
                <a:srgbClr val="000099"/>
              </a:solidFill>
              <a:latin typeface="Arial" charset="0"/>
              <a:cs typeface="Arial" charset="0"/>
            </a:endParaRPr>
          </a:p>
        </p:txBody>
      </p:sp>
    </p:spTree>
    <p:extLst>
      <p:ext uri="{BB962C8B-B14F-4D97-AF65-F5344CB8AC3E}">
        <p14:creationId xmlns:p14="http://schemas.microsoft.com/office/powerpoint/2010/main" val="3008519636"/>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13544" y="1268413"/>
            <a:ext cx="8229600" cy="936625"/>
          </a:xfrm>
        </p:spPr>
        <p:txBody>
          <a:bodyPr/>
          <a:lstStyle/>
          <a:p>
            <a:pPr indent="0" algn="ctr" eaLnBrk="1" hangingPunct="1"/>
            <a:r>
              <a:rPr lang="en-GB" dirty="0" smtClean="0"/>
              <a:t>Translation outsourcing</a:t>
            </a:r>
            <a:endParaRPr lang="en-US" dirty="0" smtClean="0"/>
          </a:p>
        </p:txBody>
      </p:sp>
      <p:sp>
        <p:nvSpPr>
          <p:cNvPr id="2" name="Slide Number Placeholder 1"/>
          <p:cNvSpPr>
            <a:spLocks noGrp="1"/>
          </p:cNvSpPr>
          <p:nvPr>
            <p:ph type="sldNum" sz="quarter" idx="12"/>
          </p:nvPr>
        </p:nvSpPr>
        <p:spPr/>
        <p:txBody>
          <a:bodyPr/>
          <a:lstStyle/>
          <a:p>
            <a:pPr>
              <a:defRPr/>
            </a:pPr>
            <a:fld id="{06D09D7A-4E13-43A9-A66A-00D701CE9FE7}" type="slidenum">
              <a:rPr lang="en-GB" smtClean="0"/>
              <a:pPr>
                <a:defRPr/>
              </a:pPr>
              <a:t>4</a:t>
            </a:fld>
            <a:endParaRPr lang="en-GB"/>
          </a:p>
        </p:txBody>
      </p:sp>
      <p:sp>
        <p:nvSpPr>
          <p:cNvPr id="59395" name="Rectangle 3"/>
          <p:cNvSpPr>
            <a:spLocks noGrp="1" noChangeArrowheads="1"/>
          </p:cNvSpPr>
          <p:nvPr>
            <p:ph idx="1"/>
          </p:nvPr>
        </p:nvSpPr>
        <p:spPr>
          <a:xfrm>
            <a:off x="323528" y="2564904"/>
            <a:ext cx="8363272" cy="3633788"/>
          </a:xfrm>
        </p:spPr>
        <p:txBody>
          <a:bodyPr/>
          <a:lstStyle/>
          <a:p>
            <a:pPr marL="457200" lvl="1" indent="0" eaLnBrk="1" hangingPunct="1">
              <a:buNone/>
            </a:pPr>
            <a:r>
              <a:rPr lang="lv-LV" altLang="en-US" dirty="0">
                <a:solidFill>
                  <a:srgbClr val="000099"/>
                </a:solidFill>
                <a:latin typeface="Arial" charset="0"/>
                <a:cs typeface="Arial" charset="0"/>
              </a:rPr>
              <a:t>Kopš </a:t>
            </a:r>
            <a:r>
              <a:rPr lang="en-GB" altLang="en-US" dirty="0">
                <a:solidFill>
                  <a:srgbClr val="000099"/>
                </a:solidFill>
                <a:latin typeface="Arial" charset="0"/>
                <a:cs typeface="Arial" charset="0"/>
              </a:rPr>
              <a:t>2004</a:t>
            </a:r>
            <a:r>
              <a:rPr lang="lv-LV" altLang="en-US" dirty="0">
                <a:solidFill>
                  <a:srgbClr val="000099"/>
                </a:solidFill>
                <a:latin typeface="Arial" charset="0"/>
                <a:cs typeface="Arial" charset="0"/>
              </a:rPr>
              <a:t>. gada ārštata tulkošana ir bijusi permanents resurss</a:t>
            </a:r>
            <a:r>
              <a:rPr lang="en-GB" altLang="en-US" dirty="0">
                <a:solidFill>
                  <a:srgbClr val="000099"/>
                </a:solidFill>
                <a:latin typeface="Arial" charset="0"/>
                <a:cs typeface="Arial" charset="0"/>
              </a:rPr>
              <a:t> </a:t>
            </a:r>
            <a:endParaRPr lang="lv-LV" altLang="en-US" b="0" dirty="0" smtClean="0">
              <a:cs typeface="Arial" charset="0"/>
            </a:endParaRPr>
          </a:p>
          <a:p>
            <a:pPr marL="457200" lvl="1" indent="0" eaLnBrk="1" hangingPunct="1">
              <a:buNone/>
            </a:pPr>
            <a:endParaRPr lang="lv-LV" altLang="en-US" dirty="0" smtClean="0">
              <a:solidFill>
                <a:srgbClr val="000099"/>
              </a:solidFill>
              <a:latin typeface="Arial" charset="0"/>
              <a:cs typeface="Arial" charset="0"/>
            </a:endParaRPr>
          </a:p>
          <a:p>
            <a:pPr marL="457200" lvl="1" indent="0" eaLnBrk="1" hangingPunct="1">
              <a:buNone/>
            </a:pPr>
            <a:endParaRPr lang="lv-LV" altLang="en-US" dirty="0" smtClean="0">
              <a:solidFill>
                <a:srgbClr val="000099"/>
              </a:solidFill>
              <a:latin typeface="Arial" charset="0"/>
              <a:cs typeface="Arial" charset="0"/>
            </a:endParaRPr>
          </a:p>
          <a:p>
            <a:pPr marL="457200" lvl="1" indent="0" eaLnBrk="1" hangingPunct="1">
              <a:buNone/>
            </a:pPr>
            <a:endParaRPr lang="lv-LV" altLang="en-US" dirty="0" smtClean="0">
              <a:solidFill>
                <a:srgbClr val="000099"/>
              </a:solidFill>
              <a:latin typeface="Arial" charset="0"/>
              <a:cs typeface="Arial" charset="0"/>
            </a:endParaRPr>
          </a:p>
          <a:p>
            <a:pPr marL="457200" lvl="1" indent="0" eaLnBrk="1" hangingPunct="1">
              <a:buNone/>
            </a:pPr>
            <a:endParaRPr lang="lv-LV" altLang="en-US" dirty="0">
              <a:solidFill>
                <a:srgbClr val="000099"/>
              </a:solidFill>
              <a:latin typeface="Arial" charset="0"/>
              <a:cs typeface="Arial" charset="0"/>
            </a:endParaRPr>
          </a:p>
          <a:p>
            <a:pPr marL="457200" lvl="1" indent="0" eaLnBrk="1" hangingPunct="1">
              <a:buNone/>
            </a:pPr>
            <a:r>
              <a:rPr lang="lv-LV" altLang="en-US" dirty="0" smtClean="0">
                <a:solidFill>
                  <a:srgbClr val="000099"/>
                </a:solidFill>
                <a:latin typeface="Arial" charset="0"/>
                <a:cs typeface="Arial" charset="0"/>
              </a:rPr>
              <a:t>( turpmāk: </a:t>
            </a:r>
            <a:r>
              <a:rPr lang="lv-LV" dirty="0" smtClean="0">
                <a:solidFill>
                  <a:srgbClr val="000099"/>
                </a:solidFill>
                <a:latin typeface="Arial" charset="0"/>
                <a:cs typeface="Arial" charset="0"/>
              </a:rPr>
              <a:t>30%&gt;&gt;</a:t>
            </a:r>
            <a:r>
              <a:rPr lang="lv-LV" dirty="0">
                <a:solidFill>
                  <a:srgbClr val="000099"/>
                </a:solidFill>
                <a:latin typeface="Arial" charset="0"/>
                <a:cs typeface="Arial" charset="0"/>
              </a:rPr>
              <a:t>40%)</a:t>
            </a:r>
            <a:endParaRPr lang="lv-LV" altLang="en-US" dirty="0">
              <a:solidFill>
                <a:srgbClr val="000099"/>
              </a:solidFill>
              <a:latin typeface="Arial" charset="0"/>
              <a:cs typeface="Arial" charset="0"/>
            </a:endParaRPr>
          </a:p>
          <a:p>
            <a:pPr marL="457200" lvl="1" indent="0" eaLnBrk="1" hangingPunct="1">
              <a:buNone/>
            </a:pPr>
            <a:endParaRPr lang="lv-LV" altLang="en-US" dirty="0" smtClean="0">
              <a:solidFill>
                <a:srgbClr val="000099"/>
              </a:solidFill>
              <a:latin typeface="Arial" charset="0"/>
              <a:cs typeface="Arial" charset="0"/>
            </a:endParaRPr>
          </a:p>
          <a:p>
            <a:pPr marL="457200" lvl="1" indent="0" eaLnBrk="1" hangingPunct="1">
              <a:buNone/>
            </a:pPr>
            <a:r>
              <a:rPr lang="lv-LV" altLang="en-US" dirty="0" smtClean="0">
                <a:solidFill>
                  <a:srgbClr val="000099"/>
                </a:solidFill>
                <a:latin typeface="Arial" charset="0"/>
                <a:cs typeface="Arial" charset="0"/>
              </a:rPr>
              <a:t>Galvenokārt tulkošana, bet arī citi darba uzdevumi</a:t>
            </a:r>
            <a:endParaRPr lang="en-GB" b="0" dirty="0" smtClean="0"/>
          </a:p>
        </p:txBody>
      </p:sp>
      <p:sp>
        <p:nvSpPr>
          <p:cNvPr id="59396" name="Rectangle 4"/>
          <p:cNvSpPr>
            <a:spLocks noChangeArrowheads="1"/>
          </p:cNvSpPr>
          <p:nvPr/>
        </p:nvSpPr>
        <p:spPr bwMode="auto">
          <a:xfrm>
            <a:off x="167450" y="3284984"/>
            <a:ext cx="884078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bg1"/>
              </a:buClr>
            </a:pPr>
            <a:r>
              <a:rPr lang="lv-LV" sz="2400" dirty="0" smtClean="0">
                <a:solidFill>
                  <a:srgbClr val="0F5494"/>
                </a:solidFill>
              </a:rPr>
              <a:t>2015. gadā </a:t>
            </a:r>
            <a:r>
              <a:rPr lang="lv-LV" sz="2400" b="0" dirty="0" smtClean="0">
                <a:solidFill>
                  <a:srgbClr val="0F5494"/>
                </a:solidFill>
              </a:rPr>
              <a:t>ārštata tulkojumi veidoja </a:t>
            </a:r>
            <a:r>
              <a:rPr lang="pl-PL" sz="2400" dirty="0" smtClean="0">
                <a:solidFill>
                  <a:srgbClr val="0F5494"/>
                </a:solidFill>
              </a:rPr>
              <a:t>2</a:t>
            </a:r>
            <a:r>
              <a:rPr lang="fi-FI" sz="2400" dirty="0" smtClean="0">
                <a:solidFill>
                  <a:srgbClr val="0F5494"/>
                </a:solidFill>
              </a:rPr>
              <a:t>6</a:t>
            </a:r>
            <a:r>
              <a:rPr lang="lv-LV" sz="2400" dirty="0" smtClean="0">
                <a:solidFill>
                  <a:srgbClr val="0F5494"/>
                </a:solidFill>
              </a:rPr>
              <a:t>,</a:t>
            </a:r>
            <a:r>
              <a:rPr lang="fi-FI" sz="2400" dirty="0" smtClean="0">
                <a:solidFill>
                  <a:srgbClr val="0F5494"/>
                </a:solidFill>
              </a:rPr>
              <a:t>7 </a:t>
            </a:r>
            <a:r>
              <a:rPr lang="en-GB" sz="2400" dirty="0" smtClean="0">
                <a:solidFill>
                  <a:srgbClr val="0F5494"/>
                </a:solidFill>
              </a:rPr>
              <a:t>%</a:t>
            </a:r>
            <a:r>
              <a:rPr lang="ro-RO" sz="2400" dirty="0" smtClean="0">
                <a:solidFill>
                  <a:srgbClr val="0F5494"/>
                </a:solidFill>
              </a:rPr>
              <a:t> </a:t>
            </a:r>
            <a:endParaRPr lang="lv-LV" sz="2400" dirty="0" smtClean="0">
              <a:solidFill>
                <a:srgbClr val="0F5494"/>
              </a:solidFill>
            </a:endParaRPr>
          </a:p>
          <a:p>
            <a:pPr marL="342900" indent="-342900" algn="ctr">
              <a:spcBef>
                <a:spcPct val="20000"/>
              </a:spcBef>
              <a:buClr>
                <a:schemeClr val="bg1"/>
              </a:buClr>
            </a:pPr>
            <a:r>
              <a:rPr lang="lv-LV" sz="2400" b="0" dirty="0" smtClean="0">
                <a:solidFill>
                  <a:srgbClr val="0F5494"/>
                </a:solidFill>
              </a:rPr>
              <a:t>no</a:t>
            </a:r>
            <a:r>
              <a:rPr lang="ro-RO" sz="2400" b="0" dirty="0" smtClean="0">
                <a:solidFill>
                  <a:srgbClr val="0F5494"/>
                </a:solidFill>
              </a:rPr>
              <a:t> </a:t>
            </a:r>
            <a:r>
              <a:rPr lang="en-GB" sz="2400" b="0" dirty="0" smtClean="0">
                <a:solidFill>
                  <a:srgbClr val="0F5494"/>
                </a:solidFill>
              </a:rPr>
              <a:t>DGT</a:t>
            </a:r>
            <a:r>
              <a:rPr lang="lv-LV" sz="2400" b="0" dirty="0" smtClean="0">
                <a:solidFill>
                  <a:srgbClr val="0F5494"/>
                </a:solidFill>
              </a:rPr>
              <a:t> kopējā pārtulkoto lappušu skaita</a:t>
            </a:r>
            <a:endParaRPr lang="en-GB" sz="2400" b="0" dirty="0">
              <a:solidFill>
                <a:srgbClr val="0F5494"/>
              </a:solidFill>
            </a:endParaRPr>
          </a:p>
        </p:txBody>
      </p:sp>
    </p:spTree>
    <p:extLst>
      <p:ext uri="{BB962C8B-B14F-4D97-AF65-F5344CB8AC3E}">
        <p14:creationId xmlns:p14="http://schemas.microsoft.com/office/powerpoint/2010/main" val="360722767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indent="0" algn="ctr" eaLnBrk="1" hangingPunct="1"/>
            <a:r>
              <a:rPr lang="en-GB" dirty="0" err="1" smtClean="0"/>
              <a:t>Tradi</a:t>
            </a:r>
            <a:r>
              <a:rPr lang="lv-LV" dirty="0" err="1" smtClean="0"/>
              <a:t>cionālie</a:t>
            </a:r>
            <a:r>
              <a:rPr lang="lv-LV" dirty="0" smtClean="0"/>
              <a:t> </a:t>
            </a:r>
            <a:r>
              <a:rPr lang="en-GB" dirty="0" smtClean="0"/>
              <a:t>t</a:t>
            </a:r>
            <a:r>
              <a:rPr lang="lv-LV" dirty="0" err="1" smtClean="0"/>
              <a:t>ulkotāja</a:t>
            </a:r>
            <a:r>
              <a:rPr lang="lv-LV" dirty="0" smtClean="0"/>
              <a:t> palīglīdzekļi</a:t>
            </a:r>
            <a:endParaRPr lang="en-GB" dirty="0" smtClean="0"/>
          </a:p>
        </p:txBody>
      </p:sp>
      <p:sp>
        <p:nvSpPr>
          <p:cNvPr id="2" name="Slide Number Placeholder 1"/>
          <p:cNvSpPr>
            <a:spLocks noGrp="1"/>
          </p:cNvSpPr>
          <p:nvPr>
            <p:ph type="sldNum" sz="quarter" idx="12"/>
          </p:nvPr>
        </p:nvSpPr>
        <p:spPr/>
        <p:txBody>
          <a:bodyPr/>
          <a:lstStyle/>
          <a:p>
            <a:pPr>
              <a:defRPr/>
            </a:pPr>
            <a:fld id="{06D09D7A-4E13-43A9-A66A-00D701CE9FE7}" type="slidenum">
              <a:rPr lang="en-GB" smtClean="0"/>
              <a:pPr>
                <a:defRPr/>
              </a:pPr>
              <a:t>40</a:t>
            </a:fld>
            <a:endParaRPr lang="en-GB"/>
          </a:p>
        </p:txBody>
      </p:sp>
      <p:sp>
        <p:nvSpPr>
          <p:cNvPr id="29699" name="Rectangle 3"/>
          <p:cNvSpPr>
            <a:spLocks noGrp="1" noChangeArrowheads="1"/>
          </p:cNvSpPr>
          <p:nvPr>
            <p:ph idx="1"/>
          </p:nvPr>
        </p:nvSpPr>
        <p:spPr/>
        <p:txBody>
          <a:bodyPr/>
          <a:lstStyle/>
          <a:p>
            <a:pPr marL="820738" lvl="1" defTabSz="762000" eaLnBrk="1" hangingPunct="1">
              <a:buClr>
                <a:srgbClr val="0F5494"/>
              </a:buClr>
            </a:pPr>
            <a:r>
              <a:rPr lang="lv-LV" b="0" dirty="0"/>
              <a:t>K</a:t>
            </a:r>
            <a:r>
              <a:rPr lang="en-GB" b="0" dirty="0" err="1" smtClean="0"/>
              <a:t>onta</a:t>
            </a:r>
            <a:r>
              <a:rPr lang="lv-LV" b="0" dirty="0" err="1" smtClean="0"/>
              <a:t>kti</a:t>
            </a:r>
            <a:r>
              <a:rPr lang="lv-LV" b="0" dirty="0" smtClean="0"/>
              <a:t> ar pasūtītāju/ citiem tulkotājiem</a:t>
            </a:r>
            <a:endParaRPr lang="en-GB" b="0" dirty="0" smtClean="0"/>
          </a:p>
          <a:p>
            <a:pPr marL="820738" lvl="1" defTabSz="762000" eaLnBrk="1" hangingPunct="1"/>
            <a:r>
              <a:rPr lang="lv-LV" b="0" dirty="0"/>
              <a:t>K</a:t>
            </a:r>
            <a:r>
              <a:rPr lang="en-GB" b="0" dirty="0" err="1"/>
              <a:t>onta</a:t>
            </a:r>
            <a:r>
              <a:rPr lang="lv-LV" b="0" dirty="0" err="1"/>
              <a:t>kti</a:t>
            </a:r>
            <a:r>
              <a:rPr lang="lv-LV" b="0" dirty="0"/>
              <a:t> </a:t>
            </a:r>
            <a:r>
              <a:rPr lang="lv-LV" b="0" dirty="0" smtClean="0"/>
              <a:t>ar speciālistiem Komisijā, citās iestādēs vai dalībvalstīs</a:t>
            </a:r>
            <a:endParaRPr lang="en-GB" b="0" dirty="0" smtClean="0"/>
          </a:p>
          <a:p>
            <a:pPr marL="820738" lvl="1" defTabSz="762000" eaLnBrk="1" hangingPunct="1">
              <a:buClr>
                <a:srgbClr val="0F5494"/>
              </a:buClr>
            </a:pPr>
            <a:r>
              <a:rPr lang="lv-LV" b="0" dirty="0" smtClean="0"/>
              <a:t>Bibliotēkas </a:t>
            </a:r>
            <a:endParaRPr lang="en-GB" b="0" dirty="0" smtClean="0"/>
          </a:p>
          <a:p>
            <a:pPr marL="820738" lvl="1" defTabSz="762000" eaLnBrk="1" hangingPunct="1">
              <a:buClr>
                <a:srgbClr val="0F5494"/>
              </a:buClr>
            </a:pPr>
            <a:r>
              <a:rPr lang="en-GB" b="0" dirty="0" smtClean="0"/>
              <a:t>Reference</a:t>
            </a:r>
            <a:r>
              <a:rPr lang="lv-LV" b="0" smtClean="0"/>
              <a:t>s teksti</a:t>
            </a:r>
            <a:endParaRPr lang="en-GB" b="0" dirty="0" smtClean="0"/>
          </a:p>
          <a:p>
            <a:pPr marL="820738" lvl="1" defTabSz="762000" eaLnBrk="1" hangingPunct="1">
              <a:buFont typeface="Wingdings" pitchFamily="2" charset="2"/>
              <a:buChar char="§"/>
            </a:pPr>
            <a:endParaRPr lang="en-GB" b="0" dirty="0" smtClean="0"/>
          </a:p>
        </p:txBody>
      </p:sp>
      <p:pic>
        <p:nvPicPr>
          <p:cNvPr id="311301" name="Picture 5" descr="tool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089400"/>
            <a:ext cx="317341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0443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11301"/>
                                        </p:tgtEl>
                                        <p:attrNameLst>
                                          <p:attrName>style.visibility</p:attrName>
                                        </p:attrNameLst>
                                      </p:cBhvr>
                                      <p:to>
                                        <p:strVal val="visible"/>
                                      </p:to>
                                    </p:set>
                                    <p:animEffect transition="in" filter="fade">
                                      <p:cBhvr>
                                        <p:cTn id="7" dur="500"/>
                                        <p:tgtEl>
                                          <p:spTgt spid="311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lv-LV" altLang="en-US" smtClean="0"/>
              <a:t>Sadarbība ar speciālistiem</a:t>
            </a:r>
            <a:endParaRPr lang="en-GB" altLang="en-US" smtClean="0"/>
          </a:p>
        </p:txBody>
      </p:sp>
      <p:sp>
        <p:nvSpPr>
          <p:cNvPr id="13315" name="Content Placeholder 2"/>
          <p:cNvSpPr>
            <a:spLocks noGrp="1"/>
          </p:cNvSpPr>
          <p:nvPr>
            <p:ph idx="1"/>
          </p:nvPr>
        </p:nvSpPr>
        <p:spPr/>
        <p:txBody>
          <a:bodyPr/>
          <a:lstStyle/>
          <a:p>
            <a:pPr lvl="1">
              <a:spcAft>
                <a:spcPts val="1200"/>
              </a:spcAft>
            </a:pPr>
            <a:r>
              <a:rPr lang="lv-LV" altLang="en-US" sz="2400" smtClean="0"/>
              <a:t>Izpratne par to, kas ir termins</a:t>
            </a:r>
          </a:p>
          <a:p>
            <a:pPr lvl="1">
              <a:spcAft>
                <a:spcPts val="1200"/>
              </a:spcAft>
            </a:pPr>
            <a:r>
              <a:rPr lang="lv-LV" altLang="en-US" sz="2400" smtClean="0"/>
              <a:t>Speciālistu viedokļu atšķirības</a:t>
            </a:r>
          </a:p>
          <a:p>
            <a:pPr lvl="1">
              <a:spcAft>
                <a:spcPts val="1200"/>
              </a:spcAft>
            </a:pPr>
            <a:r>
              <a:rPr lang="lv-LV" altLang="en-US" sz="2400" smtClean="0"/>
              <a:t>Konkrēts risinājums pretstatā universālam lietojumam</a:t>
            </a:r>
          </a:p>
          <a:p>
            <a:pPr lvl="1">
              <a:spcAft>
                <a:spcPts val="1200"/>
              </a:spcAft>
            </a:pPr>
            <a:r>
              <a:rPr lang="lv-LV" altLang="en-US" sz="2400" smtClean="0"/>
              <a:t>Apstiprinātā terminoloģija un ikdienas lietojums</a:t>
            </a:r>
          </a:p>
          <a:p>
            <a:pPr lvl="1">
              <a:spcAft>
                <a:spcPts val="1200"/>
              </a:spcAft>
            </a:pPr>
            <a:r>
              <a:rPr lang="lv-LV" altLang="en-US" sz="2400" smtClean="0"/>
              <a:t>Konfidencialitāte, profesionālā ētika</a:t>
            </a:r>
            <a:endParaRPr lang="en-GB" altLang="en-US" sz="2400" smtClean="0"/>
          </a:p>
        </p:txBody>
      </p:sp>
    </p:spTree>
    <p:extLst>
      <p:ext uri="{BB962C8B-B14F-4D97-AF65-F5344CB8AC3E}">
        <p14:creationId xmlns:p14="http://schemas.microsoft.com/office/powerpoint/2010/main" val="1178120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539750" y="1844675"/>
            <a:ext cx="8229600" cy="3633788"/>
          </a:xfrm>
        </p:spPr>
        <p:txBody>
          <a:bodyPr anchor="ctr"/>
          <a:lstStyle/>
          <a:p>
            <a:pPr defTabSz="762000">
              <a:lnSpc>
                <a:spcPct val="90000"/>
              </a:lnSpc>
              <a:buClr>
                <a:srgbClr val="000099"/>
              </a:buClr>
              <a:tabLst>
                <a:tab pos="4572000" algn="l"/>
              </a:tabLst>
            </a:pPr>
            <a:endParaRPr lang="en-GB" altLang="en-US" b="1" dirty="0" smtClean="0">
              <a:solidFill>
                <a:srgbClr val="000099"/>
              </a:solidFill>
            </a:endParaRPr>
          </a:p>
          <a:p>
            <a:pPr defTabSz="762000">
              <a:lnSpc>
                <a:spcPct val="90000"/>
              </a:lnSpc>
              <a:buClr>
                <a:srgbClr val="000099"/>
              </a:buClr>
              <a:buFontTx/>
              <a:buNone/>
              <a:tabLst>
                <a:tab pos="4572000" algn="l"/>
              </a:tabLst>
            </a:pPr>
            <a:r>
              <a:rPr lang="lv-LV" altLang="en-US" b="1" i="0" dirty="0">
                <a:solidFill>
                  <a:srgbClr val="E28700"/>
                </a:solidFill>
              </a:rPr>
              <a:t>K</a:t>
            </a:r>
            <a:r>
              <a:rPr lang="en-GB" altLang="en-US" b="1" i="0" dirty="0" err="1" smtClean="0">
                <a:solidFill>
                  <a:srgbClr val="E28700"/>
                </a:solidFill>
              </a:rPr>
              <a:t>onfiden</a:t>
            </a:r>
            <a:r>
              <a:rPr lang="lv-LV" altLang="en-US" b="1" i="0" dirty="0" err="1" smtClean="0">
                <a:solidFill>
                  <a:srgbClr val="E28700"/>
                </a:solidFill>
              </a:rPr>
              <a:t>cialitāte</a:t>
            </a:r>
            <a:endParaRPr lang="en-GB" altLang="en-US" b="1" i="0" dirty="0" smtClean="0">
              <a:solidFill>
                <a:srgbClr val="E28700"/>
              </a:solidFill>
            </a:endParaRPr>
          </a:p>
          <a:p>
            <a:pPr defTabSz="762000">
              <a:lnSpc>
                <a:spcPct val="90000"/>
              </a:lnSpc>
              <a:buClr>
                <a:srgbClr val="000099"/>
              </a:buClr>
              <a:buFontTx/>
              <a:buNone/>
              <a:tabLst>
                <a:tab pos="4572000" algn="l"/>
              </a:tabLst>
            </a:pPr>
            <a:endParaRPr lang="en-GB" altLang="en-US" b="1" i="0" dirty="0" smtClean="0">
              <a:solidFill>
                <a:srgbClr val="E28700"/>
              </a:solidFill>
            </a:endParaRPr>
          </a:p>
          <a:p>
            <a:pPr defTabSz="762000">
              <a:lnSpc>
                <a:spcPct val="90000"/>
              </a:lnSpc>
              <a:buClr>
                <a:srgbClr val="000099"/>
              </a:buClr>
              <a:buFontTx/>
              <a:buNone/>
              <a:tabLst>
                <a:tab pos="4572000" algn="l"/>
              </a:tabLst>
            </a:pPr>
            <a:endParaRPr lang="en-GB" altLang="en-US" b="1" i="0" dirty="0" smtClean="0">
              <a:solidFill>
                <a:srgbClr val="E28700"/>
              </a:solidFill>
            </a:endParaRPr>
          </a:p>
          <a:p>
            <a:pPr defTabSz="762000">
              <a:lnSpc>
                <a:spcPct val="90000"/>
              </a:lnSpc>
              <a:buClr>
                <a:srgbClr val="000099"/>
              </a:buClr>
              <a:tabLst>
                <a:tab pos="4572000" algn="l"/>
              </a:tabLst>
            </a:pPr>
            <a:r>
              <a:rPr lang="en-GB" altLang="en-US" i="0" dirty="0" smtClean="0">
                <a:solidFill>
                  <a:schemeClr val="accent2"/>
                </a:solidFill>
              </a:rPr>
              <a:t>“</a:t>
            </a:r>
            <a:r>
              <a:rPr lang="en-GB" altLang="en-US" dirty="0" smtClean="0">
                <a:solidFill>
                  <a:schemeClr val="accent2"/>
                </a:solidFill>
              </a:rPr>
              <a:t>Treat in the strictest confidence and not make use of or divulge to third parties any information or document</a:t>
            </a:r>
            <a:r>
              <a:rPr lang="en-GB" altLang="en-US" i="0" dirty="0" smtClean="0">
                <a:solidFill>
                  <a:schemeClr val="accent2"/>
                </a:solidFill>
              </a:rPr>
              <a:t>”</a:t>
            </a:r>
          </a:p>
          <a:p>
            <a:pPr defTabSz="762000">
              <a:lnSpc>
                <a:spcPct val="90000"/>
              </a:lnSpc>
              <a:buClr>
                <a:srgbClr val="000099"/>
              </a:buClr>
              <a:buFontTx/>
              <a:buNone/>
              <a:tabLst>
                <a:tab pos="4572000" algn="l"/>
              </a:tabLst>
            </a:pPr>
            <a:endParaRPr lang="en-GB" altLang="en-US" i="0" dirty="0" smtClean="0">
              <a:solidFill>
                <a:schemeClr val="accent2"/>
              </a:solidFill>
            </a:endParaRPr>
          </a:p>
          <a:p>
            <a:pPr defTabSz="762000">
              <a:lnSpc>
                <a:spcPct val="90000"/>
              </a:lnSpc>
              <a:buClr>
                <a:srgbClr val="000099"/>
              </a:buClr>
              <a:tabLst>
                <a:tab pos="4572000" algn="l"/>
              </a:tabLst>
            </a:pPr>
            <a:r>
              <a:rPr lang="lv-LV" altLang="en-US" i="0" dirty="0" err="1" smtClean="0">
                <a:solidFill>
                  <a:schemeClr val="accent2"/>
                </a:solidFill>
              </a:rPr>
              <a:t>Mašīntulkošanas</a:t>
            </a:r>
            <a:r>
              <a:rPr lang="lv-LV" altLang="en-US" i="0" dirty="0" smtClean="0">
                <a:solidFill>
                  <a:schemeClr val="accent2"/>
                </a:solidFill>
              </a:rPr>
              <a:t> ierobežojumi</a:t>
            </a:r>
            <a:endParaRPr lang="en-GB" altLang="en-US" i="0" dirty="0" smtClean="0">
              <a:solidFill>
                <a:schemeClr val="accent2"/>
              </a:solidFill>
            </a:endParaRPr>
          </a:p>
          <a:p>
            <a:pPr defTabSz="762000">
              <a:lnSpc>
                <a:spcPct val="90000"/>
              </a:lnSpc>
              <a:buClr>
                <a:srgbClr val="000099"/>
              </a:buClr>
              <a:tabLst>
                <a:tab pos="4572000" algn="l"/>
              </a:tabLst>
            </a:pPr>
            <a:endParaRPr lang="en-GB" altLang="en-US" sz="2000" i="0" dirty="0" smtClean="0">
              <a:solidFill>
                <a:schemeClr val="accent2"/>
              </a:solidFill>
            </a:endParaRPr>
          </a:p>
          <a:p>
            <a:pPr defTabSz="762000">
              <a:lnSpc>
                <a:spcPct val="90000"/>
              </a:lnSpc>
              <a:buClr>
                <a:srgbClr val="000099"/>
              </a:buClr>
              <a:tabLst>
                <a:tab pos="4572000" algn="l"/>
              </a:tabLst>
            </a:pPr>
            <a:endParaRPr lang="en-GB" altLang="en-US" sz="2800" b="1" i="0" dirty="0" smtClean="0">
              <a:solidFill>
                <a:srgbClr val="000099"/>
              </a:solidFill>
            </a:endParaRPr>
          </a:p>
          <a:p>
            <a:pPr lvl="1" defTabSz="762000">
              <a:lnSpc>
                <a:spcPct val="90000"/>
              </a:lnSpc>
              <a:buClr>
                <a:srgbClr val="C8371A"/>
              </a:buClr>
              <a:buFontTx/>
              <a:buNone/>
              <a:tabLst>
                <a:tab pos="4572000" algn="l"/>
              </a:tabLst>
            </a:pPr>
            <a:endParaRPr lang="en-GB" altLang="en-US" sz="1800" dirty="0" smtClean="0">
              <a:solidFill>
                <a:srgbClr val="000099"/>
              </a:solidFill>
            </a:endParaRPr>
          </a:p>
        </p:txBody>
      </p:sp>
      <p:sp>
        <p:nvSpPr>
          <p:cNvPr id="37891" name="Rectangle 3"/>
          <p:cNvSpPr>
            <a:spLocks noChangeArrowheads="1"/>
          </p:cNvSpPr>
          <p:nvPr/>
        </p:nvSpPr>
        <p:spPr bwMode="auto">
          <a:xfrm>
            <a:off x="179388" y="260350"/>
            <a:ext cx="381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es-ES_tradnl" altLang="en-US" sz="2400">
                <a:solidFill>
                  <a:srgbClr val="FF9724"/>
                </a:solidFill>
              </a:rPr>
              <a:t>Framework </a:t>
            </a:r>
            <a:r>
              <a:rPr lang="en-GB" altLang="en-US" sz="2400">
                <a:solidFill>
                  <a:srgbClr val="FF9724"/>
                </a:solidFill>
              </a:rPr>
              <a:t>contract</a:t>
            </a:r>
          </a:p>
        </p:txBody>
      </p:sp>
    </p:spTree>
    <p:extLst>
      <p:ext uri="{BB962C8B-B14F-4D97-AF65-F5344CB8AC3E}">
        <p14:creationId xmlns:p14="http://schemas.microsoft.com/office/powerpoint/2010/main" val="2246934295"/>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Sekmīgas sadarbības atslēga</a:t>
            </a:r>
            <a:endParaRPr lang="en-GB" dirty="0"/>
          </a:p>
        </p:txBody>
      </p:sp>
      <p:sp>
        <p:nvSpPr>
          <p:cNvPr id="3" name="Content Placeholder 2"/>
          <p:cNvSpPr>
            <a:spLocks noGrp="1"/>
          </p:cNvSpPr>
          <p:nvPr>
            <p:ph idx="1"/>
          </p:nvPr>
        </p:nvSpPr>
        <p:spPr/>
        <p:txBody>
          <a:bodyPr/>
          <a:lstStyle/>
          <a:p>
            <a:endParaRPr lang="lv-LV" dirty="0" smtClean="0"/>
          </a:p>
          <a:p>
            <a:r>
              <a:rPr lang="lv-LV" dirty="0" smtClean="0"/>
              <a:t>Vienota izpratne par kvalitāti</a:t>
            </a:r>
          </a:p>
          <a:p>
            <a:r>
              <a:rPr lang="lv-LV" dirty="0" smtClean="0"/>
              <a:t>Saziņa un sadarbošanās</a:t>
            </a:r>
          </a:p>
          <a:p>
            <a:r>
              <a:rPr lang="lv-LV" dirty="0" smtClean="0"/>
              <a:t>Resursu apzināšana un efektīva </a:t>
            </a:r>
            <a:r>
              <a:rPr lang="lv-LV" dirty="0"/>
              <a:t>izmantošana</a:t>
            </a:r>
            <a:endParaRPr lang="en-GB" dirty="0"/>
          </a:p>
        </p:txBody>
      </p:sp>
    </p:spTree>
    <p:extLst>
      <p:ext uri="{BB962C8B-B14F-4D97-AF65-F5344CB8AC3E}">
        <p14:creationId xmlns:p14="http://schemas.microsoft.com/office/powerpoint/2010/main" val="29691275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ChangeArrowheads="1"/>
          </p:cNvSpPr>
          <p:nvPr/>
        </p:nvSpPr>
        <p:spPr bwMode="auto">
          <a:xfrm>
            <a:off x="539750" y="2420938"/>
            <a:ext cx="82089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ctr">
              <a:buClr>
                <a:srgbClr val="CC6600"/>
              </a:buClr>
              <a:buFont typeface="Wingdings" pitchFamily="2" charset="2"/>
              <a:buNone/>
            </a:pPr>
            <a:endParaRPr lang="en-GB" altLang="en-US" sz="3200" b="0" i="1" dirty="0">
              <a:solidFill>
                <a:srgbClr val="2D5EC1"/>
              </a:solidFill>
              <a:latin typeface="Arial" charset="0"/>
              <a:cs typeface="Arial" charset="0"/>
            </a:endParaRPr>
          </a:p>
          <a:p>
            <a:pPr algn="ctr">
              <a:buClr>
                <a:srgbClr val="CC6600"/>
              </a:buClr>
              <a:buFont typeface="Wingdings" pitchFamily="2" charset="2"/>
              <a:buNone/>
            </a:pPr>
            <a:r>
              <a:rPr lang="lv-LV" altLang="en-US" sz="3200" i="1" dirty="0">
                <a:solidFill>
                  <a:srgbClr val="2D5EC1"/>
                </a:solidFill>
              </a:rPr>
              <a:t>Paldies par uzmanību</a:t>
            </a:r>
            <a:r>
              <a:rPr lang="en-GB" altLang="en-US" sz="3200" i="1" dirty="0">
                <a:solidFill>
                  <a:srgbClr val="2D5EC1"/>
                </a:solidFill>
              </a:rPr>
              <a:t>!</a:t>
            </a:r>
          </a:p>
          <a:p>
            <a:pPr algn="ctr">
              <a:buClr>
                <a:srgbClr val="CC6600"/>
              </a:buClr>
              <a:buFont typeface="Wingdings" pitchFamily="2" charset="2"/>
              <a:buNone/>
            </a:pPr>
            <a:endParaRPr lang="en-GB" altLang="en-US" sz="3200" b="0" i="1" dirty="0">
              <a:solidFill>
                <a:srgbClr val="FC283C"/>
              </a:solidFill>
              <a:latin typeface="Arial" charset="0"/>
              <a:cs typeface="Arial" charset="0"/>
            </a:endParaRPr>
          </a:p>
          <a:p>
            <a:pPr algn="ctr">
              <a:buClr>
                <a:srgbClr val="CC6600"/>
              </a:buClr>
              <a:buFont typeface="Wingdings" pitchFamily="2" charset="2"/>
              <a:buNone/>
            </a:pPr>
            <a:r>
              <a:rPr lang="en-GB" altLang="en-US" sz="2000" b="0" i="1" dirty="0">
                <a:solidFill>
                  <a:srgbClr val="0000FF"/>
                </a:solidFill>
                <a:latin typeface="Arial" charset="0"/>
                <a:cs typeface="Arial" charset="0"/>
              </a:rPr>
              <a:t>http://ec.europa.eu/dgs/translation/</a:t>
            </a:r>
          </a:p>
          <a:p>
            <a:pPr algn="ctr">
              <a:buClr>
                <a:srgbClr val="CC6600"/>
              </a:buClr>
              <a:buFont typeface="Wingdings" pitchFamily="2" charset="2"/>
              <a:buNone/>
            </a:pPr>
            <a:endParaRPr lang="en-GB" altLang="en-US" sz="2000" b="0" i="1" dirty="0">
              <a:solidFill>
                <a:srgbClr val="0000FF"/>
              </a:solidFill>
              <a:latin typeface="Arial" charset="0"/>
              <a:cs typeface="Arial" charset="0"/>
            </a:endParaRPr>
          </a:p>
          <a:p>
            <a:pPr algn="ctr">
              <a:buClr>
                <a:srgbClr val="CC6600"/>
              </a:buClr>
              <a:buFont typeface="Wingdings" pitchFamily="2" charset="2"/>
              <a:buNone/>
            </a:pPr>
            <a:r>
              <a:rPr lang="en-GB" altLang="en-US" sz="2800" b="0" dirty="0">
                <a:solidFill>
                  <a:srgbClr val="CC6600"/>
                </a:solidFill>
                <a:latin typeface="Arial" charset="0"/>
                <a:cs typeface="Arial" charset="0"/>
              </a:rPr>
              <a:t/>
            </a:r>
            <a:br>
              <a:rPr lang="en-GB" altLang="en-US" sz="2800" b="0" dirty="0">
                <a:solidFill>
                  <a:srgbClr val="CC6600"/>
                </a:solidFill>
                <a:latin typeface="Arial" charset="0"/>
                <a:cs typeface="Arial" charset="0"/>
              </a:rPr>
            </a:br>
            <a:endParaRPr lang="en-GB" altLang="en-US" sz="2800" b="0" dirty="0">
              <a:solidFill>
                <a:srgbClr val="CC6600"/>
              </a:solidFill>
              <a:latin typeface="Arial" charset="0"/>
              <a:cs typeface="Arial" charset="0"/>
            </a:endParaRPr>
          </a:p>
        </p:txBody>
      </p:sp>
    </p:spTree>
    <p:extLst>
      <p:ext uri="{BB962C8B-B14F-4D97-AF65-F5344CB8AC3E}">
        <p14:creationId xmlns:p14="http://schemas.microsoft.com/office/powerpoint/2010/main" val="1016065147"/>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44824"/>
            <a:ext cx="8579296" cy="3633788"/>
          </a:xfrm>
        </p:spPr>
        <p:txBody>
          <a:bodyPr/>
          <a:lstStyle/>
          <a:p>
            <a:pPr marL="0" indent="0" algn="ctr">
              <a:buNone/>
            </a:pPr>
            <a:r>
              <a:rPr lang="lv-LV" sz="2800" dirty="0" smtClean="0"/>
              <a:t>FL funkcionālās pastkastes:</a:t>
            </a:r>
          </a:p>
          <a:p>
            <a:pPr algn="ctr">
              <a:buFont typeface="Wingdings" panose="05000000000000000000" pitchFamily="2" charset="2"/>
              <a:buChar char="Ø"/>
            </a:pPr>
            <a:r>
              <a:rPr lang="lv-LV" sz="3200" dirty="0" smtClean="0">
                <a:hlinkClick r:id="rId3"/>
              </a:rPr>
              <a:t>DGT-LV-FREELANCE@EC.EUROPA.EU</a:t>
            </a:r>
            <a:endParaRPr lang="lv-LV" sz="3200" dirty="0" smtClean="0"/>
          </a:p>
          <a:p>
            <a:pPr marL="0" indent="0" algn="ctr">
              <a:buNone/>
            </a:pPr>
            <a:r>
              <a:rPr lang="lv-LV" sz="3200" dirty="0" smtClean="0"/>
              <a:t>(teksts, saturs, valodas jaut.)</a:t>
            </a:r>
          </a:p>
          <a:p>
            <a:pPr marL="0" indent="0" algn="ctr">
              <a:buNone/>
            </a:pPr>
            <a:endParaRPr lang="lv-LV" sz="3200" dirty="0" smtClean="0"/>
          </a:p>
          <a:p>
            <a:pPr algn="ctr">
              <a:buFont typeface="Wingdings" panose="05000000000000000000" pitchFamily="2" charset="2"/>
              <a:buChar char="Ø"/>
            </a:pPr>
            <a:r>
              <a:rPr lang="lv-LV" sz="3200" dirty="0" err="1" smtClean="0">
                <a:hlinkClick r:id="rId4"/>
              </a:rPr>
              <a:t>dgt-s-2</a:t>
            </a:r>
            <a:r>
              <a:rPr lang="lv-LV" sz="3200" dirty="0" smtClean="0">
                <a:hlinkClick r:id="rId4"/>
              </a:rPr>
              <a:t>-</a:t>
            </a:r>
            <a:r>
              <a:rPr lang="lv-LV" sz="3200" dirty="0" err="1" smtClean="0">
                <a:hlinkClick r:id="rId4"/>
              </a:rPr>
              <a:t>freelance-lux@ec.europa.eu</a:t>
            </a:r>
            <a:endParaRPr lang="lv-LV" sz="3200" dirty="0" smtClean="0"/>
          </a:p>
          <a:p>
            <a:pPr algn="ctr">
              <a:buFont typeface="Wingdings" panose="05000000000000000000" pitchFamily="2" charset="2"/>
              <a:buChar char="Ø"/>
            </a:pPr>
            <a:r>
              <a:rPr lang="lv-LV" sz="3200" dirty="0" err="1" smtClean="0">
                <a:hlinkClick r:id="rId5"/>
              </a:rPr>
              <a:t>dgt-s-2</a:t>
            </a:r>
            <a:r>
              <a:rPr lang="lv-LV" sz="3200" dirty="0" smtClean="0">
                <a:hlinkClick r:id="rId5"/>
              </a:rPr>
              <a:t>-</a:t>
            </a:r>
            <a:r>
              <a:rPr lang="lv-LV" sz="3200" dirty="0" err="1" smtClean="0">
                <a:hlinkClick r:id="rId5"/>
              </a:rPr>
              <a:t>freelance-brux@ec.europa.eu</a:t>
            </a:r>
            <a:endParaRPr lang="lv-LV" sz="3200" dirty="0"/>
          </a:p>
          <a:p>
            <a:pPr marL="0" indent="0" algn="ctr">
              <a:buNone/>
            </a:pPr>
            <a:r>
              <a:rPr lang="lv-LV" sz="3200" dirty="0" smtClean="0"/>
              <a:t>(tehniski jaut., līguma nosacījumi)</a:t>
            </a:r>
            <a:endParaRPr lang="lv-LV" sz="3200" dirty="0"/>
          </a:p>
        </p:txBody>
      </p:sp>
      <p:sp>
        <p:nvSpPr>
          <p:cNvPr id="4" name="Slide Number Placeholder 3"/>
          <p:cNvSpPr>
            <a:spLocks noGrp="1"/>
          </p:cNvSpPr>
          <p:nvPr>
            <p:ph type="sldNum" sz="quarter" idx="12"/>
          </p:nvPr>
        </p:nvSpPr>
        <p:spPr/>
        <p:txBody>
          <a:bodyPr/>
          <a:lstStyle/>
          <a:p>
            <a:pPr>
              <a:defRPr/>
            </a:pPr>
            <a:fld id="{46861DAA-5BBC-4812-876F-0D7C7B9EA75C}" type="slidenum">
              <a:rPr lang="en-GB" smtClean="0"/>
              <a:pPr>
                <a:defRPr/>
              </a:pPr>
              <a:t>45</a:t>
            </a:fld>
            <a:endParaRPr lang="en-GB"/>
          </a:p>
        </p:txBody>
      </p:sp>
    </p:spTree>
    <p:extLst>
      <p:ext uri="{BB962C8B-B14F-4D97-AF65-F5344CB8AC3E}">
        <p14:creationId xmlns:p14="http://schemas.microsoft.com/office/powerpoint/2010/main" val="33530972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lv-LV" sz="2800" dirty="0" smtClean="0">
                <a:hlinkClick r:id="rId2"/>
              </a:rPr>
              <a:t>DGT-LV-</a:t>
            </a:r>
            <a:r>
              <a:rPr lang="lv-LV" sz="2800" dirty="0" err="1" smtClean="0">
                <a:hlinkClick r:id="rId2"/>
              </a:rPr>
              <a:t>INTERINST@ec.europa.eu</a:t>
            </a:r>
            <a:endParaRPr lang="lv-LV" sz="2800" dirty="0" smtClean="0"/>
          </a:p>
          <a:p>
            <a:pPr marL="0" indent="0" algn="ctr">
              <a:buNone/>
            </a:pPr>
            <a:r>
              <a:rPr lang="lv-LV" dirty="0" smtClean="0"/>
              <a:t>(ES tulkojumu kvalitātes jautājumi)</a:t>
            </a:r>
          </a:p>
          <a:p>
            <a:endParaRPr lang="lv-LV" dirty="0"/>
          </a:p>
          <a:p>
            <a:pPr marL="0" indent="0" algn="ctr">
              <a:buNone/>
            </a:pPr>
            <a:r>
              <a:rPr lang="lv-LV" dirty="0" smtClean="0">
                <a:hlinkClick r:id="rId3"/>
              </a:rPr>
              <a:t>iveta.rancane@ec.europa.eu</a:t>
            </a:r>
            <a:endParaRPr lang="en-GB" dirty="0"/>
          </a:p>
        </p:txBody>
      </p:sp>
    </p:spTree>
    <p:extLst>
      <p:ext uri="{BB962C8B-B14F-4D97-AF65-F5344CB8AC3E}">
        <p14:creationId xmlns:p14="http://schemas.microsoft.com/office/powerpoint/2010/main" val="261731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LV departamenta dati</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826924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13544" y="1268413"/>
            <a:ext cx="8229600" cy="936625"/>
          </a:xfrm>
        </p:spPr>
        <p:txBody>
          <a:bodyPr/>
          <a:lstStyle/>
          <a:p>
            <a:pPr indent="0" algn="ctr" eaLnBrk="1" hangingPunct="1"/>
            <a:r>
              <a:rPr lang="lv-LV" dirty="0" smtClean="0"/>
              <a:t>Ko tulko ārštata tulkotāji?</a:t>
            </a:r>
            <a:endParaRPr lang="en-US" dirty="0" smtClean="0"/>
          </a:p>
        </p:txBody>
      </p:sp>
      <p:sp>
        <p:nvSpPr>
          <p:cNvPr id="2" name="Slide Number Placeholder 1"/>
          <p:cNvSpPr>
            <a:spLocks noGrp="1"/>
          </p:cNvSpPr>
          <p:nvPr>
            <p:ph type="sldNum" sz="quarter" idx="12"/>
          </p:nvPr>
        </p:nvSpPr>
        <p:spPr/>
        <p:txBody>
          <a:bodyPr/>
          <a:lstStyle/>
          <a:p>
            <a:pPr>
              <a:defRPr/>
            </a:pPr>
            <a:fld id="{06D09D7A-4E13-43A9-A66A-00D701CE9FE7}" type="slidenum">
              <a:rPr lang="en-GB" smtClean="0"/>
              <a:pPr>
                <a:defRPr/>
              </a:pPr>
              <a:t>6</a:t>
            </a:fld>
            <a:endParaRPr lang="en-GB"/>
          </a:p>
        </p:txBody>
      </p:sp>
      <p:sp>
        <p:nvSpPr>
          <p:cNvPr id="59395" name="Rectangle 3"/>
          <p:cNvSpPr>
            <a:spLocks noGrp="1" noChangeArrowheads="1"/>
          </p:cNvSpPr>
          <p:nvPr>
            <p:ph idx="1"/>
          </p:nvPr>
        </p:nvSpPr>
        <p:spPr/>
        <p:txBody>
          <a:bodyPr/>
          <a:lstStyle/>
          <a:p>
            <a:pPr lvl="1" eaLnBrk="1" hangingPunct="1">
              <a:buClr>
                <a:srgbClr val="0F5494"/>
              </a:buClr>
            </a:pPr>
            <a:r>
              <a:rPr lang="lv-LV" b="0" dirty="0" smtClean="0"/>
              <a:t>Visdažādākos dokumentus </a:t>
            </a:r>
            <a:r>
              <a:rPr lang="en-GB" b="0" dirty="0" smtClean="0"/>
              <a:t>…</a:t>
            </a:r>
            <a:r>
              <a:rPr lang="pl-PL" b="0" dirty="0" smtClean="0"/>
              <a:t/>
            </a:r>
            <a:br>
              <a:rPr lang="pl-PL" b="0" dirty="0" smtClean="0"/>
            </a:br>
            <a:endParaRPr lang="en-GB" b="0" dirty="0" smtClean="0"/>
          </a:p>
          <a:p>
            <a:pPr lvl="2" eaLnBrk="1" hangingPunct="1">
              <a:buClr>
                <a:srgbClr val="0F5494"/>
              </a:buClr>
            </a:pPr>
            <a:r>
              <a:rPr lang="en-GB" sz="2000" b="0" dirty="0" smtClean="0"/>
              <a:t>… </a:t>
            </a:r>
            <a:r>
              <a:rPr lang="lv-LV" sz="2000" b="0" dirty="0" smtClean="0"/>
              <a:t>IZŅEMOT steidzamus, politiski </a:t>
            </a:r>
            <a:r>
              <a:rPr lang="lv-LV" sz="2000" b="0" dirty="0" err="1" smtClean="0"/>
              <a:t>sensitīvus</a:t>
            </a:r>
            <a:r>
              <a:rPr lang="lv-LV" sz="2000" b="0" dirty="0" smtClean="0"/>
              <a:t> vai konfidenciālus dokumentus</a:t>
            </a:r>
            <a:r>
              <a:rPr lang="pl-PL" b="0" dirty="0" smtClean="0"/>
              <a:t/>
            </a:r>
            <a:br>
              <a:rPr lang="pl-PL" b="0" dirty="0" smtClean="0"/>
            </a:br>
            <a:endParaRPr lang="en-GB" dirty="0" smtClean="0"/>
          </a:p>
          <a:p>
            <a:pPr lvl="1" eaLnBrk="1" hangingPunct="1">
              <a:buClr>
                <a:srgbClr val="0F5494"/>
              </a:buClr>
            </a:pPr>
            <a:r>
              <a:rPr lang="lv-LV" b="0" dirty="0" smtClean="0"/>
              <a:t>noteiktus specializētus dokumentus, kad trūkst iekšējās kapacitātes</a:t>
            </a:r>
            <a:endParaRPr lang="pl-PL" b="0" dirty="0" smtClean="0"/>
          </a:p>
          <a:p>
            <a:pPr lvl="1" eaLnBrk="1" hangingPunct="1">
              <a:buClr>
                <a:srgbClr val="0F5494"/>
              </a:buClr>
            </a:pPr>
            <a:endParaRPr lang="en-GB" b="0" dirty="0" smtClean="0"/>
          </a:p>
          <a:p>
            <a:pPr lvl="1" eaLnBrk="1" hangingPunct="1">
              <a:buClr>
                <a:srgbClr val="0F5494"/>
              </a:buClr>
            </a:pPr>
            <a:r>
              <a:rPr lang="lv-LV" b="0" dirty="0" smtClean="0"/>
              <a:t>Citas (ne ES oficiālās) valodas</a:t>
            </a:r>
          </a:p>
          <a:p>
            <a:pPr marL="457200" lvl="1" indent="0" eaLnBrk="1" hangingPunct="1">
              <a:buClr>
                <a:srgbClr val="0F5494"/>
              </a:buClr>
              <a:buNone/>
            </a:pPr>
            <a:endParaRPr lang="lv-LV" b="0" dirty="0"/>
          </a:p>
          <a:p>
            <a:pPr lvl="1" eaLnBrk="1" hangingPunct="1">
              <a:buClr>
                <a:srgbClr val="0F5494"/>
              </a:buClr>
            </a:pPr>
            <a:r>
              <a:rPr lang="lv-LV" b="0" dirty="0" smtClean="0"/>
              <a:t>īpašas vienošanās par tulkošanu</a:t>
            </a:r>
          </a:p>
          <a:p>
            <a:pPr marL="457200" lvl="1" indent="0" eaLnBrk="1" hangingPunct="1">
              <a:buNone/>
            </a:pPr>
            <a:endParaRPr lang="lv-LV" altLang="en-US" b="0" dirty="0" smtClean="0">
              <a:cs typeface="Arial" charset="0"/>
            </a:endParaRPr>
          </a:p>
          <a:p>
            <a:pPr marL="457200" lvl="1" indent="0" eaLnBrk="1" hangingPunct="1">
              <a:buClr>
                <a:srgbClr val="0F5494"/>
              </a:buClr>
              <a:buNone/>
            </a:pPr>
            <a:endParaRPr lang="en-GB" b="0" dirty="0" smtClean="0"/>
          </a:p>
        </p:txBody>
      </p:sp>
    </p:spTree>
    <p:extLst>
      <p:ext uri="{BB962C8B-B14F-4D97-AF65-F5344CB8AC3E}">
        <p14:creationId xmlns:p14="http://schemas.microsoft.com/office/powerpoint/2010/main" val="38611286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528" y="1268760"/>
            <a:ext cx="8229600" cy="936625"/>
          </a:xfrm>
        </p:spPr>
        <p:txBody>
          <a:bodyPr/>
          <a:lstStyle/>
          <a:p>
            <a:pPr indent="0" algn="ctr" eaLnBrk="1" hangingPunct="1"/>
            <a:r>
              <a:rPr lang="lv-LV" sz="2800" dirty="0" smtClean="0"/>
              <a:t>Galvenie </a:t>
            </a:r>
            <a:r>
              <a:rPr lang="en-GB" sz="2800" dirty="0" smtClean="0"/>
              <a:t>do</a:t>
            </a:r>
            <a:r>
              <a:rPr lang="lv-LV" sz="2800" dirty="0" err="1" smtClean="0"/>
              <a:t>ku</a:t>
            </a:r>
            <a:r>
              <a:rPr lang="en-GB" sz="2800" dirty="0" err="1" smtClean="0"/>
              <a:t>ment</a:t>
            </a:r>
            <a:r>
              <a:rPr lang="lv-LV" sz="2800" dirty="0" smtClean="0"/>
              <a:t>u veidi (</a:t>
            </a:r>
            <a:r>
              <a:rPr lang="en-GB" sz="2800" dirty="0" smtClean="0"/>
              <a:t>2015</a:t>
            </a:r>
            <a:r>
              <a:rPr lang="lv-LV" sz="2800" dirty="0" smtClean="0"/>
              <a:t>)</a:t>
            </a:r>
            <a:endParaRPr lang="en-GB" sz="2800" dirty="0" smtClean="0"/>
          </a:p>
        </p:txBody>
      </p:sp>
      <p:sp>
        <p:nvSpPr>
          <p:cNvPr id="2" name="Slide Number Placeholder 1"/>
          <p:cNvSpPr>
            <a:spLocks noGrp="1"/>
          </p:cNvSpPr>
          <p:nvPr>
            <p:ph type="sldNum" sz="quarter" idx="12"/>
          </p:nvPr>
        </p:nvSpPr>
        <p:spPr/>
        <p:txBody>
          <a:bodyPr/>
          <a:lstStyle/>
          <a:p>
            <a:pPr>
              <a:defRPr/>
            </a:pPr>
            <a:fld id="{06D09D7A-4E13-43A9-A66A-00D701CE9FE7}" type="slidenum">
              <a:rPr lang="en-GB" smtClean="0"/>
              <a:pPr>
                <a:defRPr/>
              </a:pPr>
              <a:t>7</a:t>
            </a:fld>
            <a:endParaRPr lang="en-GB"/>
          </a:p>
        </p:txBody>
      </p:sp>
      <p:sp>
        <p:nvSpPr>
          <p:cNvPr id="3" name="Content Placeholder 2"/>
          <p:cNvSpPr>
            <a:spLocks noGrp="1"/>
          </p:cNvSpPr>
          <p:nvPr>
            <p:ph idx="1"/>
          </p:nvPr>
        </p:nvSpPr>
        <p:spPr/>
        <p:txBody>
          <a:bodyPr/>
          <a:lstStyle/>
          <a:p>
            <a:endParaRPr lang="en-GB"/>
          </a:p>
        </p:txBody>
      </p:sp>
      <p:graphicFrame>
        <p:nvGraphicFramePr>
          <p:cNvPr id="7" name="Chart 6"/>
          <p:cNvGraphicFramePr>
            <a:graphicFrameLocks noGrp="1"/>
          </p:cNvGraphicFramePr>
          <p:nvPr>
            <p:extLst>
              <p:ext uri="{D42A27DB-BD31-4B8C-83A1-F6EECF244321}">
                <p14:modId xmlns:p14="http://schemas.microsoft.com/office/powerpoint/2010/main" val="2502984254"/>
              </p:ext>
            </p:extLst>
          </p:nvPr>
        </p:nvGraphicFramePr>
        <p:xfrm>
          <a:off x="359024" y="1700808"/>
          <a:ext cx="8784976"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98156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indent="0" algn="ctr" eaLnBrk="1" hangingPunct="1"/>
            <a:r>
              <a:rPr lang="en-GB" sz="2800" dirty="0" smtClean="0"/>
              <a:t/>
            </a:r>
            <a:br>
              <a:rPr lang="en-GB" sz="2800" dirty="0" smtClean="0"/>
            </a:br>
            <a:r>
              <a:rPr lang="lv-LV" sz="2800" dirty="0"/>
              <a:t>S</a:t>
            </a:r>
            <a:r>
              <a:rPr lang="lv-LV" sz="2800" dirty="0" smtClean="0"/>
              <a:t>adalījums </a:t>
            </a:r>
            <a:r>
              <a:rPr lang="lv-LV" sz="2800" dirty="0"/>
              <a:t>pēc mērķa </a:t>
            </a:r>
            <a:r>
              <a:rPr lang="lv-LV" sz="2800" dirty="0" smtClean="0"/>
              <a:t>valodām,</a:t>
            </a:r>
            <a:r>
              <a:rPr lang="en-GB" sz="2800" dirty="0" smtClean="0"/>
              <a:t> </a:t>
            </a:r>
            <a:r>
              <a:rPr lang="en-GB" sz="2800" dirty="0"/>
              <a:t>201</a:t>
            </a:r>
            <a:r>
              <a:rPr lang="nl-NL" sz="2800" dirty="0"/>
              <a:t>5 </a:t>
            </a:r>
            <a:r>
              <a:rPr lang="en-GB" sz="2800" dirty="0" smtClean="0"/>
              <a:t>(%)</a:t>
            </a:r>
          </a:p>
        </p:txBody>
      </p:sp>
      <p:sp>
        <p:nvSpPr>
          <p:cNvPr id="3" name="Slide Number Placeholder 2"/>
          <p:cNvSpPr>
            <a:spLocks noGrp="1"/>
          </p:cNvSpPr>
          <p:nvPr>
            <p:ph type="sldNum" sz="quarter" idx="12"/>
          </p:nvPr>
        </p:nvSpPr>
        <p:spPr/>
        <p:txBody>
          <a:bodyPr/>
          <a:lstStyle/>
          <a:p>
            <a:pPr>
              <a:defRPr/>
            </a:pPr>
            <a:fld id="{06D09D7A-4E13-43A9-A66A-00D701CE9FE7}" type="slidenum">
              <a:rPr lang="en-GB" smtClean="0"/>
              <a:pPr>
                <a:defRPr/>
              </a:pPr>
              <a:t>8</a:t>
            </a:fld>
            <a:endParaRPr lang="en-GB"/>
          </a:p>
        </p:txBody>
      </p:sp>
      <p:graphicFrame>
        <p:nvGraphicFramePr>
          <p:cNvPr id="2" name="Content Placeholder 7"/>
          <p:cNvGraphicFramePr>
            <a:graphicFrameLocks noGrp="1"/>
          </p:cNvGraphicFramePr>
          <p:nvPr>
            <p:ph idx="1"/>
            <p:extLst>
              <p:ext uri="{D42A27DB-BD31-4B8C-83A1-F6EECF244321}">
                <p14:modId xmlns:p14="http://schemas.microsoft.com/office/powerpoint/2010/main" val="1503740457"/>
              </p:ext>
            </p:extLst>
          </p:nvPr>
        </p:nvGraphicFramePr>
        <p:xfrm>
          <a:off x="457200" y="2565400"/>
          <a:ext cx="8229600" cy="3633788"/>
        </p:xfrm>
        <a:graphic>
          <a:graphicData uri="http://schemas.openxmlformats.org/drawingml/2006/chart">
            <c:chart xmlns:c="http://schemas.openxmlformats.org/drawingml/2006/chart" xmlns:r="http://schemas.openxmlformats.org/officeDocument/2006/relationships" r:id="rId3"/>
          </a:graphicData>
        </a:graphic>
      </p:graphicFrame>
      <p:sp>
        <p:nvSpPr>
          <p:cNvPr id="5" name="Up Arrow 4"/>
          <p:cNvSpPr/>
          <p:nvPr/>
        </p:nvSpPr>
        <p:spPr bwMode="auto">
          <a:xfrm>
            <a:off x="6984268" y="6025758"/>
            <a:ext cx="360040" cy="792088"/>
          </a:xfrm>
          <a:prstGeom prst="upArrow">
            <a:avLst/>
          </a:prstGeom>
          <a:solidFill>
            <a:srgbClr val="00B0F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lv-LV" sz="7600" b="1" i="0" u="none" strike="noStrike" cap="none" normalizeH="0" baseline="0" smtClean="0">
              <a:ln>
                <a:noFill/>
              </a:ln>
              <a:solidFill>
                <a:srgbClr val="FFD624"/>
              </a:solidFill>
              <a:effectLst/>
              <a:latin typeface="Verdana" pitchFamily="34" charset="0"/>
            </a:endParaRPr>
          </a:p>
        </p:txBody>
      </p:sp>
    </p:spTree>
    <p:extLst>
      <p:ext uri="{BB962C8B-B14F-4D97-AF65-F5344CB8AC3E}">
        <p14:creationId xmlns:p14="http://schemas.microsoft.com/office/powerpoint/2010/main" val="26697897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1125538"/>
            <a:ext cx="8229600" cy="936625"/>
          </a:xfrm>
        </p:spPr>
        <p:txBody>
          <a:bodyPr/>
          <a:lstStyle/>
          <a:p>
            <a:pPr indent="0" algn="ctr" eaLnBrk="1" hangingPunct="1"/>
            <a:r>
              <a:rPr lang="lv-LV" sz="2800" dirty="0" smtClean="0"/>
              <a:t>Dokumentu oriģinālvaloda</a:t>
            </a:r>
            <a:r>
              <a:rPr lang="en-GB" sz="2800" dirty="0" smtClean="0"/>
              <a:t> (%)</a:t>
            </a:r>
            <a:endParaRPr lang="en-US" sz="2800" dirty="0" smtClean="0"/>
          </a:p>
        </p:txBody>
      </p:sp>
      <p:graphicFrame>
        <p:nvGraphicFramePr>
          <p:cNvPr id="2" name="Chart 9"/>
          <p:cNvGraphicFramePr>
            <a:graphicFrameLocks noGrp="1"/>
          </p:cNvGraphicFramePr>
          <p:nvPr>
            <p:extLst>
              <p:ext uri="{D42A27DB-BD31-4B8C-83A1-F6EECF244321}">
                <p14:modId xmlns:p14="http://schemas.microsoft.com/office/powerpoint/2010/main" val="1817452537"/>
              </p:ext>
            </p:extLst>
          </p:nvPr>
        </p:nvGraphicFramePr>
        <p:xfrm>
          <a:off x="227013" y="1989137"/>
          <a:ext cx="8555037" cy="4752975"/>
        </p:xfrm>
        <a:graphic>
          <a:graphicData uri="http://schemas.openxmlformats.org/drawingml/2006/chart">
            <c:chart xmlns:c="http://schemas.openxmlformats.org/drawingml/2006/chart" xmlns:r="http://schemas.openxmlformats.org/officeDocument/2006/relationships" r:id="rId3"/>
          </a:graphicData>
        </a:graphic>
      </p:graphicFrame>
      <p:sp>
        <p:nvSpPr>
          <p:cNvPr id="305171" name="Text Box 19"/>
          <p:cNvSpPr txBox="1">
            <a:spLocks noChangeArrowheads="1"/>
          </p:cNvSpPr>
          <p:nvPr/>
        </p:nvSpPr>
        <p:spPr bwMode="auto">
          <a:xfrm>
            <a:off x="2218319" y="2709500"/>
            <a:ext cx="172878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spcBef>
                <a:spcPct val="50000"/>
              </a:spcBef>
            </a:pPr>
            <a:r>
              <a:rPr lang="lv-LV" sz="2200" dirty="0">
                <a:solidFill>
                  <a:srgbClr val="FF00FF"/>
                </a:solidFill>
              </a:rPr>
              <a:t>a</a:t>
            </a:r>
            <a:r>
              <a:rPr lang="lv-LV" sz="2200" dirty="0" smtClean="0">
                <a:solidFill>
                  <a:srgbClr val="FF00FF"/>
                </a:solidFill>
              </a:rPr>
              <a:t>ngļu</a:t>
            </a:r>
            <a:endParaRPr lang="en-GB" sz="2200" dirty="0">
              <a:solidFill>
                <a:srgbClr val="FF00FF"/>
              </a:solidFill>
            </a:endParaRPr>
          </a:p>
        </p:txBody>
      </p:sp>
      <p:sp>
        <p:nvSpPr>
          <p:cNvPr id="305172" name="Text Box 20"/>
          <p:cNvSpPr txBox="1">
            <a:spLocks noChangeArrowheads="1"/>
          </p:cNvSpPr>
          <p:nvPr/>
        </p:nvSpPr>
        <p:spPr bwMode="auto">
          <a:xfrm>
            <a:off x="1156311" y="5518393"/>
            <a:ext cx="132745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spcBef>
                <a:spcPct val="50000"/>
              </a:spcBef>
            </a:pPr>
            <a:r>
              <a:rPr lang="lv-LV" sz="2200" dirty="0" smtClean="0">
                <a:solidFill>
                  <a:srgbClr val="FF9900"/>
                </a:solidFill>
              </a:rPr>
              <a:t>franču</a:t>
            </a:r>
            <a:endParaRPr lang="en-GB" sz="2200" dirty="0">
              <a:solidFill>
                <a:srgbClr val="FF9900"/>
              </a:solidFill>
            </a:endParaRPr>
          </a:p>
        </p:txBody>
      </p:sp>
      <p:sp>
        <p:nvSpPr>
          <p:cNvPr id="305175" name="Text Box 23"/>
          <p:cNvSpPr txBox="1">
            <a:spLocks noChangeArrowheads="1"/>
          </p:cNvSpPr>
          <p:nvPr/>
        </p:nvSpPr>
        <p:spPr bwMode="auto">
          <a:xfrm>
            <a:off x="6372225" y="4909284"/>
            <a:ext cx="12961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spcBef>
                <a:spcPct val="50000"/>
              </a:spcBef>
            </a:pPr>
            <a:r>
              <a:rPr lang="lv-LV" sz="2400" dirty="0" smtClean="0">
                <a:solidFill>
                  <a:srgbClr val="00B0F0"/>
                </a:solidFill>
              </a:rPr>
              <a:t>citas</a:t>
            </a:r>
            <a:endParaRPr lang="en-GB" sz="2400" dirty="0">
              <a:solidFill>
                <a:srgbClr val="00B0F0"/>
              </a:solidFill>
            </a:endParaRPr>
          </a:p>
        </p:txBody>
      </p:sp>
      <p:sp>
        <p:nvSpPr>
          <p:cNvPr id="305174" name="Text Box 22"/>
          <p:cNvSpPr txBox="1">
            <a:spLocks noChangeArrowheads="1"/>
          </p:cNvSpPr>
          <p:nvPr/>
        </p:nvSpPr>
        <p:spPr bwMode="auto">
          <a:xfrm>
            <a:off x="4427984" y="5595084"/>
            <a:ext cx="160496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lv-LV" sz="2200" dirty="0" smtClean="0">
                <a:solidFill>
                  <a:srgbClr val="000099"/>
                </a:solidFill>
              </a:rPr>
              <a:t>vācu</a:t>
            </a:r>
            <a:endParaRPr lang="en-GB" sz="2200" dirty="0">
              <a:solidFill>
                <a:srgbClr val="000099"/>
              </a:solidFill>
            </a:endParaRPr>
          </a:p>
        </p:txBody>
      </p:sp>
      <p:sp>
        <p:nvSpPr>
          <p:cNvPr id="9" name="Text Box 19"/>
          <p:cNvSpPr txBox="1">
            <a:spLocks noChangeArrowheads="1"/>
          </p:cNvSpPr>
          <p:nvPr/>
        </p:nvSpPr>
        <p:spPr bwMode="auto">
          <a:xfrm>
            <a:off x="7472784" y="2536455"/>
            <a:ext cx="12036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spcBef>
                <a:spcPct val="50000"/>
              </a:spcBef>
            </a:pPr>
            <a:r>
              <a:rPr lang="fi-FI" sz="2000" dirty="0" smtClean="0">
                <a:solidFill>
                  <a:srgbClr val="FF00FF"/>
                </a:solidFill>
              </a:rPr>
              <a:t>81%</a:t>
            </a:r>
            <a:endParaRPr lang="en-GB" sz="2000" dirty="0">
              <a:solidFill>
                <a:srgbClr val="FF00FF"/>
              </a:solidFill>
            </a:endParaRPr>
          </a:p>
        </p:txBody>
      </p:sp>
      <p:sp>
        <p:nvSpPr>
          <p:cNvPr id="10" name="Text Box 20"/>
          <p:cNvSpPr txBox="1">
            <a:spLocks noChangeArrowheads="1"/>
          </p:cNvSpPr>
          <p:nvPr/>
        </p:nvSpPr>
        <p:spPr bwMode="auto">
          <a:xfrm>
            <a:off x="7877207" y="5582373"/>
            <a:ext cx="1102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spcBef>
                <a:spcPct val="50000"/>
              </a:spcBef>
            </a:pPr>
            <a:r>
              <a:rPr lang="fi-FI" sz="2000" dirty="0" smtClean="0">
                <a:solidFill>
                  <a:srgbClr val="FF9900"/>
                </a:solidFill>
              </a:rPr>
              <a:t>3.7%</a:t>
            </a:r>
            <a:endParaRPr lang="en-GB" sz="2000" dirty="0">
              <a:solidFill>
                <a:srgbClr val="FF9900"/>
              </a:solidFill>
            </a:endParaRPr>
          </a:p>
        </p:txBody>
      </p:sp>
      <p:sp>
        <p:nvSpPr>
          <p:cNvPr id="14" name="Text Box 22"/>
          <p:cNvSpPr txBox="1">
            <a:spLocks noChangeArrowheads="1"/>
          </p:cNvSpPr>
          <p:nvPr/>
        </p:nvSpPr>
        <p:spPr bwMode="auto">
          <a:xfrm>
            <a:off x="7892752" y="5805264"/>
            <a:ext cx="10717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1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r>
              <a:rPr lang="fi-FI" sz="2000" dirty="0" smtClean="0">
                <a:solidFill>
                  <a:srgbClr val="000099"/>
                </a:solidFill>
              </a:rPr>
              <a:t>2.8%</a:t>
            </a:r>
            <a:endParaRPr lang="en-GB" sz="2000" dirty="0">
              <a:solidFill>
                <a:srgbClr val="000099"/>
              </a:solidFill>
            </a:endParaRPr>
          </a:p>
        </p:txBody>
      </p:sp>
      <p:sp>
        <p:nvSpPr>
          <p:cNvPr id="15" name="Text Box 23"/>
          <p:cNvSpPr txBox="1">
            <a:spLocks noChangeArrowheads="1"/>
          </p:cNvSpPr>
          <p:nvPr/>
        </p:nvSpPr>
        <p:spPr bwMode="auto">
          <a:xfrm>
            <a:off x="7520660" y="4909284"/>
            <a:ext cx="11557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75"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eaLnBrk="1" hangingPunct="1">
              <a:spcBef>
                <a:spcPct val="50000"/>
              </a:spcBef>
            </a:pPr>
            <a:r>
              <a:rPr lang="fi-FI" sz="2000" dirty="0" smtClean="0">
                <a:solidFill>
                  <a:srgbClr val="00B0F0"/>
                </a:solidFill>
              </a:rPr>
              <a:t>12.5%</a:t>
            </a:r>
            <a:endParaRPr lang="en-GB" sz="2000" dirty="0">
              <a:solidFill>
                <a:srgbClr val="00B0F0"/>
              </a:solidFill>
            </a:endParaRPr>
          </a:p>
        </p:txBody>
      </p:sp>
      <p:sp>
        <p:nvSpPr>
          <p:cNvPr id="3" name="Slide Number Placeholder 2"/>
          <p:cNvSpPr>
            <a:spLocks noGrp="1"/>
          </p:cNvSpPr>
          <p:nvPr>
            <p:ph type="sldNum" sz="quarter" idx="12"/>
          </p:nvPr>
        </p:nvSpPr>
        <p:spPr/>
        <p:txBody>
          <a:bodyPr/>
          <a:lstStyle/>
          <a:p>
            <a:pPr>
              <a:defRPr/>
            </a:pPr>
            <a:fld id="{0E91CD19-6188-40F2-8553-6F54E38593DC}" type="slidenum">
              <a:rPr lang="en-GB" smtClean="0"/>
              <a:pPr>
                <a:defRPr/>
              </a:pPr>
              <a:t>9</a:t>
            </a:fld>
            <a:endParaRPr lang="en-GB"/>
          </a:p>
        </p:txBody>
      </p:sp>
    </p:spTree>
    <p:extLst>
      <p:ext uri="{BB962C8B-B14F-4D97-AF65-F5344CB8AC3E}">
        <p14:creationId xmlns:p14="http://schemas.microsoft.com/office/powerpoint/2010/main" val="2481478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5171"/>
                                        </p:tgtEl>
                                        <p:attrNameLst>
                                          <p:attrName>style.visibility</p:attrName>
                                        </p:attrNameLst>
                                      </p:cBhvr>
                                      <p:to>
                                        <p:strVal val="visible"/>
                                      </p:to>
                                    </p:set>
                                    <p:animEffect transition="in" filter="fade">
                                      <p:cBhvr>
                                        <p:cTn id="7" dur="500"/>
                                        <p:tgtEl>
                                          <p:spTgt spid="30517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5172"/>
                                        </p:tgtEl>
                                        <p:attrNameLst>
                                          <p:attrName>style.visibility</p:attrName>
                                        </p:attrNameLst>
                                      </p:cBhvr>
                                      <p:to>
                                        <p:strVal val="visible"/>
                                      </p:to>
                                    </p:set>
                                    <p:animEffect transition="in" filter="fade">
                                      <p:cBhvr>
                                        <p:cTn id="11" dur="500"/>
                                        <p:tgtEl>
                                          <p:spTgt spid="30517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5175"/>
                                        </p:tgtEl>
                                        <p:attrNameLst>
                                          <p:attrName>style.visibility</p:attrName>
                                        </p:attrNameLst>
                                      </p:cBhvr>
                                      <p:to>
                                        <p:strVal val="visible"/>
                                      </p:to>
                                    </p:set>
                                    <p:animEffect transition="in" filter="fade">
                                      <p:cBhvr>
                                        <p:cTn id="15" dur="500"/>
                                        <p:tgtEl>
                                          <p:spTgt spid="30517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5174"/>
                                        </p:tgtEl>
                                        <p:attrNameLst>
                                          <p:attrName>style.visibility</p:attrName>
                                        </p:attrNameLst>
                                      </p:cBhvr>
                                      <p:to>
                                        <p:strVal val="visible"/>
                                      </p:to>
                                    </p:set>
                                    <p:animEffect transition="in" filter="fade">
                                      <p:cBhvr>
                                        <p:cTn id="19" dur="500"/>
                                        <p:tgtEl>
                                          <p:spTgt spid="30517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71" grpId="0"/>
      <p:bldP spid="305172" grpId="0"/>
      <p:bldP spid="305175" grpId="0"/>
      <p:bldP spid="305174" grpId="0"/>
      <p:bldP spid="9" grpId="0"/>
      <p:bldP spid="10" grpId="0"/>
      <p:bldP spid="14" grpId="0"/>
      <p:bldP spid="1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41D6704663FD9458F4BF149505D8835" ma:contentTypeVersion="18" ma:contentTypeDescription="Izveidot jaunu dokumentu." ma:contentTypeScope="" ma:versionID="97605796d134185af53b6fd83896d4b2">
  <xsd:schema xmlns:xsd="http://www.w3.org/2001/XMLSchema" xmlns:xs="http://www.w3.org/2001/XMLSchema" xmlns:p="http://schemas.microsoft.com/office/2006/metadata/properties" xmlns:ns2="0b782f5c-ea45-4e61-a028-a28b9f9c1a05" xmlns:ns3="05fc81c9-325d-42ab-a312-d2989bc4c6c1" targetNamespace="http://schemas.microsoft.com/office/2006/metadata/properties" ma:root="true" ma:fieldsID="aeb2c17f9a99cfc9b6b40a56a05d1d30" ns2:_="" ns3:_="">
    <xsd:import namespace="0b782f5c-ea45-4e61-a028-a28b9f9c1a05"/>
    <xsd:import namespace="05fc81c9-325d-42ab-a312-d2989bc4c6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82f5c-ea45-4e61-a028-a28b9f9c1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ttēlu atzīmes" ma:readOnly="false" ma:fieldId="{5cf76f15-5ced-4ddc-b409-7134ff3c332f}" ma:taxonomyMulti="true" ma:sspId="f2b9b02f-9abf-4f74-b798-1ff310cbf2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c81c9-325d-42ab-a312-d2989bc4c6c1" elementFormDefault="qualified">
    <xsd:import namespace="http://schemas.microsoft.com/office/2006/documentManagement/types"/>
    <xsd:import namespace="http://schemas.microsoft.com/office/infopath/2007/PartnerControls"/>
    <xsd:element name="SharedWithUsers" ma:index="17"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Koplietots ar: detalizēti" ma:internalName="SharedWithDetails" ma:readOnly="true">
      <xsd:simpleType>
        <xsd:restriction base="dms:Note">
          <xsd:maxLength value="255"/>
        </xsd:restriction>
      </xsd:simpleType>
    </xsd:element>
    <xsd:element name="TaxCatchAll" ma:index="22" nillable="true" ma:displayName="Taxonomy Catch All Column" ma:hidden="true" ma:list="{498d4f8d-5674-4ada-909c-3de2b86c3fae}" ma:internalName="TaxCatchAll" ma:showField="CatchAllData" ma:web="05fc81c9-325d-42ab-a312-d2989bc4c6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782f5c-ea45-4e61-a028-a28b9f9c1a05">
      <Terms xmlns="http://schemas.microsoft.com/office/infopath/2007/PartnerControls"/>
    </lcf76f155ced4ddcb4097134ff3c332f>
    <TaxCatchAll xmlns="05fc81c9-325d-42ab-a312-d2989bc4c6c1" xsi:nil="true"/>
  </documentManagement>
</p:properties>
</file>

<file path=customXml/itemProps1.xml><?xml version="1.0" encoding="utf-8"?>
<ds:datastoreItem xmlns:ds="http://schemas.openxmlformats.org/officeDocument/2006/customXml" ds:itemID="{F94F6B35-72DE-47CE-83F5-A41CC6850556}"/>
</file>

<file path=customXml/itemProps2.xml><?xml version="1.0" encoding="utf-8"?>
<ds:datastoreItem xmlns:ds="http://schemas.openxmlformats.org/officeDocument/2006/customXml" ds:itemID="{DAB70DFC-1C38-4C2A-A55A-2B69EB9D2656}"/>
</file>

<file path=customXml/itemProps3.xml><?xml version="1.0" encoding="utf-8"?>
<ds:datastoreItem xmlns:ds="http://schemas.openxmlformats.org/officeDocument/2006/customXml" ds:itemID="{632DD95D-0907-4B7E-ABAE-FC086425136C}"/>
</file>

<file path=docProps/app.xml><?xml version="1.0" encoding="utf-8"?>
<Properties xmlns="http://schemas.openxmlformats.org/officeDocument/2006/extended-properties" xmlns:vt="http://schemas.openxmlformats.org/officeDocument/2006/docPropsVTypes">
  <TotalTime>2256</TotalTime>
  <Words>2201</Words>
  <Application>Microsoft Office PowerPoint</Application>
  <PresentationFormat>On-screen Show (4:3)</PresentationFormat>
  <Paragraphs>405</Paragraphs>
  <Slides>46</Slides>
  <Notes>31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Ārštata tulkotāji kā resurss  EK Tulkošanas ĢD darbā:   Latviešu valodas departamenta sadarbības pieredze</vt:lpstr>
      <vt:lpstr>Tendence 2010-2015  Tulkoto lapu skaits DGT darbinieku skaits </vt:lpstr>
      <vt:lpstr>Translation trends</vt:lpstr>
      <vt:lpstr>Translation outsourcing</vt:lpstr>
      <vt:lpstr>LV departamenta dati</vt:lpstr>
      <vt:lpstr>Ko tulko ārštata tulkotāji?</vt:lpstr>
      <vt:lpstr>Galvenie dokumentu veidi (2015)</vt:lpstr>
      <vt:lpstr> Sadalījums pēc mērķa valodām, 2015 (%)</vt:lpstr>
      <vt:lpstr>Dokumentu oriģinālvaloda (%)</vt:lpstr>
      <vt:lpstr>Kas ar to nodarbojas </vt:lpstr>
      <vt:lpstr>PowerPoint Presentation</vt:lpstr>
      <vt:lpstr>PowerPoint Presentation</vt:lpstr>
      <vt:lpstr>PowerPoint Presentation</vt:lpstr>
      <vt:lpstr>Tender OMNIBUS-15 </vt:lpstr>
      <vt:lpstr>Darba uzdevums ārštata tulkošanai</vt:lpstr>
      <vt:lpstr>JAUNS DARBS:       PIRMS TULKOŠANAS</vt:lpstr>
      <vt:lpstr>TULKOŠANAS GAITĀ:</vt:lpstr>
      <vt:lpstr>Ko nozīmē tulkojuma kvalitāte  ES kontekstā?</vt:lpstr>
      <vt:lpstr>Ko nozīmē kvalitāte ārštata tulkojumu tehniskajā piedāvājumā</vt:lpstr>
      <vt:lpstr>Tender specifications </vt:lpstr>
      <vt:lpstr>1.11 Quality requirements</vt:lpstr>
      <vt:lpstr>Framework contract</vt:lpstr>
      <vt:lpstr>PowerPoint Presentation</vt:lpstr>
      <vt:lpstr>Kvalitātes prasības tulkojumam</vt:lpstr>
      <vt:lpstr>DGT uzdevums darbā ar ārējo tulk.</vt:lpstr>
      <vt:lpstr>Materiālu un norāžu tīmekļa vietne</vt:lpstr>
      <vt:lpstr>Materiālu un norāžu tīmekļa vietne</vt:lpstr>
      <vt:lpstr>PowerPoint Presentation</vt:lpstr>
      <vt:lpstr>PowerPoint Presentation</vt:lpstr>
      <vt:lpstr>PowerPoint Presentation</vt:lpstr>
      <vt:lpstr>EUR-Lex: free public access to EU law</vt:lpstr>
      <vt:lpstr>IATE: public multilingual term base</vt:lpstr>
      <vt:lpstr>Metodiskie materiāli</vt:lpstr>
      <vt:lpstr>Darba instrukcijas I</vt:lpstr>
      <vt:lpstr>Darba instrukcijas – teksts ar atsaucēm uz tiesību aktiem</vt:lpstr>
      <vt:lpstr>PowerPoint Presentation</vt:lpstr>
      <vt:lpstr>Tehniskie aspekti – vizuālā atbilsme</vt:lpstr>
      <vt:lpstr>Saziņa starp DGT un ārštata tulkotājiem</vt:lpstr>
      <vt:lpstr>Assistance to contractors</vt:lpstr>
      <vt:lpstr>Tradicionālie tulkotāja palīglīdzekļi</vt:lpstr>
      <vt:lpstr>Sadarbība ar speciālistiem</vt:lpstr>
      <vt:lpstr>PowerPoint Presentation</vt:lpstr>
      <vt:lpstr>Sekmīgas sadarbības atslēga</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Aija Veja</cp:lastModifiedBy>
  <cp:revision>187</cp:revision>
  <cp:lastPrinted>2016-10-24T14:45:02Z</cp:lastPrinted>
  <dcterms:created xsi:type="dcterms:W3CDTF">2011-10-28T10:25:18Z</dcterms:created>
  <dcterms:modified xsi:type="dcterms:W3CDTF">2016-10-25T13:46:57Z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0x010100541D6704663FD9458F4BF149505D8835</vt:lpwstr>
  </property>
</Properties>
</file>