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1" r:id="rId2"/>
    <p:sldId id="274" r:id="rId3"/>
    <p:sldId id="257" r:id="rId4"/>
    <p:sldId id="278" r:id="rId5"/>
    <p:sldId id="283" r:id="rId6"/>
    <p:sldId id="280" r:id="rId7"/>
    <p:sldId id="289" r:id="rId8"/>
    <p:sldId id="282" r:id="rId9"/>
    <p:sldId id="286" r:id="rId10"/>
    <p:sldId id="288" r:id="rId11"/>
    <p:sldId id="281" r:id="rId12"/>
    <p:sldId id="285" r:id="rId13"/>
    <p:sldId id="279" r:id="rId14"/>
  </p:sldIdLst>
  <p:sldSz cx="9144000" cy="6858000" type="screen4x3"/>
  <p:notesSz cx="6797675" cy="9926638"/>
  <p:defaultTextStyle>
    <a:defPPr>
      <a:defRPr lang="en-US"/>
    </a:defPPr>
    <a:lvl1pPr marL="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379" autoAdjust="0"/>
    <p:restoredTop sz="94660"/>
  </p:normalViewPr>
  <p:slideViewPr>
    <p:cSldViewPr>
      <p:cViewPr>
        <p:scale>
          <a:sx n="78" d="100"/>
          <a:sy n="78" d="100"/>
        </p:scale>
        <p:origin x="-108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98B210-6CAF-434C-8755-8C6FFBE5EB16}" type="datetimeFigureOut">
              <a:rPr lang="en-GB" smtClean="0"/>
              <a:t>27/10/2016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692122-1E50-407B-81D2-DFD991699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590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t>27.10.2016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03761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2240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17056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7"/>
            <a:ext cx="2057400" cy="58515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7"/>
            <a:ext cx="6019800" cy="58515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0" y="4406905"/>
            <a:ext cx="77724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0" y="2906727"/>
            <a:ext cx="77724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1535116"/>
            <a:ext cx="404019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174880"/>
            <a:ext cx="404019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6"/>
            <a:ext cx="404178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80"/>
            <a:ext cx="404178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5" y="273053"/>
            <a:ext cx="300831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68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5" y="1435110"/>
            <a:ext cx="30083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5"/>
            <a:ext cx="54864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3"/>
            <a:ext cx="54864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5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3"/>
            <a:ext cx="8229600" cy="1143000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8"/>
            <a:ext cx="8229600" cy="4525965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9"/>
            <a:ext cx="2895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39575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2341" indent="-352341" algn="l" defTabSz="93957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3404" indent="-293618" algn="l" defTabSz="93957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4468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259" indent="-234893" algn="l" defTabSz="939575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047" indent="-234893" algn="l" defTabSz="939575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"/>
            <a:ext cx="3777632" cy="416617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64799"/>
            <a:ext cx="6400800" cy="838200"/>
          </a:xfrm>
        </p:spPr>
        <p:txBody>
          <a:bodyPr>
            <a:noAutofit/>
          </a:bodyPr>
          <a:lstStyle/>
          <a:p>
            <a:endParaRPr lang="lv-LV" sz="1200" b="1" dirty="0" smtClean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Kārlis Bitenieks</a:t>
            </a:r>
          </a:p>
          <a:p>
            <a:r>
              <a:rPr lang="es-ES" sz="1600" dirty="0">
                <a:solidFill>
                  <a:schemeClr val="tx1"/>
                </a:solidFill>
                <a:cs typeface="Times New Roman" panose="02020603050405020304" pitchFamily="18" charset="0"/>
              </a:rPr>
              <a:t>Terminoloģijas un tiesību aktu tulkošanas departamenta</a:t>
            </a: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 vadītājs </a:t>
            </a:r>
            <a:endParaRPr lang="lv-LV" sz="1600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karlis.bitenieks@vvc.gov.lv</a:t>
            </a:r>
          </a:p>
          <a:p>
            <a:endParaRPr lang="lv-LV" sz="16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  <a:p>
            <a:endParaRPr lang="lv-LV" sz="16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6096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dirty="0" smtClean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Rīga, 2016</a:t>
            </a:r>
            <a:endParaRPr lang="lv-LV" sz="14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00400"/>
            <a:ext cx="7772400" cy="838200"/>
          </a:xfrm>
        </p:spPr>
        <p:txBody>
          <a:bodyPr>
            <a:noAutofit/>
          </a:bodyPr>
          <a:lstStyle/>
          <a:p>
            <a:r>
              <a:rPr lang="lv-LV" sz="4800" b="1" dirty="0" smtClean="0"/>
              <a:t/>
            </a:r>
            <a:br>
              <a:rPr lang="lv-LV" sz="4800" b="1" dirty="0" smtClean="0"/>
            </a:br>
            <a:r>
              <a:rPr lang="lv-LV" sz="4800" b="1" dirty="0" smtClean="0"/>
              <a:t/>
            </a:r>
            <a:br>
              <a:rPr lang="lv-LV" sz="4800" b="1" dirty="0" smtClean="0"/>
            </a:br>
            <a:r>
              <a:rPr lang="lv-LV" sz="3600" b="1" dirty="0" smtClean="0"/>
              <a:t>Tulkošanas resursi</a:t>
            </a:r>
            <a:br>
              <a:rPr lang="lv-LV" sz="3600" b="1" dirty="0" smtClean="0"/>
            </a:br>
            <a:r>
              <a:rPr lang="lv-LV" sz="3600" b="1" dirty="0" smtClean="0"/>
              <a:t>Valsts valodas centra skatījumā </a:t>
            </a:r>
            <a:br>
              <a:rPr lang="lv-LV" sz="3600" b="1" dirty="0" smtClean="0"/>
            </a:br>
            <a:endParaRPr lang="lv-LV" sz="48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058083" y="802511"/>
            <a:ext cx="7390717" cy="5369689"/>
          </a:xfrm>
        </p:spPr>
        <p:txBody>
          <a:bodyPr>
            <a:noAutofit/>
          </a:bodyPr>
          <a:lstStyle/>
          <a:p>
            <a:pPr algn="l"/>
            <a:endParaRPr lang="lv-LV" sz="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296083" y="32574"/>
            <a:ext cx="7848600" cy="854075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800" dirty="0" smtClean="0"/>
              <a:t>Vēlamais sadarbības modelis</a:t>
            </a:r>
            <a:endParaRPr lang="lv-LV" sz="28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847343"/>
            <a:ext cx="5983619" cy="532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986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058083" y="802511"/>
            <a:ext cx="7390717" cy="5369689"/>
          </a:xfrm>
        </p:spPr>
        <p:txBody>
          <a:bodyPr>
            <a:noAutofit/>
          </a:bodyPr>
          <a:lstStyle/>
          <a:p>
            <a:pPr algn="l"/>
            <a:endParaRPr lang="lv-LV" sz="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1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Mēs </a:t>
            </a:r>
            <a:r>
              <a:rPr lang="lv-LV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sagaidām: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 </a:t>
            </a: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teicamas </a:t>
            </a: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latviešu valodas un labas angļu valodas </a:t>
            </a: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zināšanas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teicamas iemaņas darbā ar datoru un citām biroja </a:t>
            </a: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iekārtām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augstu atbildības sajūtu par darba </a:t>
            </a: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kvalitāti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 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r>
              <a:rPr lang="lv-LV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Galvenie pienākumi</a:t>
            </a:r>
            <a:r>
              <a:rPr lang="lv-LV" sz="1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: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tulkošana, rediģēšana un tulkojumu kvalitātes </a:t>
            </a: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nodrošināšana</a:t>
            </a:r>
            <a:endParaRPr lang="lv-LV" sz="16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terminu </a:t>
            </a: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izpēte individuāli un sadarbībā ar nozaru </a:t>
            </a: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ekspertiem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līdzdarbošanās citos departamenta </a:t>
            </a: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uzdevumos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 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r>
              <a:rPr lang="lv-LV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Mēs piedāvājam: 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iespēju </a:t>
            </a: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iegūt praksi teksta tulkošanā un </a:t>
            </a: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rediģēšanā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apgūt </a:t>
            </a:r>
            <a:r>
              <a:rPr lang="lv-LV" sz="1600" b="1" i="1" dirty="0">
                <a:solidFill>
                  <a:schemeClr val="tx1"/>
                </a:solidFill>
                <a:cs typeface="Times New Roman" panose="02020603050405020304" pitchFamily="18" charset="0"/>
              </a:rPr>
              <a:t>SDL </a:t>
            </a:r>
            <a:r>
              <a:rPr lang="lv-LV" sz="1600" b="1" i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Trados</a:t>
            </a:r>
            <a:r>
              <a:rPr lang="lv-LV" sz="1600" b="1" i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lv-LV" sz="1600" b="1" i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Studio</a:t>
            </a:r>
            <a:r>
              <a:rPr lang="lv-LV" sz="1600" b="1" i="1" dirty="0">
                <a:solidFill>
                  <a:schemeClr val="tx1"/>
                </a:solidFill>
                <a:cs typeface="Times New Roman" panose="02020603050405020304" pitchFamily="18" charset="0"/>
              </a:rPr>
              <a:t> 2014</a:t>
            </a:r>
            <a:r>
              <a:rPr lang="lv-LV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un </a:t>
            </a:r>
            <a:r>
              <a:rPr lang="lv-LV" sz="1600" b="1" i="1" dirty="0" err="1">
                <a:solidFill>
                  <a:schemeClr val="tx1"/>
                </a:solidFill>
                <a:cs typeface="Times New Roman" panose="02020603050405020304" pitchFamily="18" charset="0"/>
              </a:rPr>
              <a:t>MultiTerm</a:t>
            </a:r>
            <a:r>
              <a:rPr lang="lv-LV" sz="1600" b="1" i="1" dirty="0">
                <a:solidFill>
                  <a:schemeClr val="tx1"/>
                </a:solidFill>
                <a:cs typeface="Times New Roman" panose="02020603050405020304" pitchFamily="18" charset="0"/>
              </a:rPr>
              <a:t> 2014</a:t>
            </a:r>
            <a:r>
              <a:rPr lang="lv-LV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programmatūru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iespēju mācīties no profesionāliem kolēģiem;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anose="02020603050405020304" pitchFamily="18" charset="0"/>
              </a:rPr>
              <a:t>atsauksmes darba devējam un prakses novērtējumu izglītības </a:t>
            </a:r>
            <a:r>
              <a:rPr lang="lv-LV" sz="1600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iestādei</a:t>
            </a: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285750" lvl="0" indent="-285750" algn="l">
              <a:buFont typeface="Arial" panose="020B0604020202020204" pitchFamily="34" charset="0"/>
              <a:buChar char="•"/>
            </a:pPr>
            <a:endParaRPr lang="lv-LV" sz="1600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r>
              <a:rPr lang="lv-LV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Prakses laiks: pēc </a:t>
            </a:r>
            <a:r>
              <a:rPr lang="lv-LV" sz="1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vienošanās. Pieteikumus </a:t>
            </a:r>
            <a:r>
              <a:rPr lang="lv-LV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praksei (CV un motivācijas vēstuli) sūtīt </a:t>
            </a:r>
            <a:endParaRPr lang="lv-LV" sz="16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l"/>
            <a:r>
              <a:rPr lang="lv-LV" sz="1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uz </a:t>
            </a:r>
            <a:r>
              <a:rPr lang="lv-LV" sz="1600" b="1" dirty="0">
                <a:solidFill>
                  <a:schemeClr val="tx1"/>
                </a:solidFill>
                <a:cs typeface="Times New Roman" panose="02020603050405020304" pitchFamily="18" charset="0"/>
              </a:rPr>
              <a:t>e-pastu: personals@vvc.gov.lv ar norādi </a:t>
            </a:r>
            <a:r>
              <a:rPr lang="lv-LV" sz="16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«prakse». </a:t>
            </a:r>
            <a:endParaRPr lang="lv-LV" sz="1600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09800" y="-152400"/>
            <a:ext cx="6324600" cy="954911"/>
          </a:xfrm>
        </p:spPr>
        <p:txBody>
          <a:bodyPr anchor="b">
            <a:noAutofit/>
          </a:bodyPr>
          <a:lstStyle/>
          <a:p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+mn-lt"/>
                <a:cs typeface="Times New Roman" pitchFamily="18" charset="0"/>
              </a:rPr>
              <a:t>Prakse Valsts valodas centrā</a:t>
            </a:r>
            <a:endParaRPr lang="en-US" sz="2400" b="1" dirty="0"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41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71600" y="152400"/>
            <a:ext cx="7772400" cy="1164952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dirty="0"/>
              <a:t/>
            </a:r>
            <a:br>
              <a:rPr lang="lv-LV" dirty="0"/>
            </a:br>
            <a:r>
              <a:rPr lang="lv-LV" dirty="0" smtClean="0"/>
              <a:t/>
            </a:r>
            <a:br>
              <a:rPr lang="lv-LV" dirty="0" smtClean="0"/>
            </a:br>
            <a:r>
              <a:rPr lang="lv-LV" sz="2700" b="1" dirty="0" smtClean="0"/>
              <a:t>Akcija «Latviešu valodas kvalitāte periodiskajā presē»</a:t>
            </a:r>
            <a:r>
              <a:rPr lang="lv-LV" dirty="0"/>
              <a:t/>
            </a:r>
            <a:br>
              <a:rPr lang="lv-LV" dirty="0"/>
            </a:br>
            <a:r>
              <a:rPr lang="lv-LV" dirty="0" smtClean="0"/>
              <a:t/>
            </a:r>
            <a:br>
              <a:rPr lang="lv-LV" dirty="0" smtClean="0"/>
            </a:br>
            <a:r>
              <a:rPr lang="lv-LV" sz="4000" dirty="0" smtClean="0"/>
              <a:t/>
            </a:r>
            <a:br>
              <a:rPr lang="lv-LV" sz="4000" dirty="0" smtClean="0"/>
            </a:br>
            <a:endParaRPr lang="en-GB" sz="400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058083" y="1607577"/>
            <a:ext cx="6324600" cy="4031223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Tiks noteikti ne vairāk kā trīs akcijas uzvarētāji katrā kategorijā: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Nacionālie laikraksti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Reģionālie laikraksti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Žurnāli, kas iznāk reizi nedēļā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Žurnāli, kas iznāk retāk nekā reizi nedēļā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Akcijai dalībnieki var pieteikties paši, bet tos var ieteikt arī personas no visas Latvijas. Jānorāda, ka dalība akcijā ir brīvprātīga. </a:t>
            </a:r>
            <a:endParaRPr lang="lv-LV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pt-BR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Akcijas </a:t>
            </a:r>
            <a:r>
              <a:rPr lang="pt-B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norisinās</a:t>
            </a:r>
            <a:r>
              <a:rPr lang="lv-LV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pt-BR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š. g.</a:t>
            </a:r>
            <a:r>
              <a:rPr lang="lv-LV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1. maija </a:t>
            </a:r>
            <a:r>
              <a:rPr lang="pt-B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līdz 30</a:t>
            </a:r>
            <a:r>
              <a:rPr lang="pt-BR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novembrim</a:t>
            </a:r>
            <a:r>
              <a:rPr lang="pt-B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lv-LV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Plašāka informācija: info@vvc.gov.lv</a:t>
            </a:r>
            <a:endParaRPr lang="lv-LV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83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64100"/>
            <a:ext cx="6400800" cy="1981200"/>
          </a:xfrm>
        </p:spPr>
        <p:txBody>
          <a:bodyPr>
            <a:normAutofit/>
          </a:bodyPr>
          <a:lstStyle/>
          <a:p>
            <a:endParaRPr lang="lv-LV" dirty="0" smtClean="0"/>
          </a:p>
          <a:p>
            <a:r>
              <a:rPr lang="lv-LV" sz="1800" dirty="0" smtClean="0">
                <a:solidFill>
                  <a:schemeClr val="tx1"/>
                </a:solidFill>
              </a:rPr>
              <a:t>Kārlis Bitenieks</a:t>
            </a:r>
          </a:p>
          <a:p>
            <a:r>
              <a:rPr lang="lv-LV" sz="1800" dirty="0" smtClean="0">
                <a:solidFill>
                  <a:schemeClr val="tx1"/>
                </a:solidFill>
              </a:rPr>
              <a:t>karlis.bitenieks@vvc.gov.lv</a:t>
            </a:r>
            <a:endParaRPr lang="en-GB" sz="1800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6999"/>
            <a:ext cx="7772400" cy="3146999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/>
            </a:r>
            <a:br>
              <a:rPr lang="lv-LV" dirty="0" smtClean="0"/>
            </a:br>
            <a:r>
              <a:rPr lang="lv-LV" dirty="0" smtClean="0"/>
              <a:t>Paldies par uzmanību!</a:t>
            </a:r>
            <a:br>
              <a:rPr lang="lv-LV" dirty="0" smtClean="0"/>
            </a:br>
            <a:r>
              <a:rPr lang="lv-LV" dirty="0"/>
              <a:t/>
            </a:r>
            <a:br>
              <a:rPr lang="lv-LV" dirty="0"/>
            </a:br>
            <a:r>
              <a:rPr lang="lv-LV" sz="4000" dirty="0" smtClean="0"/>
              <a:t>Valsts valodas centrs</a:t>
            </a:r>
            <a:r>
              <a:rPr lang="lv-LV" dirty="0" smtClean="0"/>
              <a:t/>
            </a:r>
            <a:br>
              <a:rPr lang="lv-LV" dirty="0" smtClean="0"/>
            </a:br>
            <a:r>
              <a:rPr lang="lv-LV" sz="2200" dirty="0" smtClean="0"/>
              <a:t>info@vvc.gov.lv</a:t>
            </a:r>
            <a:br>
              <a:rPr lang="lv-LV" sz="2200" dirty="0" smtClean="0"/>
            </a:br>
            <a:r>
              <a:rPr lang="lv-LV" sz="2200" dirty="0" smtClean="0"/>
              <a:t>konsultacijas@vvc.gov.lv</a:t>
            </a:r>
            <a:r>
              <a:rPr lang="lv-LV" sz="4000" dirty="0" smtClean="0"/>
              <a:t/>
            </a:r>
            <a:br>
              <a:rPr lang="lv-LV" sz="4000" dirty="0" smtClean="0"/>
            </a:b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29453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045383" y="1676400"/>
            <a:ext cx="6781117" cy="5029200"/>
          </a:xfrm>
        </p:spPr>
        <p:txBody>
          <a:bodyPr>
            <a:normAutofit/>
          </a:bodyPr>
          <a:lstStyle/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800" b="1" dirty="0" smtClean="0">
                <a:solidFill>
                  <a:schemeClr val="tx1"/>
                </a:solidFill>
                <a:cs typeface="Times New Roman" pitchFamily="18" charset="0"/>
              </a:rPr>
              <a:t>2016. </a:t>
            </a:r>
            <a:r>
              <a:rPr lang="lv-LV" sz="1800" b="1" dirty="0">
                <a:solidFill>
                  <a:schemeClr val="tx1"/>
                </a:solidFill>
                <a:cs typeface="Times New Roman" pitchFamily="18" charset="0"/>
              </a:rPr>
              <a:t>g</a:t>
            </a:r>
            <a:r>
              <a:rPr lang="lv-LV" sz="1800" b="1" dirty="0" smtClean="0">
                <a:solidFill>
                  <a:schemeClr val="tx1"/>
                </a:solidFill>
                <a:cs typeface="Times New Roman" pitchFamily="18" charset="0"/>
              </a:rPr>
              <a:t>ada vasarā Terminoloģijas un metodikas nodaļa tika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800" b="1" dirty="0" smtClean="0">
                <a:solidFill>
                  <a:schemeClr val="tx1"/>
                </a:solidFill>
                <a:cs typeface="Times New Roman" pitchFamily="18" charset="0"/>
              </a:rPr>
              <a:t>apvienota ar</a:t>
            </a:r>
            <a:r>
              <a:rPr lang="lv-LV" sz="1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lv-LV" sz="1800" b="1" dirty="0" smtClean="0">
                <a:solidFill>
                  <a:schemeClr val="tx1"/>
                </a:solidFill>
                <a:cs typeface="Times New Roman" pitchFamily="18" charset="0"/>
              </a:rPr>
              <a:t>Tiesību aktu tulkošanas nodaļu.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b="1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600" b="1" dirty="0" smtClean="0">
                <a:solidFill>
                  <a:schemeClr val="tx1"/>
                </a:solidFill>
                <a:cs typeface="Times New Roman" pitchFamily="18" charset="0"/>
              </a:rPr>
              <a:t>Departamenta amatu saraksts*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16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600" dirty="0" smtClean="0">
                <a:solidFill>
                  <a:schemeClr val="tx1"/>
                </a:solidFill>
                <a:cs typeface="Times New Roman" pitchFamily="18" charset="0"/>
              </a:rPr>
              <a:t>	     Amata nosaukums	</a:t>
            </a:r>
            <a:r>
              <a:rPr lang="lv-LV" sz="1600" b="1" dirty="0" smtClean="0">
                <a:solidFill>
                  <a:schemeClr val="tx1"/>
                </a:solidFill>
                <a:cs typeface="Times New Roman" pitchFamily="18" charset="0"/>
              </a:rPr>
              <a:t>	    </a:t>
            </a:r>
            <a:r>
              <a:rPr lang="lv-LV" sz="1600" dirty="0" smtClean="0">
                <a:solidFill>
                  <a:schemeClr val="tx1"/>
                </a:solidFill>
                <a:cs typeface="Times New Roman" pitchFamily="18" charset="0"/>
              </a:rPr>
              <a:t>Vienību</a:t>
            </a:r>
            <a:r>
              <a:rPr lang="lv-LV" sz="16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lv-LV" sz="1600" dirty="0" smtClean="0">
                <a:solidFill>
                  <a:schemeClr val="tx1"/>
                </a:solidFill>
                <a:cs typeface="Times New Roman" pitchFamily="18" charset="0"/>
              </a:rPr>
              <a:t>skaits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tx1"/>
                </a:solidFill>
                <a:cs typeface="Times New Roman" pitchFamily="18" charset="0"/>
              </a:rPr>
              <a:t>D</a:t>
            </a:r>
            <a:r>
              <a:rPr lang="lv-LV" sz="1600" dirty="0" smtClean="0">
                <a:solidFill>
                  <a:schemeClr val="tx1"/>
                </a:solidFill>
                <a:cs typeface="Times New Roman" pitchFamily="18" charset="0"/>
              </a:rPr>
              <a:t>epartamenta vadītājs			1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600" dirty="0" smtClean="0">
                <a:solidFill>
                  <a:schemeClr val="tx1"/>
                </a:solidFill>
                <a:cs typeface="Times New Roman" pitchFamily="18" charset="0"/>
              </a:rPr>
              <a:t>Nodaļas vadītājs			1</a:t>
            </a:r>
            <a:endParaRPr lang="lv-LV" altLang="lv-LV" sz="1600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altLang="lv-LV" sz="1600" dirty="0" smtClean="0">
                <a:solidFill>
                  <a:schemeClr val="tx1"/>
                </a:solidFill>
                <a:cs typeface="Times New Roman" pitchFamily="18" charset="0"/>
              </a:rPr>
              <a:t>Tulkotājs</a:t>
            </a:r>
            <a:r>
              <a:rPr lang="lv-LV" altLang="lv-LV" sz="160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r>
              <a:rPr lang="lv-LV" altLang="lv-LV" sz="1600" dirty="0" smtClean="0">
                <a:solidFill>
                  <a:schemeClr val="tx1"/>
                </a:solidFill>
                <a:cs typeface="Times New Roman" pitchFamily="18" charset="0"/>
              </a:rPr>
              <a:t>			2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altLang="lv-LV" sz="1600" dirty="0">
                <a:solidFill>
                  <a:schemeClr val="tx1"/>
                </a:solidFill>
                <a:cs typeface="Times New Roman" pitchFamily="18" charset="0"/>
              </a:rPr>
              <a:t>R</a:t>
            </a:r>
            <a:r>
              <a:rPr lang="lv-LV" altLang="lv-LV" sz="1600" dirty="0" smtClean="0">
                <a:solidFill>
                  <a:schemeClr val="tx1"/>
                </a:solidFill>
                <a:cs typeface="Times New Roman" pitchFamily="18" charset="0"/>
              </a:rPr>
              <a:t>edaktors				2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altLang="lv-LV" sz="1600" dirty="0" smtClean="0">
                <a:solidFill>
                  <a:schemeClr val="tx1"/>
                </a:solidFill>
                <a:cs typeface="Times New Roman" pitchFamily="18" charset="0"/>
              </a:rPr>
              <a:t>Terminologs				2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altLang="lv-LV" sz="1600" dirty="0">
                <a:solidFill>
                  <a:schemeClr val="tx1"/>
                </a:solidFill>
                <a:cs typeface="Times New Roman" pitchFamily="18" charset="0"/>
              </a:rPr>
              <a:t>T</a:t>
            </a:r>
            <a:r>
              <a:rPr lang="lv-LV" altLang="lv-LV" sz="1600" dirty="0" smtClean="0">
                <a:solidFill>
                  <a:schemeClr val="tx1"/>
                </a:solidFill>
                <a:cs typeface="Times New Roman" pitchFamily="18" charset="0"/>
              </a:rPr>
              <a:t>ulkošanas projektu koordinators		2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altLang="lv-LV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altLang="lv-LV" sz="1600" dirty="0" smtClean="0">
                <a:solidFill>
                  <a:schemeClr val="tx1"/>
                </a:solidFill>
                <a:cs typeface="Times New Roman" pitchFamily="18" charset="0"/>
              </a:rPr>
              <a:t>*neiekļaujot ārštata tulkotājus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58083" y="360745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cs typeface="Times New Roman" pitchFamily="18" charset="0"/>
              </a:rPr>
              <a:t>Terminoloģijas un tiesību </a:t>
            </a:r>
            <a:r>
              <a:rPr lang="lv-LV" sz="2400" b="1" dirty="0" smtClean="0">
                <a:cs typeface="Times New Roman" pitchFamily="18" charset="0"/>
              </a:rPr>
              <a:t>aktu tulkošanas departamenta </a:t>
            </a:r>
            <a:r>
              <a:rPr lang="lv-LV" sz="2400" b="1" dirty="0">
                <a:cs typeface="Times New Roman" pitchFamily="18" charset="0"/>
              </a:rPr>
              <a:t>struktūra</a:t>
            </a:r>
            <a:endParaRPr lang="en-US" sz="2400" b="1" dirty="0"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638800" y="31242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24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045384" y="1676400"/>
            <a:ext cx="6337300" cy="4648200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lv-LV" sz="2100" b="1" dirty="0" smtClean="0">
                <a:solidFill>
                  <a:schemeClr val="tx1"/>
                </a:solidFill>
                <a:cs typeface="Times New Roman" pitchFamily="18" charset="0"/>
              </a:rPr>
              <a:t>Tulkošanas procesa nodrošināšana: ministriju pieprasīto dokumentu tulkošana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900" dirty="0" smtClean="0">
                <a:solidFill>
                  <a:schemeClr val="tx1"/>
                </a:solidFill>
                <a:cs typeface="Times New Roman" pitchFamily="18" charset="0"/>
              </a:rPr>
              <a:t>Starptautisko tiesību akti – 8000 lpp. 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900" dirty="0" smtClean="0">
                <a:solidFill>
                  <a:schemeClr val="tx1"/>
                </a:solidFill>
                <a:cs typeface="Times New Roman" pitchFamily="18" charset="0"/>
              </a:rPr>
              <a:t>Latvijas Republikas tiesību akti – 3200 lpp. 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19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2100" b="1" dirty="0" smtClean="0">
                <a:solidFill>
                  <a:schemeClr val="tx1"/>
                </a:solidFill>
                <a:cs typeface="Times New Roman" pitchFamily="18" charset="0"/>
              </a:rPr>
              <a:t>Kvalitātes kontrole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19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900" dirty="0" smtClean="0">
                <a:solidFill>
                  <a:schemeClr val="tx1"/>
                </a:solidFill>
                <a:cs typeface="Times New Roman" pitchFamily="18" charset="0"/>
              </a:rPr>
              <a:t>Tulkojuma vērtējums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900" dirty="0" smtClean="0">
                <a:solidFill>
                  <a:schemeClr val="tx1"/>
                </a:solidFill>
                <a:cs typeface="Times New Roman" pitchFamily="18" charset="0"/>
              </a:rPr>
              <a:t>Terminu tabula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900" dirty="0" smtClean="0">
                <a:solidFill>
                  <a:schemeClr val="tx1"/>
                </a:solidFill>
                <a:cs typeface="Times New Roman" pitchFamily="18" charset="0"/>
              </a:rPr>
              <a:t>Saskaņošanas tabula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900" dirty="0" smtClean="0">
                <a:solidFill>
                  <a:schemeClr val="tx1"/>
                </a:solidFill>
                <a:cs typeface="Times New Roman" pitchFamily="18" charset="0"/>
              </a:rPr>
              <a:t>Darba grupas (Valsts kontrole, Satiksmes ministrija)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19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2100" b="1" dirty="0" smtClean="0">
                <a:solidFill>
                  <a:schemeClr val="tx1"/>
                </a:solidFill>
                <a:cs typeface="Times New Roman" pitchFamily="18" charset="0"/>
              </a:rPr>
              <a:t>Terminoloģija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9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900" dirty="0" smtClean="0">
                <a:solidFill>
                  <a:schemeClr val="tx1"/>
                </a:solidFill>
                <a:cs typeface="Times New Roman" pitchFamily="18" charset="0"/>
              </a:rPr>
              <a:t>Izskatīto un precizēto terminu skaits – 3000</a:t>
            </a:r>
          </a:p>
          <a:p>
            <a:pPr marL="342900" indent="-3429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900" dirty="0" smtClean="0">
                <a:solidFill>
                  <a:schemeClr val="tx1"/>
                </a:solidFill>
                <a:cs typeface="Times New Roman" pitchFamily="18" charset="0"/>
              </a:rPr>
              <a:t>Interneta datubāzē ievadīto terminu skaits – 2000</a:t>
            </a:r>
            <a:endParaRPr lang="lv-LV" sz="19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58083" y="360745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cs typeface="Times New Roman" pitchFamily="18" charset="0"/>
              </a:rPr>
              <a:t>Terminoloģijas un tiesību aktu tulkošanas </a:t>
            </a:r>
            <a:r>
              <a:rPr lang="lv-LV" sz="2400" b="1" dirty="0" smtClean="0">
                <a:cs typeface="Times New Roman" pitchFamily="18" charset="0"/>
              </a:rPr>
              <a:t>departamenta darba plāns 2016. gadam</a:t>
            </a:r>
            <a:endParaRPr lang="en-US" sz="24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28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058083" y="1333500"/>
            <a:ext cx="6781117" cy="4800600"/>
          </a:xfrm>
        </p:spPr>
        <p:txBody>
          <a:bodyPr>
            <a:normAutofit fontScale="70000" lnSpcReduction="20000"/>
          </a:bodyPr>
          <a:lstStyle/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800" dirty="0" smtClean="0">
                <a:solidFill>
                  <a:schemeClr val="tx1"/>
                </a:solidFill>
                <a:cs typeface="Times New Roman" pitchFamily="18" charset="0"/>
              </a:rPr>
              <a:t>Atzinumu </a:t>
            </a:r>
            <a:r>
              <a:rPr lang="lv-LV" sz="1800" dirty="0">
                <a:solidFill>
                  <a:schemeClr val="tx1"/>
                </a:solidFill>
                <a:cs typeface="Times New Roman" pitchFamily="18" charset="0"/>
              </a:rPr>
              <a:t>sniegšanu ministrijām par </a:t>
            </a:r>
            <a:r>
              <a:rPr lang="lv-LV" sz="1800" i="1" dirty="0" smtClean="0">
                <a:solidFill>
                  <a:schemeClr val="tx1"/>
                </a:solidFill>
                <a:cs typeface="Times New Roman" pitchFamily="18" charset="0"/>
              </a:rPr>
              <a:t>corrigendum</a:t>
            </a:r>
            <a:r>
              <a:rPr lang="lv-LV" sz="1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lv-LV" sz="1800" dirty="0">
                <a:solidFill>
                  <a:schemeClr val="tx1"/>
                </a:solidFill>
                <a:cs typeface="Times New Roman" pitchFamily="18" charset="0"/>
              </a:rPr>
              <a:t>aizpildīšanu (ierosinājumi Eiropas Savienības dokumenta tulkojumā konstatēto būtisko kļūdu labojumam</a:t>
            </a:r>
            <a:r>
              <a:rPr lang="lv-LV" sz="1800" dirty="0" smtClean="0">
                <a:solidFill>
                  <a:schemeClr val="tx1"/>
                </a:solidFill>
                <a:cs typeface="Times New Roman" pitchFamily="18" charset="0"/>
              </a:rPr>
              <a:t>)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600" dirty="0">
                <a:solidFill>
                  <a:schemeClr val="tx1"/>
                </a:solidFill>
                <a:cs typeface="Times New Roman" pitchFamily="18" charset="0"/>
              </a:rPr>
              <a:t>	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500" dirty="0" err="1" smtClean="0">
                <a:solidFill>
                  <a:schemeClr val="tx1"/>
                </a:solidFill>
                <a:cs typeface="Times New Roman" pitchFamily="18" charset="0"/>
              </a:rPr>
              <a:t>handcrafted</a:t>
            </a:r>
            <a:r>
              <a:rPr lang="lv-LV" sz="15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lv-LV" sz="1500" dirty="0" err="1" smtClean="0">
                <a:solidFill>
                  <a:schemeClr val="tx1"/>
                </a:solidFill>
                <a:cs typeface="Times New Roman" pitchFamily="18" charset="0"/>
              </a:rPr>
              <a:t>food</a:t>
            </a:r>
            <a:endParaRPr lang="lv-LV" sz="15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500" dirty="0" smtClean="0">
                <a:solidFill>
                  <a:schemeClr val="tx1"/>
                </a:solidFill>
                <a:cs typeface="Times New Roman" pitchFamily="18" charset="0"/>
              </a:rPr>
              <a:t>mājražoti pārtikas produkti</a:t>
            </a:r>
            <a:endParaRPr lang="lv-LV" sz="1500" dirty="0">
              <a:solidFill>
                <a:schemeClr val="tx1"/>
              </a:solidFill>
              <a:cs typeface="Times New Roman" pitchFamily="18" charset="0"/>
            </a:endParaRP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800" dirty="0" smtClean="0">
                <a:solidFill>
                  <a:schemeClr val="tx1"/>
                </a:solidFill>
                <a:cs typeface="Times New Roman" pitchFamily="18" charset="0"/>
              </a:rPr>
              <a:t>Konsultāciju sniegšana Eiropas Savienības, valsts pārvaldes un citām iestādēm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0" algn="l">
              <a:lnSpc>
                <a:spcPct val="90000"/>
              </a:lnSpc>
              <a:spcBef>
                <a:spcPts val="600"/>
              </a:spcBef>
            </a:pPr>
            <a:r>
              <a:rPr lang="en-US" sz="1600" dirty="0" smtClean="0">
                <a:solidFill>
                  <a:prstClr val="black"/>
                </a:solidFill>
                <a:cs typeface="Times New Roman" pitchFamily="18" charset="0"/>
              </a:rPr>
              <a:t>UNESCO </a:t>
            </a:r>
            <a:r>
              <a:rPr lang="en-US" sz="1600" dirty="0">
                <a:solidFill>
                  <a:prstClr val="black"/>
                </a:solidFill>
                <a:cs typeface="Times New Roman" pitchFamily="18" charset="0"/>
              </a:rPr>
              <a:t>King Hamad Bin Isa Al-Khalifa Prize for the Use of Information and Communication Technologies in Education</a:t>
            </a:r>
            <a:endParaRPr lang="lv-LV" sz="1600" dirty="0">
              <a:solidFill>
                <a:prstClr val="black"/>
              </a:solidFill>
              <a:cs typeface="Times New Roman" pitchFamily="18" charset="0"/>
            </a:endParaRPr>
          </a:p>
          <a:p>
            <a:pPr lvl="0" algn="l">
              <a:lnSpc>
                <a:spcPct val="90000"/>
              </a:lnSpc>
              <a:spcBef>
                <a:spcPts val="600"/>
              </a:spcBef>
            </a:pPr>
            <a:r>
              <a:rPr lang="lv-LV" sz="1600" dirty="0" smtClean="0">
                <a:solidFill>
                  <a:prstClr val="black"/>
                </a:solidFill>
              </a:rPr>
              <a:t>«Karaļa </a:t>
            </a:r>
            <a:r>
              <a:rPr lang="lv-LV" sz="1600" dirty="0">
                <a:solidFill>
                  <a:prstClr val="black"/>
                </a:solidFill>
              </a:rPr>
              <a:t>Hamada </a:t>
            </a:r>
            <a:r>
              <a:rPr lang="lv-LV" sz="1600" dirty="0" err="1">
                <a:solidFill>
                  <a:prstClr val="black"/>
                </a:solidFill>
              </a:rPr>
              <a:t>Bin</a:t>
            </a:r>
            <a:r>
              <a:rPr lang="lv-LV" sz="1600" dirty="0">
                <a:solidFill>
                  <a:prstClr val="black"/>
                </a:solidFill>
              </a:rPr>
              <a:t> </a:t>
            </a:r>
            <a:r>
              <a:rPr lang="lv-LV" sz="1600" dirty="0" err="1">
                <a:solidFill>
                  <a:prstClr val="black"/>
                </a:solidFill>
              </a:rPr>
              <a:t>Isa</a:t>
            </a:r>
            <a:r>
              <a:rPr lang="lv-LV" sz="1600" dirty="0">
                <a:solidFill>
                  <a:prstClr val="black"/>
                </a:solidFill>
              </a:rPr>
              <a:t> el </a:t>
            </a:r>
            <a:r>
              <a:rPr lang="lv-LV" sz="1600" dirty="0" err="1">
                <a:solidFill>
                  <a:prstClr val="black"/>
                </a:solidFill>
              </a:rPr>
              <a:t>Halīfa</a:t>
            </a:r>
            <a:r>
              <a:rPr lang="lv-LV" sz="1600" dirty="0">
                <a:solidFill>
                  <a:prstClr val="black"/>
                </a:solidFill>
              </a:rPr>
              <a:t> UNESCO Balva par informācijas un komunikācijas tehnoloģiju izmantošanu </a:t>
            </a:r>
            <a:r>
              <a:rPr lang="lv-LV" sz="1600" dirty="0" smtClean="0">
                <a:solidFill>
                  <a:prstClr val="black"/>
                </a:solidFill>
              </a:rPr>
              <a:t>izglītībā»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800" dirty="0" smtClean="0">
                <a:solidFill>
                  <a:schemeClr val="tx1"/>
                </a:solidFill>
                <a:cs typeface="Times New Roman" pitchFamily="18" charset="0"/>
              </a:rPr>
              <a:t>Konsultāciju sniegšana privātpersonām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600" i="1" dirty="0" smtClean="0">
                <a:solidFill>
                  <a:schemeClr val="tx1"/>
                </a:solidFill>
                <a:cs typeface="Times New Roman" pitchFamily="18" charset="0"/>
              </a:rPr>
              <a:t>«Kā </a:t>
            </a:r>
            <a:r>
              <a:rPr lang="lv-LV" sz="1600" i="1" dirty="0">
                <a:solidFill>
                  <a:schemeClr val="tx1"/>
                </a:solidFill>
                <a:cs typeface="Times New Roman" pitchFamily="18" charset="0"/>
              </a:rPr>
              <a:t>ir pareizi? </a:t>
            </a:r>
            <a:r>
              <a:rPr lang="lv-LV" sz="1600" i="1" dirty="0" err="1">
                <a:solidFill>
                  <a:schemeClr val="tx1"/>
                </a:solidFill>
                <a:cs typeface="Times New Roman" pitchFamily="18" charset="0"/>
              </a:rPr>
              <a:t>Pastafārisms</a:t>
            </a:r>
            <a:r>
              <a:rPr lang="lv-LV" sz="1600" i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lv-LV" sz="1600" i="1" dirty="0" smtClean="0">
                <a:solidFill>
                  <a:schemeClr val="tx1"/>
                </a:solidFill>
                <a:cs typeface="Times New Roman" pitchFamily="18" charset="0"/>
              </a:rPr>
              <a:t>nāk </a:t>
            </a:r>
            <a:r>
              <a:rPr lang="lv-LV" sz="1600" i="1" dirty="0">
                <a:solidFill>
                  <a:schemeClr val="tx1"/>
                </a:solidFill>
                <a:cs typeface="Times New Roman" pitchFamily="18" charset="0"/>
              </a:rPr>
              <a:t>no </a:t>
            </a:r>
            <a:r>
              <a:rPr lang="lv-LV" sz="1600" i="1" dirty="0" err="1">
                <a:solidFill>
                  <a:schemeClr val="tx1"/>
                </a:solidFill>
                <a:cs typeface="Times New Roman" pitchFamily="18" charset="0"/>
              </a:rPr>
              <a:t>Rastafārisma</a:t>
            </a:r>
            <a:r>
              <a:rPr lang="lv-LV" sz="1600" i="1" dirty="0">
                <a:solidFill>
                  <a:schemeClr val="tx1"/>
                </a:solidFill>
                <a:cs typeface="Times New Roman" pitchFamily="18" charset="0"/>
              </a:rPr>
              <a:t>, līdz ar to vajadzētu būt, ka LV ir </a:t>
            </a:r>
            <a:r>
              <a:rPr lang="lv-LV" sz="1600" i="1" dirty="0" err="1">
                <a:solidFill>
                  <a:schemeClr val="tx1"/>
                </a:solidFill>
                <a:cs typeface="Times New Roman" pitchFamily="18" charset="0"/>
              </a:rPr>
              <a:t>Pastafāristi</a:t>
            </a:r>
            <a:r>
              <a:rPr lang="lv-LV" sz="1600" i="1" dirty="0">
                <a:solidFill>
                  <a:schemeClr val="tx1"/>
                </a:solidFill>
                <a:cs typeface="Times New Roman" pitchFamily="18" charset="0"/>
              </a:rPr>
              <a:t>, nevis </a:t>
            </a:r>
            <a:r>
              <a:rPr lang="lv-LV" sz="1600" i="1" dirty="0" err="1">
                <a:solidFill>
                  <a:schemeClr val="tx1"/>
                </a:solidFill>
                <a:cs typeface="Times New Roman" pitchFamily="18" charset="0"/>
              </a:rPr>
              <a:t>pastafariāņi</a:t>
            </a:r>
            <a:r>
              <a:rPr lang="lv-LV" sz="1600" i="1" dirty="0" smtClean="0">
                <a:solidFill>
                  <a:schemeClr val="tx1"/>
                </a:solidFill>
                <a:cs typeface="Times New Roman" pitchFamily="18" charset="0"/>
              </a:rPr>
              <a:t>, vai </a:t>
            </a:r>
            <a:r>
              <a:rPr lang="lv-LV" sz="1600" i="1" dirty="0">
                <a:solidFill>
                  <a:schemeClr val="tx1"/>
                </a:solidFill>
                <a:cs typeface="Times New Roman" pitchFamily="18" charset="0"/>
              </a:rPr>
              <a:t>ne</a:t>
            </a:r>
            <a:r>
              <a:rPr lang="lv-LV" sz="1600" i="1" dirty="0" smtClean="0">
                <a:solidFill>
                  <a:schemeClr val="tx1"/>
                </a:solidFill>
                <a:cs typeface="Times New Roman" pitchFamily="18" charset="0"/>
              </a:rPr>
              <a:t>?»</a:t>
            </a:r>
            <a:endParaRPr lang="lv-LV" sz="1600" i="1" dirty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600" i="1" dirty="0" smtClean="0">
                <a:solidFill>
                  <a:schemeClr val="tx1"/>
                </a:solidFill>
                <a:cs typeface="Times New Roman" pitchFamily="18" charset="0"/>
              </a:rPr>
              <a:t>«Kā </a:t>
            </a:r>
            <a:r>
              <a:rPr lang="lv-LV" sz="1600" i="1" dirty="0">
                <a:solidFill>
                  <a:schemeClr val="tx1"/>
                </a:solidFill>
                <a:cs typeface="Times New Roman" pitchFamily="18" charset="0"/>
              </a:rPr>
              <a:t>tad </a:t>
            </a:r>
            <a:r>
              <a:rPr lang="lv-LV" sz="1600" i="1" dirty="0" err="1">
                <a:solidFill>
                  <a:schemeClr val="tx1"/>
                </a:solidFill>
                <a:cs typeface="Times New Roman" pitchFamily="18" charset="0"/>
              </a:rPr>
              <a:t>istī</a:t>
            </a:r>
            <a:r>
              <a:rPr lang="lv-LV" sz="1600" i="1" dirty="0">
                <a:solidFill>
                  <a:schemeClr val="tx1"/>
                </a:solidFill>
                <a:cs typeface="Times New Roman" pitchFamily="18" charset="0"/>
              </a:rPr>
              <a:t> latviešu valodā ir pareizāk - </a:t>
            </a:r>
            <a:r>
              <a:rPr lang="lv-LV" sz="1600" i="1" dirty="0" err="1">
                <a:solidFill>
                  <a:schemeClr val="tx1"/>
                </a:solidFill>
                <a:cs typeface="Times New Roman" pitchFamily="18" charset="0"/>
              </a:rPr>
              <a:t>Stounhedža</a:t>
            </a:r>
            <a:r>
              <a:rPr lang="lv-LV" sz="1600" i="1" dirty="0">
                <a:solidFill>
                  <a:schemeClr val="tx1"/>
                </a:solidFill>
                <a:cs typeface="Times New Roman" pitchFamily="18" charset="0"/>
              </a:rPr>
              <a:t> vai </a:t>
            </a:r>
            <a:r>
              <a:rPr lang="lv-LV" sz="1600" i="1" dirty="0" err="1">
                <a:solidFill>
                  <a:schemeClr val="tx1"/>
                </a:solidFill>
                <a:cs typeface="Times New Roman" pitchFamily="18" charset="0"/>
              </a:rPr>
              <a:t>Stounhendža</a:t>
            </a:r>
            <a:r>
              <a:rPr lang="lv-LV" sz="1600" i="1" dirty="0">
                <a:solidFill>
                  <a:schemeClr val="tx1"/>
                </a:solidFill>
                <a:cs typeface="Times New Roman" pitchFamily="18" charset="0"/>
              </a:rPr>
              <a:t>? Otrs - vai mums "</a:t>
            </a:r>
            <a:r>
              <a:rPr lang="lv-LV" sz="1600" i="1" dirty="0" err="1">
                <a:solidFill>
                  <a:schemeClr val="tx1"/>
                </a:solidFill>
                <a:cs typeface="Times New Roman" pitchFamily="18" charset="0"/>
              </a:rPr>
              <a:t>Big</a:t>
            </a:r>
            <a:r>
              <a:rPr lang="lv-LV" sz="1600" i="1" dirty="0">
                <a:solidFill>
                  <a:schemeClr val="tx1"/>
                </a:solidFill>
                <a:cs typeface="Times New Roman" pitchFamily="18" charset="0"/>
              </a:rPr>
              <a:t> Ben" ir Bigbens vai Lielais Bens (vai var lietot abus</a:t>
            </a:r>
            <a:r>
              <a:rPr lang="lv-LV" sz="1600" i="1" dirty="0" smtClean="0">
                <a:solidFill>
                  <a:schemeClr val="tx1"/>
                </a:solidFill>
                <a:cs typeface="Times New Roman" pitchFamily="18" charset="0"/>
              </a:rPr>
              <a:t>)?»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285750" indent="-28575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chemeClr val="tx1"/>
                </a:solidFill>
                <a:cs typeface="Times New Roman" pitchFamily="18" charset="0"/>
              </a:rPr>
              <a:t>T</a:t>
            </a:r>
            <a:r>
              <a:rPr lang="lv-LV" sz="1800" dirty="0" smtClean="0">
                <a:solidFill>
                  <a:schemeClr val="tx1"/>
                </a:solidFill>
                <a:cs typeface="Times New Roman" pitchFamily="18" charset="0"/>
              </a:rPr>
              <a:t>erminoloģijas saskaņošanu ar Eiropas Savienības un valsts pārvaldes iestādēm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600" dirty="0" err="1" smtClean="0">
                <a:solidFill>
                  <a:schemeClr val="tx1"/>
                </a:solidFill>
                <a:cs typeface="Times New Roman" pitchFamily="18" charset="0"/>
              </a:rPr>
              <a:t>Illegal</a:t>
            </a:r>
            <a:r>
              <a:rPr lang="lv-LV" sz="16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lv-LV" sz="1600" dirty="0" err="1" smtClean="0">
                <a:solidFill>
                  <a:schemeClr val="tx1"/>
                </a:solidFill>
                <a:cs typeface="Times New Roman" pitchFamily="18" charset="0"/>
              </a:rPr>
              <a:t>migration</a:t>
            </a:r>
            <a:r>
              <a:rPr lang="lv-LV" sz="1600" dirty="0" smtClean="0">
                <a:solidFill>
                  <a:schemeClr val="tx1"/>
                </a:solidFill>
                <a:cs typeface="Times New Roman" pitchFamily="18" charset="0"/>
              </a:rPr>
              <a:t> (</a:t>
            </a:r>
            <a:r>
              <a:rPr lang="lv-LV" sz="1600" dirty="0" err="1" smtClean="0">
                <a:solidFill>
                  <a:schemeClr val="tx1"/>
                </a:solidFill>
                <a:cs typeface="Times New Roman" pitchFamily="18" charset="0"/>
              </a:rPr>
              <a:t>deprecated</a:t>
            </a:r>
            <a:r>
              <a:rPr lang="lv-LV" sz="1600" dirty="0" smtClean="0">
                <a:solidFill>
                  <a:schemeClr val="tx1"/>
                </a:solidFill>
                <a:cs typeface="Times New Roman" pitchFamily="18" charset="0"/>
              </a:rPr>
              <a:t>) – nelikumīga migrācija; nelegāla migrācija 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600" dirty="0" err="1" smtClean="0">
                <a:solidFill>
                  <a:schemeClr val="tx1"/>
                </a:solidFill>
                <a:cs typeface="Times New Roman" pitchFamily="18" charset="0"/>
              </a:rPr>
              <a:t>Irregular</a:t>
            </a:r>
            <a:r>
              <a:rPr lang="lv-LV" sz="16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lv-LV" sz="1600" dirty="0" err="1" smtClean="0">
                <a:solidFill>
                  <a:schemeClr val="tx1"/>
                </a:solidFill>
                <a:cs typeface="Times New Roman" pitchFamily="18" charset="0"/>
              </a:rPr>
              <a:t>migration</a:t>
            </a:r>
            <a:r>
              <a:rPr lang="lv-LV" sz="1600" dirty="0" smtClean="0">
                <a:solidFill>
                  <a:schemeClr val="tx1"/>
                </a:solidFill>
                <a:cs typeface="Times New Roman" pitchFamily="18" charset="0"/>
              </a:rPr>
              <a:t> (</a:t>
            </a:r>
            <a:r>
              <a:rPr lang="lv-LV" sz="1600" dirty="0" err="1" smtClean="0">
                <a:solidFill>
                  <a:schemeClr val="tx1"/>
                </a:solidFill>
                <a:cs typeface="Times New Roman" pitchFamily="18" charset="0"/>
              </a:rPr>
              <a:t>preferred</a:t>
            </a:r>
            <a:r>
              <a:rPr lang="lv-LV" sz="1600" dirty="0" smtClean="0">
                <a:solidFill>
                  <a:schemeClr val="tx1"/>
                </a:solidFill>
                <a:cs typeface="Times New Roman" pitchFamily="18" charset="0"/>
              </a:rPr>
              <a:t>) – neatbilstīga migrācija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altLang="lv-LV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45383" y="340489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800" b="1" dirty="0" smtClean="0">
                <a:cs typeface="Times New Roman" pitchFamily="18" charset="0"/>
              </a:rPr>
              <a:t/>
            </a:r>
            <a:br>
              <a:rPr lang="lv-LV" sz="2800" b="1" dirty="0" smtClean="0">
                <a:cs typeface="Times New Roman" pitchFamily="18" charset="0"/>
              </a:rPr>
            </a:br>
            <a:r>
              <a:rPr lang="lv-LV" sz="2400" b="1" dirty="0" smtClean="0">
                <a:cs typeface="Times New Roman" pitchFamily="18" charset="0"/>
              </a:rPr>
              <a:t>Citas Terminoloģijas </a:t>
            </a:r>
            <a:r>
              <a:rPr lang="lv-LV" sz="2400" b="1" dirty="0">
                <a:cs typeface="Times New Roman" pitchFamily="18" charset="0"/>
              </a:rPr>
              <a:t>un tiesību aktu tulkošanas </a:t>
            </a:r>
            <a:r>
              <a:rPr lang="lv-LV" sz="2400" b="1" dirty="0" smtClean="0">
                <a:cs typeface="Times New Roman" pitchFamily="18" charset="0"/>
              </a:rPr>
              <a:t>departamenta funkcijas</a:t>
            </a:r>
            <a:endParaRPr lang="en-US" sz="2400" b="1" dirty="0"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79" y="3124200"/>
            <a:ext cx="1618865" cy="12192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7897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600200" y="1600200"/>
            <a:ext cx="7543800" cy="4627944"/>
          </a:xfrm>
        </p:spPr>
        <p:txBody>
          <a:bodyPr>
            <a:normAutofit/>
          </a:bodyPr>
          <a:lstStyle/>
          <a:p>
            <a:pPr marL="685800" indent="-6858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1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685800" indent="-6858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 smtClean="0">
                <a:solidFill>
                  <a:schemeClr val="tx1"/>
                </a:solidFill>
                <a:cs typeface="Times New Roman" pitchFamily="18" charset="0"/>
              </a:rPr>
              <a:t>2013</a:t>
            </a:r>
            <a:r>
              <a:rPr lang="lv-LV" sz="1400" dirty="0">
                <a:solidFill>
                  <a:schemeClr val="tx1"/>
                </a:solidFill>
                <a:cs typeface="Times New Roman" pitchFamily="18" charset="0"/>
              </a:rPr>
              <a:t>. gads – 4 </a:t>
            </a:r>
            <a:r>
              <a:rPr lang="lv-LV" sz="1400" dirty="0" smtClean="0">
                <a:solidFill>
                  <a:schemeClr val="tx1"/>
                </a:solidFill>
                <a:cs typeface="Times New Roman" pitchFamily="18" charset="0"/>
              </a:rPr>
              <a:t>ierosinājumi</a:t>
            </a:r>
            <a:endParaRPr lang="lv-LV" sz="1400" dirty="0">
              <a:solidFill>
                <a:schemeClr val="tx1"/>
              </a:solidFill>
              <a:cs typeface="Times New Roman" pitchFamily="18" charset="0"/>
            </a:endParaRPr>
          </a:p>
          <a:p>
            <a:pPr marL="685800" indent="-6858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cs typeface="Times New Roman" pitchFamily="18" charset="0"/>
              </a:rPr>
              <a:t>2014. gads – 13 </a:t>
            </a:r>
            <a:r>
              <a:rPr lang="lv-LV" sz="1400" dirty="0" smtClean="0">
                <a:solidFill>
                  <a:schemeClr val="tx1"/>
                </a:solidFill>
                <a:cs typeface="Times New Roman" pitchFamily="18" charset="0"/>
              </a:rPr>
              <a:t>ierosinājumi</a:t>
            </a:r>
            <a:endParaRPr lang="lv-LV" sz="1400" dirty="0">
              <a:solidFill>
                <a:schemeClr val="tx1"/>
              </a:solidFill>
              <a:cs typeface="Times New Roman" pitchFamily="18" charset="0"/>
            </a:endParaRPr>
          </a:p>
          <a:p>
            <a:pPr marL="685800" indent="-6858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chemeClr val="tx1"/>
                </a:solidFill>
                <a:cs typeface="Times New Roman" pitchFamily="18" charset="0"/>
              </a:rPr>
              <a:t>2015. gads – 12 </a:t>
            </a:r>
            <a:r>
              <a:rPr lang="lv-LV" sz="1400" dirty="0" smtClean="0">
                <a:solidFill>
                  <a:schemeClr val="tx1"/>
                </a:solidFill>
                <a:cs typeface="Times New Roman" pitchFamily="18" charset="0"/>
              </a:rPr>
              <a:t>ierosinājumi</a:t>
            </a:r>
            <a:endParaRPr lang="lv-LV" sz="1400" dirty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400" dirty="0" smtClean="0">
                <a:solidFill>
                  <a:schemeClr val="tx1"/>
                </a:solidFill>
                <a:cs typeface="Times New Roman" pitchFamily="18" charset="0"/>
              </a:rPr>
              <a:t>  2016</a:t>
            </a:r>
            <a:r>
              <a:rPr lang="lv-LV" sz="1400" dirty="0">
                <a:solidFill>
                  <a:schemeClr val="tx1"/>
                </a:solidFill>
                <a:cs typeface="Times New Roman" pitchFamily="18" charset="0"/>
              </a:rPr>
              <a:t>. gads – 3 ierosinājumi </a:t>
            </a:r>
            <a:endParaRPr lang="lv-LV" sz="1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1400" dirty="0" smtClean="0">
                <a:solidFill>
                  <a:schemeClr val="tx1"/>
                </a:solidFill>
                <a:cs typeface="Times New Roman" pitchFamily="18" charset="0"/>
              </a:rPr>
              <a:t>Būtiskas </a:t>
            </a:r>
            <a:r>
              <a:rPr lang="lv-LV" sz="1400" dirty="0">
                <a:solidFill>
                  <a:schemeClr val="tx1"/>
                </a:solidFill>
                <a:cs typeface="Times New Roman" pitchFamily="18" charset="0"/>
              </a:rPr>
              <a:t>kļūdas – </a:t>
            </a:r>
            <a:r>
              <a:rPr lang="lv-LV" altLang="lv-LV" sz="1400" dirty="0">
                <a:solidFill>
                  <a:schemeClr val="tx1"/>
                </a:solidFill>
              </a:rPr>
              <a:t>k</a:t>
            </a:r>
            <a:r>
              <a:rPr lang="en-GB" altLang="lv-LV" sz="1400" dirty="0" err="1">
                <a:solidFill>
                  <a:schemeClr val="tx1"/>
                </a:solidFill>
              </a:rPr>
              <a:t>ļūdas</a:t>
            </a:r>
            <a:r>
              <a:rPr lang="en-GB" altLang="lv-LV" sz="1400" dirty="0">
                <a:solidFill>
                  <a:schemeClr val="tx1"/>
                </a:solidFill>
              </a:rPr>
              <a:t>, </a:t>
            </a:r>
            <a:r>
              <a:rPr lang="en-GB" altLang="lv-LV" sz="1400" dirty="0" err="1">
                <a:solidFill>
                  <a:schemeClr val="tx1"/>
                </a:solidFill>
              </a:rPr>
              <a:t>kas</a:t>
            </a:r>
            <a:r>
              <a:rPr lang="en-GB" altLang="lv-LV" sz="1400" dirty="0">
                <a:solidFill>
                  <a:schemeClr val="tx1"/>
                </a:solidFill>
              </a:rPr>
              <a:t> </a:t>
            </a:r>
            <a:r>
              <a:rPr lang="en-GB" altLang="lv-LV" sz="1400" dirty="0" err="1">
                <a:solidFill>
                  <a:schemeClr val="tx1"/>
                </a:solidFill>
              </a:rPr>
              <a:t>maina</a:t>
            </a:r>
            <a:r>
              <a:rPr lang="en-GB" altLang="lv-LV" sz="1400" dirty="0">
                <a:solidFill>
                  <a:schemeClr val="tx1"/>
                </a:solidFill>
              </a:rPr>
              <a:t> tiesību </a:t>
            </a:r>
            <a:r>
              <a:rPr lang="en-GB" altLang="lv-LV" sz="1400" dirty="0" err="1">
                <a:solidFill>
                  <a:schemeClr val="tx1"/>
                </a:solidFill>
              </a:rPr>
              <a:t>normas</a:t>
            </a:r>
            <a:r>
              <a:rPr lang="en-GB" altLang="lv-LV" sz="1400" dirty="0">
                <a:solidFill>
                  <a:schemeClr val="tx1"/>
                </a:solidFill>
              </a:rPr>
              <a:t> </a:t>
            </a:r>
            <a:r>
              <a:rPr lang="en-GB" altLang="lv-LV" sz="1400" dirty="0" err="1" smtClean="0">
                <a:solidFill>
                  <a:schemeClr val="tx1"/>
                </a:solidFill>
              </a:rPr>
              <a:t>jēgu</a:t>
            </a:r>
            <a:r>
              <a:rPr lang="lv-LV" altLang="lv-LV" sz="1400" dirty="0" smtClean="0">
                <a:solidFill>
                  <a:schemeClr val="tx1"/>
                </a:solidFill>
              </a:rPr>
              <a:t> </a:t>
            </a:r>
            <a:r>
              <a:rPr lang="en-GB" altLang="lv-LV" sz="1400" dirty="0" smtClean="0">
                <a:solidFill>
                  <a:schemeClr val="tx1"/>
                </a:solidFill>
              </a:rPr>
              <a:t>un </a:t>
            </a:r>
            <a:r>
              <a:rPr lang="en-GB" altLang="lv-LV" sz="1400" dirty="0" err="1">
                <a:solidFill>
                  <a:schemeClr val="tx1"/>
                </a:solidFill>
              </a:rPr>
              <a:t>apgrūtina</a:t>
            </a:r>
            <a:r>
              <a:rPr lang="lv-LV" altLang="lv-LV" sz="1400" dirty="0">
                <a:solidFill>
                  <a:schemeClr val="tx1"/>
                </a:solidFill>
              </a:rPr>
              <a:t> tās </a:t>
            </a:r>
            <a:r>
              <a:rPr lang="en-GB" altLang="lv-LV" sz="1400" dirty="0" err="1" smtClean="0">
                <a:solidFill>
                  <a:schemeClr val="tx1"/>
                </a:solidFill>
              </a:rPr>
              <a:t>piemērošanu</a:t>
            </a:r>
            <a:endParaRPr lang="lv-LV" altLang="lv-LV" sz="1400" dirty="0" smtClean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altLang="lv-LV" sz="1400" dirty="0">
              <a:solidFill>
                <a:schemeClr val="tx1"/>
              </a:solidFill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altLang="lv-LV" sz="1400" dirty="0" err="1">
                <a:solidFill>
                  <a:schemeClr val="tx1"/>
                </a:solidFill>
              </a:rPr>
              <a:t>pārprasts</a:t>
            </a:r>
            <a:r>
              <a:rPr lang="en-GB" altLang="lv-LV" sz="1400" dirty="0">
                <a:solidFill>
                  <a:schemeClr val="tx1"/>
                </a:solidFill>
              </a:rPr>
              <a:t> </a:t>
            </a:r>
            <a:r>
              <a:rPr lang="lv-LV" altLang="lv-LV" sz="1400" dirty="0">
                <a:solidFill>
                  <a:schemeClr val="tx1"/>
                </a:solidFill>
              </a:rPr>
              <a:t>vai neadekvāti atveidots </a:t>
            </a:r>
            <a:r>
              <a:rPr lang="en-GB" altLang="lv-LV" sz="1400" dirty="0" err="1">
                <a:solidFill>
                  <a:schemeClr val="tx1"/>
                </a:solidFill>
              </a:rPr>
              <a:t>avota</a:t>
            </a:r>
            <a:r>
              <a:rPr lang="en-GB" altLang="lv-LV" sz="1400" dirty="0">
                <a:solidFill>
                  <a:schemeClr val="tx1"/>
                </a:solidFill>
              </a:rPr>
              <a:t> </a:t>
            </a:r>
            <a:r>
              <a:rPr lang="en-GB" altLang="lv-LV" sz="1400" dirty="0" err="1">
                <a:solidFill>
                  <a:schemeClr val="tx1"/>
                </a:solidFill>
              </a:rPr>
              <a:t>teksts</a:t>
            </a:r>
            <a:endParaRPr lang="lv-LV" altLang="lv-LV" sz="1400" dirty="0">
              <a:solidFill>
                <a:schemeClr val="tx1"/>
              </a:solidFill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altLang="lv-LV" sz="1400" dirty="0" err="1">
                <a:solidFill>
                  <a:schemeClr val="tx1"/>
                </a:solidFill>
              </a:rPr>
              <a:t>neskaidra</a:t>
            </a:r>
            <a:r>
              <a:rPr lang="en-GB" altLang="lv-LV" sz="1400" dirty="0">
                <a:solidFill>
                  <a:schemeClr val="tx1"/>
                </a:solidFill>
              </a:rPr>
              <a:t>, </a:t>
            </a:r>
            <a:r>
              <a:rPr lang="en-GB" altLang="lv-LV" sz="1400" dirty="0" err="1">
                <a:solidFill>
                  <a:schemeClr val="tx1"/>
                </a:solidFill>
              </a:rPr>
              <a:t>pārprotama</a:t>
            </a:r>
            <a:r>
              <a:rPr lang="en-GB" altLang="lv-LV" sz="1400" dirty="0">
                <a:solidFill>
                  <a:schemeClr val="tx1"/>
                </a:solidFill>
              </a:rPr>
              <a:t> </a:t>
            </a:r>
            <a:r>
              <a:rPr lang="en-GB" altLang="lv-LV" sz="1400" dirty="0" err="1">
                <a:solidFill>
                  <a:schemeClr val="tx1"/>
                </a:solidFill>
              </a:rPr>
              <a:t>izteiksme</a:t>
            </a:r>
            <a:endParaRPr lang="lv-LV" altLang="lv-LV" sz="1400" dirty="0">
              <a:solidFill>
                <a:schemeClr val="tx1"/>
              </a:solidFill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altLang="lv-LV" sz="1400" dirty="0">
                <a:solidFill>
                  <a:schemeClr val="tx1"/>
                </a:solidFill>
              </a:rPr>
              <a:t>t</a:t>
            </a:r>
            <a:r>
              <a:rPr lang="en-GB" altLang="lv-LV" sz="1400" dirty="0" err="1">
                <a:solidFill>
                  <a:schemeClr val="tx1"/>
                </a:solidFill>
              </a:rPr>
              <a:t>ermin</a:t>
            </a:r>
            <a:r>
              <a:rPr lang="lv-LV" altLang="lv-LV" sz="1400" dirty="0">
                <a:solidFill>
                  <a:schemeClr val="tx1"/>
                </a:solidFill>
              </a:rPr>
              <a:t>a </a:t>
            </a:r>
            <a:r>
              <a:rPr lang="lv-LV" altLang="lv-LV" sz="1400" dirty="0" smtClean="0">
                <a:solidFill>
                  <a:schemeClr val="tx1"/>
                </a:solidFill>
              </a:rPr>
              <a:t>kļūda u.c.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600" dirty="0" smtClean="0">
                <a:solidFill>
                  <a:schemeClr val="tx1"/>
                </a:solidFill>
              </a:rPr>
              <a:t>2015. gada pavasarī </a:t>
            </a:r>
            <a:r>
              <a:rPr lang="lv-LV" sz="1600" dirty="0">
                <a:solidFill>
                  <a:schemeClr val="tx1"/>
                </a:solidFill>
              </a:rPr>
              <a:t>Padome izplatīja jaunu tabulas </a:t>
            </a:r>
            <a:r>
              <a:rPr lang="lv-LV" sz="1600" dirty="0" smtClean="0">
                <a:solidFill>
                  <a:schemeClr val="tx1"/>
                </a:solidFill>
              </a:rPr>
              <a:t>variantu. Pagaidām </a:t>
            </a:r>
            <a:r>
              <a:rPr lang="lv-LV" sz="1600" dirty="0">
                <a:solidFill>
                  <a:schemeClr val="tx1"/>
                </a:solidFill>
              </a:rPr>
              <a:t>instrukcijā </a:t>
            </a:r>
            <a:r>
              <a:rPr lang="lv-LV" sz="1600" dirty="0" smtClean="0">
                <a:solidFill>
                  <a:schemeClr val="tx1"/>
                </a:solidFill>
              </a:rPr>
              <a:t>Nr. 15 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1600" dirty="0" smtClean="0">
                <a:solidFill>
                  <a:schemeClr val="tx1"/>
                </a:solidFill>
              </a:rPr>
              <a:t>grozījumi nav </a:t>
            </a:r>
            <a:r>
              <a:rPr lang="lv-LV" sz="1600" dirty="0">
                <a:solidFill>
                  <a:schemeClr val="tx1"/>
                </a:solidFill>
              </a:rPr>
              <a:t>veikti, ministrijas joprojām </a:t>
            </a:r>
            <a:r>
              <a:rPr lang="lv-LV" sz="1600" dirty="0" smtClean="0">
                <a:solidFill>
                  <a:schemeClr val="tx1"/>
                </a:solidFill>
              </a:rPr>
              <a:t>izmanto </a:t>
            </a:r>
            <a:r>
              <a:rPr lang="lv-LV" sz="1600" dirty="0">
                <a:solidFill>
                  <a:schemeClr val="tx1"/>
                </a:solidFill>
              </a:rPr>
              <a:t>tajā esošo tabulu</a:t>
            </a:r>
            <a:r>
              <a:rPr lang="lv-LV" sz="1600" dirty="0" smtClean="0">
                <a:solidFill>
                  <a:schemeClr val="tx1"/>
                </a:solidFill>
              </a:rPr>
              <a:t>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058083" y="360745"/>
            <a:ext cx="6324600" cy="954911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lv-LV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lv-LV" sz="2400" b="1" dirty="0" smtClean="0">
                <a:cs typeface="Times New Roman" pitchFamily="18" charset="0"/>
              </a:rPr>
              <a:t>Valsts valodas centrā iesniegto </a:t>
            </a:r>
            <a:r>
              <a:rPr lang="lv-LV" sz="2400" b="1" i="1" dirty="0" smtClean="0">
                <a:cs typeface="Times New Roman" pitchFamily="18" charset="0"/>
              </a:rPr>
              <a:t>corrigendum </a:t>
            </a:r>
            <a:r>
              <a:rPr lang="lv-LV" sz="2400" b="1" dirty="0" smtClean="0">
                <a:cs typeface="Times New Roman" pitchFamily="18" charset="0"/>
              </a:rPr>
              <a:t>ierosinājumu</a:t>
            </a:r>
            <a:r>
              <a:rPr lang="lv-LV" sz="2400" b="1" i="1" dirty="0" smtClean="0">
                <a:cs typeface="Times New Roman" pitchFamily="18" charset="0"/>
              </a:rPr>
              <a:t> </a:t>
            </a:r>
            <a:r>
              <a:rPr lang="lv-LV" sz="2400" b="1" dirty="0" smtClean="0">
                <a:cs typeface="Times New Roman" pitchFamily="18" charset="0"/>
              </a:rPr>
              <a:t>skaits</a:t>
            </a:r>
            <a:endParaRPr lang="en-US" sz="24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71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2700" y="4724399"/>
            <a:ext cx="9131300" cy="1952643"/>
          </a:xfrm>
        </p:spPr>
        <p:txBody>
          <a:bodyPr/>
          <a:lstStyle/>
          <a:p>
            <a:endParaRPr lang="lv-LV" dirty="0" smtClean="0"/>
          </a:p>
          <a:p>
            <a:endParaRPr lang="lv-LV" dirty="0" smtClean="0"/>
          </a:p>
          <a:p>
            <a:endParaRPr lang="lv-LV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332870" y="495300"/>
            <a:ext cx="7772400" cy="838200"/>
          </a:xfrm>
          <a:prstGeom prst="rect">
            <a:avLst/>
          </a:prstGeom>
        </p:spPr>
        <p:txBody>
          <a:bodyPr vert="horz" lIns="93957" tIns="46979" rIns="93957" bIns="46979" rtlCol="0" anchor="ctr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dirty="0"/>
              <a:t>Ierosinājumi Eiropas Savienības dokumenta </a:t>
            </a:r>
            <a:r>
              <a:rPr lang="lv-LV" sz="2400" b="1" dirty="0" smtClean="0"/>
              <a:t>tulkojumā konstatēto </a:t>
            </a:r>
            <a:r>
              <a:rPr lang="lv-LV" sz="2400" b="1" dirty="0"/>
              <a:t>būtisko kļūdu </a:t>
            </a:r>
            <a:r>
              <a:rPr lang="lv-LV" sz="2400" b="1" dirty="0" smtClean="0"/>
              <a:t>labojumam</a:t>
            </a:r>
            <a:endParaRPr lang="lv-L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76400" y="1530165"/>
            <a:ext cx="67818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1600" dirty="0" smtClean="0">
                <a:cs typeface="Times New Roman" panose="02020603050405020304" pitchFamily="18" charset="0"/>
              </a:rPr>
              <a:t>E</a:t>
            </a:r>
            <a:r>
              <a:rPr lang="es-ES" sz="1600" dirty="0" err="1" smtClean="0">
                <a:cs typeface="Times New Roman" panose="02020603050405020304" pitchFamily="18" charset="0"/>
              </a:rPr>
              <a:t>iropas</a:t>
            </a:r>
            <a:r>
              <a:rPr lang="es-ES" sz="1600" dirty="0" smtClean="0">
                <a:cs typeface="Times New Roman" panose="02020603050405020304" pitchFamily="18" charset="0"/>
              </a:rPr>
              <a:t> </a:t>
            </a:r>
            <a:r>
              <a:rPr lang="lv-LV" sz="1600" dirty="0" smtClean="0">
                <a:cs typeface="Times New Roman" panose="02020603050405020304" pitchFamily="18" charset="0"/>
              </a:rPr>
              <a:t>P</a:t>
            </a:r>
            <a:r>
              <a:rPr lang="es-ES" sz="1600" dirty="0" err="1" smtClean="0">
                <a:cs typeface="Times New Roman" panose="02020603050405020304" pitchFamily="18" charset="0"/>
              </a:rPr>
              <a:t>arlamenta</a:t>
            </a:r>
            <a:r>
              <a:rPr lang="es-ES" sz="1600" dirty="0" smtClean="0">
                <a:cs typeface="Times New Roman" panose="02020603050405020304" pitchFamily="18" charset="0"/>
              </a:rPr>
              <a:t> un </a:t>
            </a:r>
            <a:r>
              <a:rPr lang="lv-LV" sz="1600" dirty="0" err="1">
                <a:cs typeface="Times New Roman" panose="02020603050405020304" pitchFamily="18" charset="0"/>
              </a:rPr>
              <a:t>P</a:t>
            </a:r>
            <a:r>
              <a:rPr lang="es-ES" sz="1600" dirty="0" err="1" smtClean="0">
                <a:cs typeface="Times New Roman" panose="02020603050405020304" pitchFamily="18" charset="0"/>
              </a:rPr>
              <a:t>adomes</a:t>
            </a:r>
            <a:r>
              <a:rPr lang="es-ES" sz="1600" dirty="0" smtClean="0">
                <a:cs typeface="Times New Roman" panose="02020603050405020304" pitchFamily="18" charset="0"/>
              </a:rPr>
              <a:t> </a:t>
            </a:r>
            <a:r>
              <a:rPr lang="lv-LV" sz="1600" dirty="0" smtClean="0">
                <a:cs typeface="Times New Roman" panose="02020603050405020304" pitchFamily="18" charset="0"/>
              </a:rPr>
              <a:t>R</a:t>
            </a:r>
            <a:r>
              <a:rPr lang="es-ES" sz="1600" dirty="0" err="1" smtClean="0">
                <a:cs typeface="Times New Roman" panose="02020603050405020304" pitchFamily="18" charset="0"/>
              </a:rPr>
              <a:t>egula</a:t>
            </a:r>
            <a:r>
              <a:rPr lang="es-ES" sz="1600" dirty="0" smtClean="0">
                <a:cs typeface="Times New Roman" panose="02020603050405020304" pitchFamily="18" charset="0"/>
              </a:rPr>
              <a:t> (</a:t>
            </a:r>
            <a:r>
              <a:rPr lang="lv-LV" sz="1600" dirty="0" smtClean="0">
                <a:cs typeface="Times New Roman" panose="02020603050405020304" pitchFamily="18" charset="0"/>
              </a:rPr>
              <a:t>E</a:t>
            </a:r>
            <a:r>
              <a:rPr lang="lv-LV" sz="1600" dirty="0">
                <a:cs typeface="Times New Roman" panose="02020603050405020304" pitchFamily="18" charset="0"/>
              </a:rPr>
              <a:t>S</a:t>
            </a:r>
            <a:r>
              <a:rPr lang="es-ES" sz="1600" dirty="0" smtClean="0">
                <a:cs typeface="Times New Roman" panose="02020603050405020304" pitchFamily="18" charset="0"/>
              </a:rPr>
              <a:t>) </a:t>
            </a:r>
            <a:r>
              <a:rPr lang="lv-LV" sz="1600" dirty="0" err="1" smtClean="0">
                <a:cs typeface="Times New Roman" panose="02020603050405020304" pitchFamily="18" charset="0"/>
              </a:rPr>
              <a:t>Nr</a:t>
            </a:r>
            <a:r>
              <a:rPr lang="es-ES" sz="1600" dirty="0" smtClean="0">
                <a:cs typeface="Times New Roman" panose="02020603050405020304" pitchFamily="18" charset="0"/>
              </a:rPr>
              <a:t>. 1169/2011</a:t>
            </a:r>
            <a:endParaRPr lang="lv-LV" sz="1600" dirty="0" smtClean="0">
              <a:cs typeface="Times New Roman" panose="02020603050405020304" pitchFamily="18" charset="0"/>
            </a:endParaRPr>
          </a:p>
          <a:p>
            <a:endParaRPr lang="lv-LV" sz="1800" dirty="0" smtClean="0">
              <a:cs typeface="Times New Roman" panose="02020603050405020304" pitchFamily="18" charset="0"/>
            </a:endParaRPr>
          </a:p>
          <a:p>
            <a:r>
              <a:rPr lang="lv-LV" sz="1600" dirty="0">
                <a:ea typeface="Calibri" panose="020F0502020204030204" pitchFamily="34" charset="0"/>
                <a:cs typeface="Times New Roman" panose="02020603050405020304" pitchFamily="18" charset="0"/>
              </a:rPr>
              <a:t>Kavēšanās </a:t>
            </a:r>
            <a:r>
              <a:rPr lang="lv-LV" sz="1600" dirty="0">
                <a:cs typeface="Times New Roman" panose="02020603050405020304" pitchFamily="18" charset="0"/>
              </a:rPr>
              <a:t>atvieglojumu piešķiršanā pārtikas produktu marķēšanā</a:t>
            </a:r>
          </a:p>
          <a:p>
            <a:endParaRPr lang="lv-LV" sz="1600" dirty="0">
              <a:cs typeface="Times New Roman" panose="02020603050405020304" pitchFamily="18" charset="0"/>
            </a:endParaRPr>
          </a:p>
          <a:p>
            <a:r>
              <a:rPr lang="lv-LV" sz="1600" dirty="0" smtClean="0">
                <a:cs typeface="Times New Roman" panose="02020603050405020304" pitchFamily="18" charset="0"/>
              </a:rPr>
              <a:t>F</a:t>
            </a:r>
            <a:r>
              <a:rPr lang="en-US" sz="1600" dirty="0" err="1" smtClean="0">
                <a:cs typeface="Times New Roman" panose="02020603050405020304" pitchFamily="18" charset="0"/>
              </a:rPr>
              <a:t>oods</a:t>
            </a:r>
            <a:r>
              <a:rPr lang="en-US" sz="1600" dirty="0" smtClean="0">
                <a:cs typeface="Times New Roman" panose="02020603050405020304" pitchFamily="18" charset="0"/>
              </a:rPr>
              <a:t> which are exempted from the requirement of the mandatory nutrition declaration</a:t>
            </a:r>
            <a:endParaRPr lang="lv-LV" sz="1600" dirty="0" smtClean="0">
              <a:cs typeface="Times New Roman" panose="02020603050405020304" pitchFamily="18" charset="0"/>
            </a:endParaRPr>
          </a:p>
          <a:p>
            <a:endParaRPr lang="lv-LV" sz="1600" b="1" dirty="0" smtClean="0">
              <a:cs typeface="Times New Roman" panose="02020603050405020304" pitchFamily="18" charset="0"/>
            </a:endParaRPr>
          </a:p>
          <a:p>
            <a:r>
              <a:rPr lang="lv-LV" sz="1600" dirty="0" smtClean="0">
                <a:cs typeface="Times New Roman" panose="02020603050405020304" pitchFamily="18" charset="0"/>
              </a:rPr>
              <a:t>EN: </a:t>
            </a:r>
            <a:r>
              <a:rPr lang="en-US" sz="1600" b="1" i="1" dirty="0" smtClean="0">
                <a:cs typeface="Times New Roman" panose="02020603050405020304" pitchFamily="18" charset="0"/>
              </a:rPr>
              <a:t>handcrafted food</a:t>
            </a:r>
            <a:endParaRPr lang="lv-LV" sz="1600" dirty="0" smtClean="0">
              <a:cs typeface="Times New Roman" panose="02020603050405020304" pitchFamily="18" charset="0"/>
            </a:endParaRPr>
          </a:p>
          <a:p>
            <a:r>
              <a:rPr lang="lv-LV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LV: </a:t>
            </a:r>
            <a:r>
              <a:rPr lang="sv-SE" sz="1600" b="1" strike="sngStrike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amatnieciski </a:t>
            </a:r>
            <a:r>
              <a:rPr lang="sv-SE" sz="1600" b="1" strike="sngStrike" dirty="0">
                <a:ea typeface="Calibri" panose="020F0502020204030204" pitchFamily="34" charset="0"/>
                <a:cs typeface="Times New Roman" panose="02020603050405020304" pitchFamily="18" charset="0"/>
              </a:rPr>
              <a:t>ražoti pārtikas </a:t>
            </a:r>
            <a:r>
              <a:rPr lang="sv-SE" sz="1600" b="1" strike="sngStrike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produkti</a:t>
            </a:r>
            <a:endParaRPr lang="lv-LV" sz="1600" b="1" strike="sngStrike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lv-LV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LV: mājražoti pārtikas produkti</a:t>
            </a:r>
            <a:r>
              <a:rPr lang="lv-LV" sz="1600" b="1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lv-LV" sz="1600" b="1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lv-LV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Latviešu valodas aģentūra: «Amatniecība </a:t>
            </a:r>
            <a:r>
              <a:rPr lang="lv-LV" sz="1600" dirty="0">
                <a:ea typeface="Calibri" panose="020F0502020204030204" pitchFamily="34" charset="0"/>
                <a:cs typeface="Times New Roman" panose="02020603050405020304" pitchFamily="18" charset="0"/>
              </a:rPr>
              <a:t>nav attiecināma uz ēdiena, bet gan priekšmetu gatavošanu, piemēram, traukiem, groziem, rotaslietām</a:t>
            </a:r>
            <a:r>
              <a:rPr lang="lv-LV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.»</a:t>
            </a:r>
          </a:p>
          <a:p>
            <a:pPr algn="just"/>
            <a:endParaRPr lang="lv-LV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lv-LV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Vārdu </a:t>
            </a:r>
            <a:r>
              <a:rPr lang="lv-LV" sz="1600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handcrafted</a:t>
            </a:r>
            <a:r>
              <a:rPr lang="lv-LV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šajā </a:t>
            </a:r>
            <a:r>
              <a:rPr lang="lv-LV" sz="1600" dirty="0">
                <a:ea typeface="Calibri" panose="020F0502020204030204" pitchFamily="34" charset="0"/>
                <a:cs typeface="Times New Roman" panose="02020603050405020304" pitchFamily="18" charset="0"/>
              </a:rPr>
              <a:t>kontekstā lieto kā sinonīmu </a:t>
            </a:r>
            <a:r>
              <a:rPr lang="lv-LV" sz="1600" i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homemade</a:t>
            </a:r>
            <a:r>
              <a:rPr lang="lv-LV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kuru latviešu valodā atveido «</a:t>
            </a:r>
            <a:r>
              <a:rPr lang="lv-LV" sz="16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mājražots</a:t>
            </a:r>
            <a:r>
              <a:rPr lang="lv-LV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lv-LV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2819400"/>
            <a:ext cx="1371600" cy="1475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88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2700" y="4724399"/>
            <a:ext cx="9131300" cy="1952643"/>
          </a:xfrm>
        </p:spPr>
        <p:txBody>
          <a:bodyPr/>
          <a:lstStyle/>
          <a:p>
            <a:endParaRPr lang="lv-LV" dirty="0" smtClean="0"/>
          </a:p>
          <a:p>
            <a:endParaRPr lang="lv-LV" dirty="0" smtClean="0"/>
          </a:p>
          <a:p>
            <a:endParaRPr lang="lv-LV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573513" y="207581"/>
            <a:ext cx="7393344" cy="771318"/>
          </a:xfrm>
          <a:prstGeom prst="rect">
            <a:avLst/>
          </a:prstGeom>
        </p:spPr>
        <p:txBody>
          <a:bodyPr vert="horz" lIns="93957" tIns="46979" rIns="93957" bIns="46979" rtlCol="0" anchor="ctr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dirty="0" smtClean="0"/>
              <a:t>Valsts valodas centra izmantotie terminoloģijas resursi</a:t>
            </a:r>
            <a:endParaRPr lang="lv-LV" sz="2400" b="1" dirty="0"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8083" y="1186480"/>
            <a:ext cx="6781117" cy="731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lv-LV" sz="1600" dirty="0" smtClean="0"/>
              <a:t>Kolēģu </a:t>
            </a:r>
            <a:r>
              <a:rPr lang="lv-LV" altLang="lv-LV" sz="1600" dirty="0"/>
              <a:t>darbs </a:t>
            </a:r>
            <a:r>
              <a:rPr lang="lv-LV" altLang="lv-LV" sz="1600" dirty="0" smtClean="0"/>
              <a:t>grupās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altLang="lv-LV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lv-LV" sz="1600" dirty="0"/>
              <a:t>Sadarbība ar Latvijas </a:t>
            </a:r>
            <a:r>
              <a:rPr lang="lv-LV" altLang="lv-LV" sz="1600" dirty="0" smtClean="0"/>
              <a:t>ekspertiem</a:t>
            </a:r>
            <a:r>
              <a:rPr lang="lv-LV" altLang="lv-LV" sz="1600" dirty="0"/>
              <a:t/>
            </a:r>
            <a:br>
              <a:rPr lang="lv-LV" altLang="lv-LV" sz="1600" dirty="0"/>
            </a:br>
            <a:endParaRPr lang="lv-LV" altLang="lv-LV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lv-LV" sz="1600" dirty="0" smtClean="0"/>
              <a:t>Departamentā apkopotās</a:t>
            </a:r>
            <a:r>
              <a:rPr lang="lv-LV" altLang="lv-LV" sz="1600" dirty="0"/>
              <a:t> </a:t>
            </a:r>
            <a:r>
              <a:rPr lang="lv-LV" altLang="lv-LV" sz="1600" dirty="0" smtClean="0"/>
              <a:t>terminu</a:t>
            </a:r>
            <a:r>
              <a:rPr lang="lv-LV" altLang="lv-LV" sz="1600" dirty="0"/>
              <a:t> </a:t>
            </a:r>
            <a:r>
              <a:rPr lang="lv-LV" altLang="lv-LV" sz="1600" dirty="0" smtClean="0"/>
              <a:t>un saskaņošanas tabulas.</a:t>
            </a:r>
          </a:p>
          <a:p>
            <a:endParaRPr lang="lv-LV" altLang="lv-LV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lv-LV" sz="1600" dirty="0" smtClean="0"/>
              <a:t>Iekšējās </a:t>
            </a:r>
            <a:r>
              <a:rPr lang="lv-LV" altLang="lv-LV" sz="1600" i="1" dirty="0" err="1" smtClean="0"/>
              <a:t>MultiTerm</a:t>
            </a:r>
            <a:r>
              <a:rPr lang="lv-LV" altLang="lv-LV" sz="1600" dirty="0" smtClean="0"/>
              <a:t> datubāzes un tulkošanas atmiņas</a:t>
            </a:r>
          </a:p>
          <a:p>
            <a:endParaRPr lang="lv-LV" altLang="lv-LV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lv-LV" sz="1600" dirty="0" smtClean="0"/>
              <a:t>Vārdnīcas </a:t>
            </a:r>
            <a:r>
              <a:rPr lang="lv-LV" altLang="lv-LV" sz="1600" dirty="0"/>
              <a:t>un </a:t>
            </a:r>
            <a:r>
              <a:rPr lang="en-GB" altLang="lv-LV" sz="1600" dirty="0" err="1"/>
              <a:t>paralēlie</a:t>
            </a:r>
            <a:r>
              <a:rPr lang="en-GB" altLang="lv-LV" sz="1600" dirty="0"/>
              <a:t> </a:t>
            </a:r>
            <a:r>
              <a:rPr lang="en-GB" altLang="lv-LV" sz="1600" dirty="0" err="1"/>
              <a:t>nozaru</a:t>
            </a:r>
            <a:r>
              <a:rPr lang="en-GB" altLang="lv-LV" sz="1600" dirty="0"/>
              <a:t> </a:t>
            </a:r>
            <a:r>
              <a:rPr lang="en-GB" altLang="lv-LV" sz="1600" dirty="0" err="1" smtClean="0"/>
              <a:t>teksti</a:t>
            </a:r>
            <a:endParaRPr lang="lv-LV" altLang="lv-LV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altLang="lv-LV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lv-LV" sz="1600" dirty="0" smtClean="0"/>
              <a:t>VVC dokumentu tulkojumi (sastopamas nekonsekvences)</a:t>
            </a:r>
          </a:p>
          <a:p>
            <a:endParaRPr lang="lv-LV" altLang="lv-LV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altLang="lv-LV" sz="1600" dirty="0" smtClean="0"/>
              <a:t>Eiropas Savienības dokumentu tulkojumi (sastopamas nekonsekvences</a:t>
            </a:r>
            <a:r>
              <a:rPr lang="lv-LV" altLang="lv-LV" sz="16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altLang="lv-LV" sz="1600" dirty="0" smtClean="0"/>
          </a:p>
          <a:p>
            <a:endParaRPr lang="lv-LV" altLang="lv-LV" sz="1600" dirty="0"/>
          </a:p>
          <a:p>
            <a:r>
              <a:rPr lang="lv-LV" altLang="lv-LV" sz="1600" dirty="0" smtClean="0"/>
              <a:t>Ja </a:t>
            </a:r>
            <a:r>
              <a:rPr lang="lv-LV" altLang="lv-LV" sz="1600" dirty="0"/>
              <a:t>mūsu tulkojumos pamanāt </a:t>
            </a:r>
            <a:r>
              <a:rPr lang="lv-LV" altLang="lv-LV" sz="1600" dirty="0" smtClean="0"/>
              <a:t>kļūdas vai nepilnības, </a:t>
            </a:r>
            <a:r>
              <a:rPr lang="lv-LV" altLang="lv-LV" sz="1600" dirty="0"/>
              <a:t>lūdzam </a:t>
            </a:r>
            <a:r>
              <a:rPr lang="lv-LV" altLang="lv-LV" sz="1600" dirty="0" smtClean="0"/>
              <a:t>sazināties ar mums, lai mēs tulkojumus varētu uzlabot.</a:t>
            </a:r>
          </a:p>
          <a:p>
            <a:endParaRPr lang="lv-LV" altLang="lv-LV" sz="1600" dirty="0"/>
          </a:p>
          <a:p>
            <a:r>
              <a:rPr lang="lv-LV" altLang="lv-LV" sz="1400" dirty="0" smtClean="0"/>
              <a:t>(</a:t>
            </a:r>
            <a:r>
              <a:rPr lang="lv-LV" altLang="lv-LV" sz="1400" dirty="0"/>
              <a:t>Visus priekšlikumus vērā ņemt </a:t>
            </a:r>
            <a:r>
              <a:rPr lang="lv-LV" altLang="lv-LV" sz="1400" dirty="0" smtClean="0"/>
              <a:t>nevarēsim, taču informētība </a:t>
            </a:r>
            <a:r>
              <a:rPr lang="lv-LV" altLang="lv-LV" sz="1400" dirty="0"/>
              <a:t>mums </a:t>
            </a:r>
            <a:r>
              <a:rPr lang="lv-LV" altLang="lv-LV" sz="1400" dirty="0" smtClean="0"/>
              <a:t>ir ļoti svarīga</a:t>
            </a:r>
            <a:r>
              <a:rPr lang="lv-LV" altLang="lv-LV" sz="1400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altLang="lv-LV" sz="1600" dirty="0" smtClean="0"/>
          </a:p>
          <a:p>
            <a:pPr>
              <a:buFontTx/>
              <a:buNone/>
            </a:pPr>
            <a:r>
              <a:rPr lang="lv-LV" altLang="lv-LV" sz="1600" dirty="0"/>
              <a:t/>
            </a:r>
            <a:br>
              <a:rPr lang="lv-LV" altLang="lv-LV" sz="1600" dirty="0"/>
            </a:br>
            <a:endParaRPr lang="lv-LV" sz="1600" dirty="0" smtClean="0"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lv-LV" sz="1600" dirty="0" smtClean="0"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lv-LV" sz="1600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94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2700" y="4724399"/>
            <a:ext cx="9131300" cy="1952643"/>
          </a:xfrm>
        </p:spPr>
        <p:txBody>
          <a:bodyPr/>
          <a:lstStyle/>
          <a:p>
            <a:endParaRPr lang="lv-LV" dirty="0" smtClean="0"/>
          </a:p>
          <a:p>
            <a:endParaRPr lang="lv-LV" dirty="0" smtClean="0"/>
          </a:p>
          <a:p>
            <a:endParaRPr lang="lv-LV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573513" y="207581"/>
            <a:ext cx="7393344" cy="771318"/>
          </a:xfrm>
          <a:prstGeom prst="rect">
            <a:avLst/>
          </a:prstGeom>
        </p:spPr>
        <p:txBody>
          <a:bodyPr vert="horz" lIns="93957" tIns="46979" rIns="93957" bIns="46979" rtlCol="0" anchor="ctr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2400" b="1" dirty="0" smtClean="0"/>
              <a:t>Sadarbība starp </a:t>
            </a:r>
            <a:r>
              <a:rPr lang="lv-LV" sz="2400" b="1" dirty="0">
                <a:cs typeface="Times New Roman" pitchFamily="18" charset="0"/>
              </a:rPr>
              <a:t>Eiropas Savienības un Latvijas </a:t>
            </a:r>
            <a:r>
              <a:rPr lang="lv-LV" sz="2400" b="1" dirty="0" smtClean="0">
                <a:cs typeface="Times New Roman" pitchFamily="18" charset="0"/>
              </a:rPr>
              <a:t>iestādēm</a:t>
            </a:r>
            <a:endParaRPr lang="lv-LV" sz="2400" b="1" dirty="0"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8083" y="978899"/>
            <a:ext cx="7541883" cy="896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>
              <a:spcBef>
                <a:spcPts val="600"/>
              </a:spcBef>
            </a:pPr>
            <a:r>
              <a:rPr lang="lv-LV" sz="1400" dirty="0">
                <a:cs typeface="Times New Roman" panose="02020603050405020304" pitchFamily="18" charset="0"/>
              </a:rPr>
              <a:t>Lai nodrošinātu Eiropas Savienības dokumentu kvalitāti </a:t>
            </a:r>
            <a:r>
              <a:rPr lang="lv-LV" sz="1400" dirty="0" smtClean="0">
                <a:cs typeface="Times New Roman" panose="02020603050405020304" pitchFamily="18" charset="0"/>
              </a:rPr>
              <a:t>ir vēlama</a:t>
            </a:r>
            <a:r>
              <a:rPr lang="lv-LV" sz="1400" dirty="0">
                <a:cs typeface="Times New Roman" panose="02020603050405020304" pitchFamily="18" charset="0"/>
              </a:rPr>
              <a:t> </a:t>
            </a:r>
            <a:r>
              <a:rPr lang="lv-LV" sz="1400" dirty="0" smtClean="0">
                <a:cs typeface="Times New Roman" panose="02020603050405020304" pitchFamily="18" charset="0"/>
              </a:rPr>
              <a:t>sadarbība</a:t>
            </a:r>
            <a:r>
              <a:rPr lang="lv-LV" sz="1400" dirty="0">
                <a:cs typeface="Times New Roman" panose="02020603050405020304" pitchFamily="18" charset="0"/>
              </a:rPr>
              <a:t> </a:t>
            </a:r>
            <a:r>
              <a:rPr lang="lv-LV" sz="1400" dirty="0" smtClean="0">
                <a:cs typeface="Times New Roman" panose="02020603050405020304" pitchFamily="18" charset="0"/>
              </a:rPr>
              <a:t>starp iesaistītajām </a:t>
            </a:r>
          </a:p>
          <a:p>
            <a:pPr marL="609600" indent="-609600" algn="just">
              <a:spcBef>
                <a:spcPts val="600"/>
              </a:spcBef>
            </a:pPr>
            <a:r>
              <a:rPr lang="lv-LV" sz="1400" dirty="0" smtClean="0">
                <a:cs typeface="Times New Roman" panose="02020603050405020304" pitchFamily="18" charset="0"/>
              </a:rPr>
              <a:t>iestādēm, pat ja tā aprobežojas vienīgi ar informācijas apmaiņu</a:t>
            </a:r>
            <a:r>
              <a:rPr lang="lv-LV" sz="1400" b="1" dirty="0" smtClean="0">
                <a:cs typeface="Times New Roman" panose="02020603050405020304" pitchFamily="18" charset="0"/>
              </a:rPr>
              <a:t>.</a:t>
            </a:r>
          </a:p>
          <a:p>
            <a:pPr marL="609600" indent="-609600" algn="just">
              <a:spcBef>
                <a:spcPts val="600"/>
              </a:spcBef>
            </a:pPr>
            <a:endParaRPr lang="lv-LV" sz="1400" dirty="0" smtClean="0">
              <a:cs typeface="Times New Roman" pitchFamily="18" charset="0"/>
            </a:endParaRPr>
          </a:p>
          <a:p>
            <a:pPr marL="609600" indent="-6096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200" dirty="0" smtClean="0">
                <a:cs typeface="Times New Roman" pitchFamily="18" charset="0"/>
              </a:rPr>
              <a:t>2014</a:t>
            </a:r>
            <a:r>
              <a:rPr lang="lv-LV" sz="1200" dirty="0">
                <a:cs typeface="Times New Roman" pitchFamily="18" charset="0"/>
              </a:rPr>
              <a:t>. gads – 15 </a:t>
            </a:r>
            <a:r>
              <a:rPr lang="lv-LV" sz="1200" dirty="0" smtClean="0">
                <a:cs typeface="Times New Roman" pitchFamily="18" charset="0"/>
              </a:rPr>
              <a:t>konsultācijas</a:t>
            </a:r>
            <a:endParaRPr lang="lv-LV" sz="1200" dirty="0">
              <a:cs typeface="Times New Roman" pitchFamily="18" charset="0"/>
            </a:endParaRPr>
          </a:p>
          <a:p>
            <a:pPr marL="609600" indent="-6096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200" dirty="0" smtClean="0">
                <a:cs typeface="Times New Roman" pitchFamily="18" charset="0"/>
              </a:rPr>
              <a:t>2015</a:t>
            </a:r>
            <a:r>
              <a:rPr lang="lv-LV" sz="1200" dirty="0">
                <a:cs typeface="Times New Roman" pitchFamily="18" charset="0"/>
              </a:rPr>
              <a:t>. gads – 10 </a:t>
            </a:r>
            <a:r>
              <a:rPr lang="lv-LV" sz="1200" dirty="0" smtClean="0">
                <a:cs typeface="Times New Roman" pitchFamily="18" charset="0"/>
              </a:rPr>
              <a:t>konsultācijas</a:t>
            </a:r>
            <a:endParaRPr lang="lv-LV" sz="1200" dirty="0">
              <a:cs typeface="Times New Roman" pitchFamily="18" charset="0"/>
            </a:endParaRPr>
          </a:p>
          <a:p>
            <a:pPr marL="609600" indent="-6096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1200" dirty="0" smtClean="0">
                <a:cs typeface="Times New Roman" pitchFamily="18" charset="0"/>
              </a:rPr>
              <a:t>2016</a:t>
            </a:r>
            <a:r>
              <a:rPr lang="lv-LV" sz="1200" dirty="0">
                <a:cs typeface="Times New Roman" pitchFamily="18" charset="0"/>
              </a:rPr>
              <a:t>. gads – 9</a:t>
            </a:r>
            <a:r>
              <a:rPr lang="lv-LV" sz="1200" dirty="0" smtClean="0">
                <a:cs typeface="Times New Roman" pitchFamily="18" charset="0"/>
              </a:rPr>
              <a:t> konsultācijas </a:t>
            </a:r>
            <a:endParaRPr lang="lv-LV" sz="1800" b="1" dirty="0" smtClean="0">
              <a:cs typeface="Times New Roman" pitchFamily="18" charset="0"/>
            </a:endParaRPr>
          </a:p>
          <a:p>
            <a:pPr algn="ctr">
              <a:spcBef>
                <a:spcPts val="600"/>
              </a:spcBef>
            </a:pPr>
            <a:r>
              <a:rPr lang="lv-LV" sz="1800" b="1" dirty="0" smtClean="0">
                <a:cs typeface="Times New Roman" pitchFamily="18" charset="0"/>
              </a:rPr>
              <a:t>«</a:t>
            </a:r>
            <a:r>
              <a:rPr lang="lv-LV" sz="1800" b="1" dirty="0">
                <a:cs typeface="Times New Roman" pitchFamily="18" charset="0"/>
              </a:rPr>
              <a:t>Akadēmiskie» </a:t>
            </a:r>
            <a:r>
              <a:rPr lang="lv-LV" sz="1800" b="1" dirty="0" smtClean="0">
                <a:cs typeface="Times New Roman" pitchFamily="18" charset="0"/>
              </a:rPr>
              <a:t>vingrinājumi</a:t>
            </a:r>
          </a:p>
          <a:p>
            <a:pPr>
              <a:spcBef>
                <a:spcPts val="600"/>
              </a:spcBef>
            </a:pPr>
            <a:r>
              <a:rPr lang="lv-LV" sz="1400" dirty="0" smtClean="0"/>
              <a:t>Veterinārā </a:t>
            </a:r>
            <a:r>
              <a:rPr lang="lv-LV" sz="1400" dirty="0"/>
              <a:t>sertifikāta projekta </a:t>
            </a:r>
            <a:r>
              <a:rPr lang="lv-LV" sz="1400" dirty="0" smtClean="0"/>
              <a:t>termini (30+termini)</a:t>
            </a:r>
            <a:endParaRPr lang="lv-LV" sz="1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539750" algn="just">
              <a:spcBef>
                <a:spcPts val="2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Outside</a:t>
            </a:r>
            <a:r>
              <a:rPr lang="lv-LV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flat</a:t>
            </a:r>
            <a:r>
              <a:rPr lang="lv-LV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–"</a:t>
            </a:r>
            <a:r>
              <a:rPr lang="lv-LV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Ganso</a:t>
            </a:r>
            <a:r>
              <a:rPr lang="lv-LV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" 		</a:t>
            </a:r>
          </a:p>
          <a:p>
            <a:pPr indent="-539750" algn="just">
              <a:spcBef>
                <a:spcPts val="2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200" dirty="0" err="1" smtClean="0"/>
              <a:t>Thin</a:t>
            </a:r>
            <a:r>
              <a:rPr lang="lv-LV" sz="1200" dirty="0" smtClean="0"/>
              <a:t> </a:t>
            </a:r>
            <a:r>
              <a:rPr lang="lv-LV" sz="1200" dirty="0" err="1"/>
              <a:t>flank</a:t>
            </a:r>
            <a:r>
              <a:rPr lang="lv-LV" sz="1200" dirty="0"/>
              <a:t> </a:t>
            </a:r>
            <a:r>
              <a:rPr lang="lv-LV" sz="1200" dirty="0" smtClean="0"/>
              <a:t>–"</a:t>
            </a:r>
            <a:r>
              <a:rPr lang="lv-LV" sz="1200" dirty="0" err="1"/>
              <a:t>Tapabarriga</a:t>
            </a:r>
            <a:r>
              <a:rPr lang="lv-LV" sz="1200" dirty="0" smtClean="0"/>
              <a:t>"</a:t>
            </a:r>
            <a:endParaRPr lang="lv-LV" sz="12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539750" algn="just">
              <a:spcBef>
                <a:spcPts val="2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Eye</a:t>
            </a:r>
            <a:r>
              <a:rPr lang="lv-LV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Round</a:t>
            </a:r>
            <a:r>
              <a:rPr lang="lv-LV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–"</a:t>
            </a:r>
            <a:r>
              <a:rPr lang="lv-LV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Pollo</a:t>
            </a:r>
            <a:r>
              <a:rPr lang="lv-LV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ganso</a:t>
            </a:r>
            <a:r>
              <a:rPr lang="lv-LV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" 		</a:t>
            </a:r>
          </a:p>
          <a:p>
            <a:pPr indent="-539750" algn="just">
              <a:spcBef>
                <a:spcPts val="2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Flank steak </a:t>
            </a:r>
            <a:r>
              <a:rPr lang="en-US" sz="1200" dirty="0">
                <a:ea typeface="Calibri" panose="020F0502020204030204" pitchFamily="34" charset="0"/>
                <a:cs typeface="Times New Roman" panose="02020603050405020304" pitchFamily="18" charset="0"/>
              </a:rPr>
              <a:t>–"</a:t>
            </a:r>
            <a:r>
              <a:rPr lang="en-US" sz="1200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Palanca</a:t>
            </a:r>
            <a:r>
              <a:rPr lang="lv-LV" sz="1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</a:p>
          <a:p>
            <a:pPr indent="-539750" algn="just">
              <a:spcBef>
                <a:spcPts val="200"/>
              </a:spcBef>
              <a:spcAft>
                <a:spcPts val="800"/>
              </a:spcAft>
            </a:pPr>
            <a:r>
              <a:rPr lang="lv-LV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Medicīnas Termini</a:t>
            </a:r>
            <a:endParaRPr lang="lv-LV" sz="18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spcBef>
                <a:spcPts val="2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lv-LV" sz="1200" dirty="0" err="1" smtClean="0"/>
              <a:t>endocrine</a:t>
            </a:r>
            <a:r>
              <a:rPr lang="lv-LV" sz="1200" dirty="0" smtClean="0"/>
              <a:t> </a:t>
            </a:r>
            <a:r>
              <a:rPr lang="lv-LV" sz="1200" dirty="0" err="1"/>
              <a:t>disrupting</a:t>
            </a:r>
            <a:r>
              <a:rPr lang="lv-LV" sz="1200" dirty="0"/>
              <a:t> </a:t>
            </a:r>
            <a:r>
              <a:rPr lang="lv-LV" sz="1200" dirty="0" err="1"/>
              <a:t>properties</a:t>
            </a:r>
            <a:r>
              <a:rPr lang="lv-LV" sz="1200" dirty="0"/>
              <a:t> - endokrīnās/hormonālās </a:t>
            </a:r>
            <a:r>
              <a:rPr lang="lv-LV" sz="1200" dirty="0" err="1" smtClean="0"/>
              <a:t>grāvējīpašības</a:t>
            </a:r>
            <a:r>
              <a:rPr lang="lv-LV" sz="1200" dirty="0" smtClean="0"/>
              <a:t> (nav atbalstīts)</a:t>
            </a:r>
            <a:endParaRPr lang="lv-LV" sz="1600" dirty="0" smtClean="0">
              <a:cs typeface="Times New Roman" panose="02020603050405020304" pitchFamily="18" charset="0"/>
            </a:endParaRPr>
          </a:p>
          <a:p>
            <a:pPr marL="609600" indent="-609600">
              <a:lnSpc>
                <a:spcPct val="90000"/>
              </a:lnSpc>
              <a:spcBef>
                <a:spcPts val="600"/>
              </a:spcBef>
            </a:pPr>
            <a:r>
              <a:rPr lang="lv-LV" sz="1400" dirty="0">
                <a:cs typeface="Times New Roman" panose="02020603050405020304" pitchFamily="18" charset="0"/>
              </a:rPr>
              <a:t>Labas prakses piemērs sadarbībā ar Eiropas Komisiju, Pilsonības un migrācijas lietu</a:t>
            </a:r>
          </a:p>
          <a:p>
            <a:pPr marL="609600" indent="-609600">
              <a:lnSpc>
                <a:spcPct val="90000"/>
              </a:lnSpc>
              <a:spcBef>
                <a:spcPts val="600"/>
              </a:spcBef>
            </a:pPr>
            <a:r>
              <a:rPr lang="lv-LV" sz="1400" dirty="0">
                <a:cs typeface="Times New Roman" panose="02020603050405020304" pitchFamily="18" charset="0"/>
              </a:rPr>
              <a:t>pārvaldi, Valsts robežsardzi.</a:t>
            </a:r>
          </a:p>
          <a:p>
            <a:pPr marL="609600" indent="-609600">
              <a:lnSpc>
                <a:spcPct val="90000"/>
              </a:lnSpc>
              <a:spcBef>
                <a:spcPts val="600"/>
              </a:spcBef>
            </a:pPr>
            <a:endParaRPr lang="lv-LV" sz="1200" dirty="0"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200" dirty="0" smtClean="0">
                <a:cs typeface="Times New Roman" panose="02020603050405020304" pitchFamily="18" charset="0"/>
              </a:rPr>
              <a:t>resettlement </a:t>
            </a:r>
            <a:r>
              <a:rPr lang="lv-LV" sz="1200" dirty="0">
                <a:cs typeface="Times New Roman" panose="02020603050405020304" pitchFamily="18" charset="0"/>
              </a:rPr>
              <a:t>– pārmitināšana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200" dirty="0" smtClean="0">
                <a:cs typeface="Times New Roman" panose="02020603050405020304" pitchFamily="18" charset="0"/>
              </a:rPr>
              <a:t>relocation </a:t>
            </a:r>
            <a:r>
              <a:rPr lang="lv-LV" sz="1200" dirty="0">
                <a:cs typeface="Times New Roman" panose="02020603050405020304" pitchFamily="18" charset="0"/>
              </a:rPr>
              <a:t>– pārcelšana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sz="1200" dirty="0" smtClean="0">
                <a:cs typeface="Times New Roman" panose="02020603050405020304" pitchFamily="18" charset="0"/>
              </a:rPr>
              <a:t>displacement </a:t>
            </a:r>
            <a:r>
              <a:rPr lang="lv-LV" sz="1200" dirty="0">
                <a:cs typeface="Times New Roman" panose="02020603050405020304" pitchFamily="18" charset="0"/>
              </a:rPr>
              <a:t>– pārvietošana</a:t>
            </a:r>
          </a:p>
          <a:p>
            <a:pPr>
              <a:spcBef>
                <a:spcPts val="600"/>
              </a:spcBef>
            </a:pPr>
            <a:endParaRPr lang="lv-LV" sz="1200" dirty="0" smtClean="0"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lv-LV" sz="1600" dirty="0" smtClean="0">
              <a:cs typeface="Times New Roman" panose="02020603050405020304" pitchFamily="18" charset="0"/>
            </a:endParaRPr>
          </a:p>
          <a:p>
            <a:pPr algn="ctr">
              <a:spcBef>
                <a:spcPts val="600"/>
              </a:spcBef>
            </a:pPr>
            <a:endParaRPr lang="lv-LV" sz="1600" dirty="0" smtClean="0"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lv-LV" sz="1600" dirty="0" smtClean="0"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lv-LV" sz="1600" dirty="0" smtClean="0"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lv-LV" sz="1600" dirty="0" smtClean="0"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lv-LV" sz="1600" dirty="0" smtClean="0"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dirty="0"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endParaRPr lang="lv-LV" sz="160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81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752600" y="878711"/>
            <a:ext cx="7239000" cy="5562600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Valsts pārvaldes iestādēm ir iespēja lūgt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atzinumu </a:t>
            </a: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par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dokumenta terminoloģisko </a:t>
            </a: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un/vai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lingvistisko kvalitāti</a:t>
            </a: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, konkrēta termina un/vai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konkrēta </a:t>
            </a: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redakcionāla risinājumu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novērtējumu</a:t>
            </a:r>
          </a:p>
          <a:p>
            <a:pPr marL="857250" indent="-8572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6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Valsts pārvaldes iestādēm ir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iespēja lūgt darba grupas izveidošanu, lai apspriestu un saskaņotu projekta terminoloģijas lietojumu</a:t>
            </a:r>
          </a:p>
          <a:p>
            <a:pPr marL="857250" indent="-8572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6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Valsts pārvaldes iestādēm ir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iespēja lūgt centra atzinumu par </a:t>
            </a:r>
            <a:r>
              <a:rPr lang="lv-LV" sz="6400" i="1" dirty="0" smtClean="0">
                <a:solidFill>
                  <a:schemeClr val="tx1"/>
                </a:solidFill>
                <a:cs typeface="Times New Roman" pitchFamily="18" charset="0"/>
              </a:rPr>
              <a:t>corrigendum 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ierosinājumu</a:t>
            </a:r>
          </a:p>
          <a:p>
            <a:pPr marL="857250" indent="-85725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6400" dirty="0">
              <a:solidFill>
                <a:schemeClr val="tx1"/>
              </a:solidFill>
              <a:cs typeface="Times New Roman" pitchFamily="18" charset="0"/>
            </a:endParaRPr>
          </a:p>
          <a:p>
            <a:pPr algn="just">
              <a:lnSpc>
                <a:spcPct val="90000"/>
              </a:lnSpc>
              <a:spcBef>
                <a:spcPts val="600"/>
              </a:spcBef>
            </a:pP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Eiropas Savienības iestādēm ir iespēja lūgt konsultācijas terminoloģijas un valoda lietojuma u.c. jautājumos</a:t>
            </a:r>
            <a:endParaRPr lang="lv-LV" sz="4900" dirty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5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1" algn="l">
              <a:lnSpc>
                <a:spcPct val="90000"/>
              </a:lnSpc>
              <a:spcBef>
                <a:spcPts val="600"/>
              </a:spcBef>
            </a:pPr>
            <a:endParaRPr lang="lv-LV" sz="50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6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Veikt </a:t>
            </a: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informācijas apmaiņu starp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Eiropas Savienības </a:t>
            </a: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un Latvijas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Republikas iestādēm </a:t>
            </a: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par tiesību aktos lietotajiem jaunajiem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terminiem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6400" dirty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Kopīgi </a:t>
            </a: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un laikus apspriest jaunos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terminus, iesniegt </a:t>
            </a: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un meklēt labākos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risinājumus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64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Veidot ciešāku sadarbību, lai formulētu vienotu LR viedokli</a:t>
            </a:r>
          </a:p>
          <a:p>
            <a:pPr algn="l">
              <a:lnSpc>
                <a:spcPct val="90000"/>
              </a:lnSpc>
              <a:spcBef>
                <a:spcPts val="600"/>
              </a:spcBef>
            </a:pPr>
            <a:endParaRPr lang="lv-LV" sz="6400" dirty="0">
              <a:solidFill>
                <a:schemeClr val="tx1"/>
              </a:solidFill>
              <a:cs typeface="Times New Roman" pitchFamily="18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</a:pP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Apsvērt iespēju 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Latvijā veikt sadarbības modeļa pārveidi, lai efektīvāk koordinētu terminoloģijas izpēti un saskaņošanu (piem. Lietuvas </a:t>
            </a:r>
            <a:r>
              <a:rPr lang="lv-LV" sz="6400" dirty="0">
                <a:solidFill>
                  <a:schemeClr val="tx1"/>
                </a:solidFill>
                <a:cs typeface="Times New Roman" pitchFamily="18" charset="0"/>
              </a:rPr>
              <a:t>modelis</a:t>
            </a:r>
            <a:r>
              <a:rPr lang="lv-LV" sz="6400" dirty="0" smtClean="0">
                <a:solidFill>
                  <a:schemeClr val="tx1"/>
                </a:solidFill>
                <a:cs typeface="Times New Roman" pitchFamily="18" charset="0"/>
              </a:rPr>
              <a:t>)</a:t>
            </a:r>
            <a:endParaRPr lang="lv-LV" sz="6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2286000" y="-76200"/>
            <a:ext cx="6324600" cy="954911"/>
          </a:xfrm>
          <a:prstGeom prst="rect">
            <a:avLst/>
          </a:prstGeom>
        </p:spPr>
        <p:txBody>
          <a:bodyPr vert="horz" lIns="93957" tIns="46979" rIns="93957" bIns="46979" rtlCol="0" anchor="b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 smtClean="0">
                <a:latin typeface="+mn-lt"/>
                <a:cs typeface="Times New Roman" pitchFamily="18" charset="0"/>
              </a:rPr>
              <a:t>Valsts valodas centrs atgādina</a:t>
            </a:r>
            <a:endParaRPr lang="en-US" sz="2400" b="1" dirty="0">
              <a:latin typeface="+mn-lt"/>
              <a:cs typeface="Times New Roman" pitchFamily="18" charset="0"/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2286000" y="3182555"/>
            <a:ext cx="6324600" cy="954911"/>
          </a:xfrm>
          <a:prstGeom prst="rect">
            <a:avLst/>
          </a:prstGeom>
        </p:spPr>
        <p:txBody>
          <a:bodyPr vert="horz" lIns="93957" tIns="46979" rIns="93957" bIns="46979" rtlCol="0" anchor="b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lv-LV" sz="2400" b="1" dirty="0" smtClean="0">
                <a:latin typeface="+mn-lt"/>
                <a:cs typeface="Times New Roman" pitchFamily="18" charset="0"/>
              </a:rPr>
              <a:t>Valsts valodas centrs aicina LR un ES iestādes</a:t>
            </a:r>
            <a:endParaRPr lang="en-US" sz="2400" b="1" dirty="0"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86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41D6704663FD9458F4BF149505D8835" ma:contentTypeVersion="18" ma:contentTypeDescription="Izveidot jaunu dokumentu." ma:contentTypeScope="" ma:versionID="97605796d134185af53b6fd83896d4b2">
  <xsd:schema xmlns:xsd="http://www.w3.org/2001/XMLSchema" xmlns:xs="http://www.w3.org/2001/XMLSchema" xmlns:p="http://schemas.microsoft.com/office/2006/metadata/properties" xmlns:ns2="0b782f5c-ea45-4e61-a028-a28b9f9c1a05" xmlns:ns3="05fc81c9-325d-42ab-a312-d2989bc4c6c1" targetNamespace="http://schemas.microsoft.com/office/2006/metadata/properties" ma:root="true" ma:fieldsID="aeb2c17f9a99cfc9b6b40a56a05d1d30" ns2:_="" ns3:_="">
    <xsd:import namespace="0b782f5c-ea45-4e61-a028-a28b9f9c1a05"/>
    <xsd:import namespace="05fc81c9-325d-42ab-a312-d2989bc4c6c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82f5c-ea45-4e61-a028-a28b9f9c1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ttēlu atzīmes" ma:readOnly="false" ma:fieldId="{5cf76f15-5ced-4ddc-b409-7134ff3c332f}" ma:taxonomyMulti="true" ma:sspId="f2b9b02f-9abf-4f74-b798-1ff310cbf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c81c9-325d-42ab-a312-d2989bc4c6c1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8d4f8d-5674-4ada-909c-3de2b86c3fae}" ma:internalName="TaxCatchAll" ma:showField="CatchAllData" ma:web="05fc81c9-325d-42ab-a312-d2989bc4c6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82f5c-ea45-4e61-a028-a28b9f9c1a05">
      <Terms xmlns="http://schemas.microsoft.com/office/infopath/2007/PartnerControls"/>
    </lcf76f155ced4ddcb4097134ff3c332f>
    <TaxCatchAll xmlns="05fc81c9-325d-42ab-a312-d2989bc4c6c1" xsi:nil="true"/>
  </documentManagement>
</p:properties>
</file>

<file path=customXml/itemProps1.xml><?xml version="1.0" encoding="utf-8"?>
<ds:datastoreItem xmlns:ds="http://schemas.openxmlformats.org/officeDocument/2006/customXml" ds:itemID="{954B02B2-AC0C-42A8-AB89-703AD7F50D99}"/>
</file>

<file path=customXml/itemProps2.xml><?xml version="1.0" encoding="utf-8"?>
<ds:datastoreItem xmlns:ds="http://schemas.openxmlformats.org/officeDocument/2006/customXml" ds:itemID="{085C7FB1-E6BE-41C4-9CB8-57AE15AB510E}"/>
</file>

<file path=customXml/itemProps3.xml><?xml version="1.0" encoding="utf-8"?>
<ds:datastoreItem xmlns:ds="http://schemas.openxmlformats.org/officeDocument/2006/customXml" ds:itemID="{8281319E-779C-4DA1-B641-23177625E89C}"/>
</file>

<file path=docProps/app.xml><?xml version="1.0" encoding="utf-8"?>
<Properties xmlns="http://schemas.openxmlformats.org/officeDocument/2006/extended-properties" xmlns:vt="http://schemas.openxmlformats.org/officeDocument/2006/docPropsVTypes">
  <TotalTime>2160</TotalTime>
  <Words>578</Words>
  <Application>Microsoft Office PowerPoint</Application>
  <PresentationFormat>On-screen Show (4:3)</PresentationFormat>
  <Paragraphs>213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Tulkošanas resursi Valsts valodas centra skatījumā  </vt:lpstr>
      <vt:lpstr>                Terminoloģijas un tiesību aktu tulkošanas departamenta struktūra</vt:lpstr>
      <vt:lpstr>                Terminoloģijas un tiesību aktu tulkošanas departamenta darba plāns 2016. gadam</vt:lpstr>
      <vt:lpstr>               Citas Terminoloģijas un tiesību aktu tulkošanas departamenta funkcijas</vt:lpstr>
      <vt:lpstr>                Valsts valodas centrā iesniegto corrigendum ierosinājumu skaits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Prakse Valsts valodas centrā</vt:lpstr>
      <vt:lpstr>   Akcija «Latviešu valodas kvalitāte periodiskajā presē»   </vt:lpstr>
      <vt:lpstr>   Paldies par uzmanību!  Valsts valodas centrs info@vvc.gov.lv konsultacijas@vvc.gov.lv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Aija Veja</cp:lastModifiedBy>
  <cp:revision>202</cp:revision>
  <cp:lastPrinted>2016-10-27T12:36:38Z</cp:lastPrinted>
  <dcterms:created xsi:type="dcterms:W3CDTF">2006-08-16T00:00:00Z</dcterms:created>
  <dcterms:modified xsi:type="dcterms:W3CDTF">2016-10-27T12:50:58Z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0x010100541D6704663FD9458F4BF149505D8835</vt:lpwstr>
  </property>
</Properties>
</file>